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Work Sans Medium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35D06A-279A-44B0-B386-91F8D2A3D78C}">
  <a:tblStyle styleId="{7E35D06A-279A-44B0-B386-91F8D2A3D7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WorkSansMedium-bold.fntdata"/><Relationship Id="rId27" Type="http://schemas.openxmlformats.org/officeDocument/2006/relationships/font" Target="fonts/WorkSans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regular.fntdata"/><Relationship Id="rId30" Type="http://schemas.openxmlformats.org/officeDocument/2006/relationships/font" Target="fonts/WorkSa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-italic.fntdata"/><Relationship Id="rId10" Type="http://schemas.openxmlformats.org/officeDocument/2006/relationships/slide" Target="slides/slide4.xml"/><Relationship Id="rId32" Type="http://schemas.openxmlformats.org/officeDocument/2006/relationships/font" Target="fonts/Work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999b497f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999b497f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else in the room </a:t>
            </a:r>
            <a:r>
              <a:rPr lang="en"/>
              <a:t>probably knows a lot more about Festival than I do!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999b497fc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999b497fc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999b497fc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999b497fc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stimuli vary so much in age and gender as well as realism - it might’ve been best if it were possible to match the ‘human-like’ ones against controls (so a real baby vs the computer animated baby)?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999b497fc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999b497f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999b497f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999b497f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intuition is that pitch fluctuation might create ‘realism’? It could go from 0 variation, completely flat, to ‘whatever a real person does’, but it could also go ‘too far’ - ignoring the patterns of which pitches follow one another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we make a really flat version of Linda Johnson?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999b497f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999b497f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‘Realism inconsistency’ might cause UVE effects (Chattopadhyay &amp; MacDorman, 2016); perhaps I could try some voices with wildly or slightly inconsistent vowel duration, loudness, etc?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999b497f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999b497f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99b497f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99b497f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I’m skipping the part where I would usually talk about how important TTS is! But it is - used in a huge range of contexts, some of them life-saving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c07551a7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c07551a7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Possible explanations for UVE include self-preservation, the same disgust/fear response triggered by seeing a corpse; or distrust, suspecting that the android is trying to fool us.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Obviously, things have changed a lot since the 70s.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99b497f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999b497f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99b497f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999b497f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would be very happy if my results came out looking like this in a few months :)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999b497f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999b497f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KlattTalk voice was used by English physicist Stephen Hawking from 1986 until his death in 2018.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999b497f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999b497f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999b497f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999b497f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999b497f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999b497f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EAFF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0236853@ed.ac.u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x.doi.org/10.1007%2Fs12369-011-0100-4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ink.springer.com/article/10.1007/s12369-016-0380-9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doi.org/10.1167/16.11.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lice-ross" TargetMode="External"/><Relationship Id="rId4" Type="http://schemas.openxmlformats.org/officeDocument/2006/relationships/hyperlink" Target="mailto:0236853@ed.ac.u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ereproc.com/support/live_demo" TargetMode="External"/><Relationship Id="rId4" Type="http://schemas.openxmlformats.org/officeDocument/2006/relationships/hyperlink" Target="http://drive.google.com/file/d/1j0SU9yS_UBMgLefZTZklpUAg3UZD8nF4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rive.google.com/file/d/1Hl1kR7sFXZ2K8HIsVtEA6Q2EnsCbl4Mo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177/0735633118802877" TargetMode="External"/><Relationship Id="rId4" Type="http://schemas.openxmlformats.org/officeDocument/2006/relationships/hyperlink" Target="https://doi.org/10.1145/3411763.3451623" TargetMode="External"/><Relationship Id="rId5" Type="http://schemas.openxmlformats.org/officeDocument/2006/relationships/hyperlink" Target="https://doi.org/10.1016/S0747-5632(02)00081-X" TargetMode="External"/><Relationship Id="rId6" Type="http://schemas.openxmlformats.org/officeDocument/2006/relationships/hyperlink" Target="http://dx.doi.org/10.1007%2Fs12369-011-0100-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i.org/10.1177/0735633118802877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1145/3411763.3451623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814650"/>
            <a:ext cx="8222100" cy="16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Users’ attitudes to realistic TTS voices: </a:t>
            </a:r>
            <a:endParaRPr sz="3000"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Is there an auditory uncanny valley?</a:t>
            </a:r>
            <a:endParaRPr sz="3000"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88600" y="2828550"/>
            <a:ext cx="4353600" cy="19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Alice Ross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0236853@ed.ac.uk</a:t>
            </a: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MSc Developmental Linguistics 21-22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Supervisors: 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Dr Catherine Lai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Prof Martin Corley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Existing studies on TTS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71900" y="1919075"/>
            <a:ext cx="82221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</a:t>
            </a: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ccents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Tamagawa, R., Watson, C. I., Kuo, I. H., MacDonald, B. A., &amp; Broadbent, E. (2011). </a:t>
            </a:r>
            <a:r>
              <a:rPr lang="en" sz="1000" u="sng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effects of synthesized voice accents on user perceptions of robots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053650" y="2828675"/>
            <a:ext cx="493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This study was on New Zealanders’ preferences for the voice of a healthcare robot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Tamagawa et al. used two Festival voices (UK and US accents), and created a third NZ accented one using the same method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They ‘ensured the sampling rate and bit-size for all three voices was the same. Therefore, the output synthesized speech was of the same quality in terms of how easy the speech was to listen to’.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725" y="2828675"/>
            <a:ext cx="2773834" cy="2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Existing studies on UVE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Researchers have studied UVE in the visual realm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Broadly speaking, there are two approaches to selecting/creating stimuli arrays: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AutoNum type="alphaUcPeriod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Selecting some existing items (robots, animations, CG faces etc), then using norming studies to arrange them along the ‘realism’ dimension</a:t>
            </a:r>
            <a:b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</a:b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AutoNum type="alphaUcPeriod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Using photomanipulation to create the stages ‘in between’ an artificial and real human stimulus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934225" y="2974250"/>
            <a:ext cx="6993000" cy="15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A.</a:t>
            </a:r>
            <a:endParaRPr sz="12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Ho, C. C., &amp; MacDorman, K. F. (2017). </a:t>
            </a:r>
            <a:r>
              <a:rPr lang="en" sz="12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Measuring the uncanny valley effect</a:t>
            </a: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r>
              <a:rPr i="1"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International Journal of Social Robotics</a:t>
            </a: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i="1"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9</a:t>
            </a: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(1), 129-139.</a:t>
            </a:r>
            <a:endParaRPr sz="12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“The aim was to select robots from typical demonstration settings and 3D computer models from a variety of genres—short films, machinima, advertisements, and videogames—in addition to feature-length films. Two humans were added to extend the range of humanness.”</a:t>
            </a:r>
            <a:endParaRPr sz="12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375" y="255225"/>
            <a:ext cx="6862675" cy="25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50" y="152400"/>
            <a:ext cx="449971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5304850" y="317600"/>
            <a:ext cx="36936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Work Sans"/>
                <a:ea typeface="Work Sans"/>
                <a:cs typeface="Work Sans"/>
                <a:sym typeface="Work Sans"/>
              </a:rPr>
              <a:t>B.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Work Sans"/>
                <a:ea typeface="Work Sans"/>
                <a:cs typeface="Work Sans"/>
                <a:sym typeface="Work Sans"/>
              </a:rPr>
              <a:t>Chattopadhyay, D., &amp; MacDorman, K. F. (2016). </a:t>
            </a:r>
            <a:r>
              <a:rPr lang="en" sz="1100" u="sng">
                <a:solidFill>
                  <a:srgbClr val="1155CC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Familiar faces rendered strange: Why inconsistent realism drives characters into the uncanny valley</a:t>
            </a:r>
            <a:r>
              <a:rPr lang="en" sz="1100">
                <a:latin typeface="Work Sans"/>
                <a:ea typeface="Work Sans"/>
                <a:cs typeface="Work Sans"/>
                <a:sym typeface="Work Sans"/>
              </a:rPr>
              <a:t>. </a:t>
            </a:r>
            <a:r>
              <a:rPr i="1" lang="en" sz="1100">
                <a:latin typeface="Work Sans"/>
                <a:ea typeface="Work Sans"/>
                <a:cs typeface="Work Sans"/>
                <a:sym typeface="Work Sans"/>
              </a:rPr>
              <a:t>Journal of vision, </a:t>
            </a:r>
            <a:r>
              <a:rPr lang="en" sz="1100">
                <a:latin typeface="Work Sans"/>
                <a:ea typeface="Work Sans"/>
                <a:cs typeface="Work Sans"/>
                <a:sym typeface="Work Sans"/>
              </a:rPr>
              <a:t>16(11), 7</a:t>
            </a:r>
            <a:r>
              <a:rPr i="1" lang="en" sz="11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2025" y="318025"/>
            <a:ext cx="82221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Back to my study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71900" y="1919075"/>
            <a:ext cx="82221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So, two possible strategies for my voice array: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●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Pick some existing TTS voices and arrange them using a norming study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○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Keep them as similar as possible on all but one dimension: they should have the same fundamental frequency, accent, loudness, rate of speech, etc.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○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How many?</a:t>
            </a:r>
            <a:b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</a:b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●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Take one or two voices (e.g. a very ‘robotic’ voice and a real human one), then modify them to create ‘in between’ versions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○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How do we define ‘realism’ acoustically?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○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How do we modify them?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○"/>
            </a:pPr>
            <a:r>
              <a:rPr lang="en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How many?</a:t>
            </a:r>
            <a:endParaRPr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72025" y="318025"/>
            <a:ext cx="82221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Over to you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What makes TTS voices sound good or bad? Are there any common problems you’ve faced when trying to make them sound more ‘real’?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Another potential concern is about familiarity and novelty. I </a:t>
            </a: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suspect</a:t>
            </a: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many of my participants will likely be used to a given voice from using </a:t>
            </a: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voice</a:t>
            </a: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assistants. </a:t>
            </a: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 this something people have tackled before in TTS evaluations?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Perhaps it’d be better to have them explicitly compare two stimuli and say which one’s better. That might help to situate the voices in a context so they’re not implicitly comparing whatever they hear to, e.g., Siri?</a:t>
            </a: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72025" y="318025"/>
            <a:ext cx="82221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Thanks for listening!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Please feel free to get in touch with me: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github.com/alice-ross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Teams - Alice Ross 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or 🔗 </a:t>
            </a:r>
            <a:r>
              <a:rPr lang="en" sz="14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email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Uncanny valley effect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40075" y="1919075"/>
            <a:ext cx="8415600" cy="22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●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The uncanny valley effect (UVE) was first proposed by roboticist Masahiro Mori in</a:t>
            </a: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1970</a:t>
            </a: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b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</a:b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●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It predicts a tendency for humans to perceive highly realistic humanoid robots as unsettling; a dip or ‘valley’ in an otherwise positive correlation between realism and pleasantness or likeability.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952500" y="3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{7E35D06A-279A-44B0-B386-91F8D2A3D78C}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47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Not creepy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Not creepy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Creepy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Not creepy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776" y="555059"/>
            <a:ext cx="1623650" cy="206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097" y="959613"/>
            <a:ext cx="1623650" cy="12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426" y="555050"/>
            <a:ext cx="1586459" cy="20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6875" y="582150"/>
            <a:ext cx="1337824" cy="20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10825" y="3728750"/>
            <a:ext cx="83721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ork Sans"/>
              <a:buChar char="●"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Although the hypothesis isn’t new, UVE is still a current topic with plenty of ongoing research. It’s been studied in artificial faces, bodies, movements, hands…</a:t>
            </a:r>
            <a:br>
              <a:rPr lang="en" sz="1200">
                <a:latin typeface="Work Sans"/>
                <a:ea typeface="Work Sans"/>
                <a:cs typeface="Work Sans"/>
                <a:sym typeface="Work Sans"/>
              </a:rPr>
            </a:b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ork Sans"/>
              <a:buChar char="●"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People who aren’t roboticists are now increasingly likely to encounter AI agents, ‘virtual humans’, and especially natural language interfaces like Siri or Alexa in everyday contexts.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2025" y="318025"/>
            <a:ext cx="82221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My research question: 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Is there an auditory uncanny valley?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0" y="1919075"/>
            <a:ext cx="82221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want to compare users’ perceptions of an array of voices, asking about (at least) two dimensions: realism and pleasantness.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●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H1a: Users demonstrate a general preference for more realistic TTS voices over older, more ‘mechanical’ sounding ones.</a:t>
            </a:r>
            <a:b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</a:b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"/>
              <a:buChar char="●"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H1b: There is a significant dip in this otherwise positive correlation between voice realism and approval, indicating that some users find very realistic, ‘almost human’ voices unpleasant.</a:t>
            </a:r>
            <a:endParaRPr sz="16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 plan to have participants listen to a short passage of audio (or possibly watch a video with voiceover narration) then answer questions about their recall of what they heard. This requires them to evaluate the voice in a given context.</a:t>
            </a:r>
            <a:endParaRPr sz="1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2025" y="373575"/>
            <a:ext cx="8222100" cy="12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My research question: 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Is there an auditory uncanny valley?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853825" y="2031275"/>
            <a:ext cx="384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If there’s a</a:t>
            </a: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significant uncanny valley effect, I would expect results to look something like this.</a:t>
            </a:r>
            <a:endParaRPr sz="12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Please note this is NOT real data!</a:t>
            </a:r>
            <a:endParaRPr sz="1200">
              <a:solidFill>
                <a:srgbClr val="FF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52" y="1785725"/>
            <a:ext cx="4070726" cy="330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Problem: Which voices to compare?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123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What would an array from ‘mechanical’ to ‘almost human’ look (sound) like?</a:t>
            </a:r>
            <a:endParaRPr sz="12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1325325" y="2643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{7E35D06A-279A-44B0-B386-91F8D2A3D78C}</a:tableStyleId>
              </a:tblPr>
              <a:tblGrid>
                <a:gridCol w="2148825"/>
                <a:gridCol w="2148825"/>
                <a:gridCol w="2148825"/>
              </a:tblGrid>
              <a:tr h="107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KlattTalk ‘Perfect Paul’, 1984</a:t>
                      </a:r>
                      <a:endParaRPr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?</a:t>
                      </a:r>
                      <a:endParaRPr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  <a:hlinkClick r:id="rId3"/>
                        </a:rPr>
                        <a:t>CereProc</a:t>
                      </a:r>
                      <a:r>
                        <a:rPr lang="en" sz="11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‘Stuart’, 202?</a:t>
                      </a:r>
                      <a:endParaRPr sz="11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b"/>
                </a:tc>
              </a:tr>
            </a:tbl>
          </a:graphicData>
        </a:graphic>
      </p:graphicFrame>
      <p:pic>
        <p:nvPicPr>
          <p:cNvPr id="106" name="Google Shape;106;p18" title="KlattTalkPaul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9150" y="273501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title="stuart.mp3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4075" y="273501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685700" y="4062600"/>
            <a:ext cx="800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There are obvious problems with comparing these two: 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People might prefer the Scottish accent (or not!) 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Or some other dimension, like fundamental </a:t>
            </a: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frequency</a:t>
            </a: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, rate of speech…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Familiarity: one of the voices is pretty famous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Existing studies on TTS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1900" y="1919075"/>
            <a:ext cx="82221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Researchers have investigated different dimensions of TTS: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Char char="●"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Learning outcomes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</a:pP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Craig, S. D., &amp; Schroeder, N. L. (2019). </a:t>
            </a:r>
            <a:r>
              <a:rPr lang="en" sz="1000" u="sng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Text-to-Speech Software and Learning: Investigating the Relevancy of the Voice Effect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r>
              <a:rPr i="1"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Journal of Educational Computing Research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57(6), 1534–1548.</a:t>
            </a:r>
            <a:endParaRPr sz="1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Char char="●"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‘Gender’/pitch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</a:pP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Tolmeijer, S., Zierau, N., Janson, A., Wahdatehagh, J. S., Leimeister, J. M. M., &amp; Bernstein, A. (2021, May). </a:t>
            </a:r>
            <a:r>
              <a:rPr lang="en" sz="1000" u="sng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Female by Default?–Exploring the Effect of Voice Assistant Gender and Pitch on Trait and Trust Attribution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 In </a:t>
            </a:r>
            <a:r>
              <a:rPr i="1"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Extended Abstracts of the 2021 CHI Conference on Human Factors in Computing Systems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</a:pP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Mullennix, J. W., Stern, S. E., Wilson, S. J., &amp; Dyson, C. L. (2003). </a:t>
            </a:r>
            <a:r>
              <a:rPr lang="en" sz="1000" u="sng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Social perception of male and female computer synthesized speech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r>
              <a:rPr i="1"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Computers in Human Behavior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19(4), 407-424.</a:t>
            </a:r>
            <a:endParaRPr sz="1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ork Sans Medium"/>
              <a:buChar char="●"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English-speaking accents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ork Sans"/>
              <a:buChar char="○"/>
            </a:pP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Tamagawa, R., Watson, C. I., Kuo, I. H., MacDonald, B. A., &amp; Broadbent, E. (2011). </a:t>
            </a:r>
            <a:r>
              <a:rPr lang="en" sz="1000" u="sng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effects of synthesized voice accents on user perceptions of robots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r>
              <a:rPr i="1"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International Journal of Social Robotics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3(3), 253-262.</a:t>
            </a:r>
            <a:endParaRPr sz="1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 looked at how they selected their voices.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Existing studies on TTS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71900" y="1919075"/>
            <a:ext cx="82695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Learning outcomes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Craig, S. D., &amp; Schroeder, N. L. (2019). </a:t>
            </a:r>
            <a:r>
              <a:rPr lang="en" sz="1000" u="sng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Text-to-Speech Software and Learning: Investigating the Relevancy of the Voice Effect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98" y="2648675"/>
            <a:ext cx="4293400" cy="21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4927775" y="2674300"/>
            <a:ext cx="3864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TLDR: Craig and Schroeder picked an ‘old’ voice (Microsoft Mary) and a ‘new’ one (Neospeech Kate)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But</a:t>
            </a:r>
            <a:r>
              <a:rPr i="1" lang="en" sz="12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both voices were introduced in the early 2000s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The human control voice was </a:t>
            </a: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recorded</a:t>
            </a: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 by ‘a female with an American accent’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Not the best in terms of controlling for variation.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Existing studies on TTS</a:t>
            </a:r>
            <a:endParaRPr>
              <a:solidFill>
                <a:srgbClr val="0C343D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82695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‘Gender’/pitch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Tolmeijer, S., Zierau, N., Janson, A., Wahdatehagh, J. S., Leimeister, J. M. M., &amp; Bernstein, A. (2021, May). </a:t>
            </a:r>
            <a:r>
              <a:rPr lang="en" sz="1000" u="sng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Female by Default?–Exploring the Effect of Voice Assistant Gender and Pitch on Trait and Trust Attribution</a:t>
            </a:r>
            <a:r>
              <a:rPr lang="en" sz="1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4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182200" y="2811525"/>
            <a:ext cx="4610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Tolmeijer et al. picked three different US English Google WaveNet voices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Then modified the pitch to produce high-pitched and low-pitched versions of the ‘male’ and ‘female’ voices and ensure their fifth voice was as gender-ambiguous as possible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(Most listeners tend to categorise voices as either male or female, even when it’s not intuitive)</a:t>
            </a:r>
            <a:endParaRPr sz="12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200" y="2811525"/>
            <a:ext cx="2770049" cy="21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