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3rPen+bfbdBxJKOgGELZCxKuK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5A65DE-278C-4840-9479-01113A8323D3}">
  <a:tblStyle styleId="{F35A65DE-278C-4840-9479-01113A8323D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 name="Google Shape;1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training.dddeurope.com/event-storming-master-cla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DDD, BDD &amp; TDD</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Santosh KC</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Aggregates / Entities</a:t>
            </a:r>
            <a:endParaRPr/>
          </a:p>
          <a:p>
            <a:pPr indent="0" lvl="0" marL="0" rtl="0" algn="l">
              <a:lnSpc>
                <a:spcPct val="100000"/>
              </a:lnSpc>
              <a:spcBef>
                <a:spcPts val="0"/>
              </a:spcBef>
              <a:spcAft>
                <a:spcPts val="0"/>
              </a:spcAft>
              <a:buSzPts val="2800"/>
              <a:buNone/>
            </a:pPr>
            <a:r>
              <a:t/>
            </a:r>
            <a:endParaRPr/>
          </a:p>
        </p:txBody>
      </p:sp>
      <p:sp>
        <p:nvSpPr>
          <p:cNvPr id="141" name="Google Shape;14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Data that is interacted with.</a:t>
            </a:r>
            <a:endParaRPr/>
          </a:p>
          <a:p>
            <a:pPr indent="0" lvl="0" marL="0" rtl="0" algn="l">
              <a:lnSpc>
                <a:spcPct val="115000"/>
              </a:lnSpc>
              <a:spcBef>
                <a:spcPts val="1600"/>
              </a:spcBef>
              <a:spcAft>
                <a:spcPts val="1600"/>
              </a:spcAft>
              <a:buSzPts val="1800"/>
              <a:buNone/>
            </a:pPr>
            <a:r>
              <a:t/>
            </a:r>
            <a:endParaRPr/>
          </a:p>
        </p:txBody>
      </p:sp>
      <p:sp>
        <p:nvSpPr>
          <p:cNvPr id="142" name="Google Shape;142;p10"/>
          <p:cNvSpPr/>
          <p:nvPr/>
        </p:nvSpPr>
        <p:spPr>
          <a:xfrm>
            <a:off x="451525" y="1865000"/>
            <a:ext cx="5879700" cy="246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1109200" y="2198750"/>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2419875" y="2198750"/>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p:nvPr/>
        </p:nvSpPr>
        <p:spPr>
          <a:xfrm>
            <a:off x="3730550" y="2198750"/>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p:nvPr/>
        </p:nvSpPr>
        <p:spPr>
          <a:xfrm>
            <a:off x="5041225" y="2198750"/>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736300" y="3250075"/>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p:nvPr/>
        </p:nvSpPr>
        <p:spPr>
          <a:xfrm>
            <a:off x="1939925" y="3250075"/>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a:off x="3204925" y="3172050"/>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811625" y="238530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4103450" y="3491825"/>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a:off x="5414125" y="3491825"/>
            <a:ext cx="372900" cy="372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p:nvPr/>
        </p:nvSpPr>
        <p:spPr>
          <a:xfrm>
            <a:off x="2161550" y="238530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
          <p:cNvSpPr/>
          <p:nvPr/>
        </p:nvSpPr>
        <p:spPr>
          <a:xfrm>
            <a:off x="3432975" y="238530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4792725" y="243025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527975" y="3491825"/>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1675000" y="3491825"/>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2889225" y="3397875"/>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3851425" y="367785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5165625" y="3677850"/>
            <a:ext cx="372900" cy="372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1406775" y="24302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2738075" y="24302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3980050" y="24302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5339775" y="24302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1033875" y="3491825"/>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2189700" y="3491825"/>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3420313" y="34474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4292975" y="36778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5696725" y="3677850"/>
            <a:ext cx="372900" cy="372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7740575" y="1865000"/>
            <a:ext cx="877800" cy="572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Borders and Flow</a:t>
            </a:r>
            <a:endParaRPr/>
          </a:p>
          <a:p>
            <a:pPr indent="0" lvl="0" marL="0" rtl="0" algn="l">
              <a:lnSpc>
                <a:spcPct val="100000"/>
              </a:lnSpc>
              <a:spcBef>
                <a:spcPts val="0"/>
              </a:spcBef>
              <a:spcAft>
                <a:spcPts val="0"/>
              </a:spcAft>
              <a:buSzPts val="2800"/>
              <a:buNone/>
            </a:pPr>
            <a:r>
              <a:t/>
            </a:r>
            <a:endParaRPr/>
          </a:p>
        </p:txBody>
      </p:sp>
      <p:sp>
        <p:nvSpPr>
          <p:cNvPr id="176" name="Google Shape;17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Find border that defines bounded context. </a:t>
            </a:r>
            <a:endParaRPr/>
          </a:p>
          <a:p>
            <a:pPr indent="-342900" lvl="0" marL="457200" rtl="0" algn="l">
              <a:lnSpc>
                <a:spcPct val="115000"/>
              </a:lnSpc>
              <a:spcBef>
                <a:spcPts val="0"/>
              </a:spcBef>
              <a:spcAft>
                <a:spcPts val="0"/>
              </a:spcAft>
              <a:buSzPts val="1800"/>
              <a:buChar char="●"/>
            </a:pPr>
            <a:r>
              <a:rPr lang="en"/>
              <a:t>Domain events flow between models.</a:t>
            </a:r>
            <a:endParaRPr/>
          </a:p>
        </p:txBody>
      </p:sp>
      <p:sp>
        <p:nvSpPr>
          <p:cNvPr id="177" name="Google Shape;177;p11"/>
          <p:cNvSpPr/>
          <p:nvPr/>
        </p:nvSpPr>
        <p:spPr>
          <a:xfrm>
            <a:off x="451525" y="1963175"/>
            <a:ext cx="5713200" cy="295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775450" y="2571750"/>
            <a:ext cx="1796400" cy="2169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2571850" y="2571750"/>
            <a:ext cx="1796400" cy="2169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4368250" y="2571750"/>
            <a:ext cx="1796400" cy="2169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1060100" y="2876050"/>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1997775" y="3077525"/>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1060100" y="3769800"/>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1811775" y="4034700"/>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2847600" y="2611150"/>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3903075" y="3382825"/>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a:off x="2847600" y="3647725"/>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a:off x="5297425" y="2812625"/>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p:nvPr/>
        </p:nvSpPr>
        <p:spPr>
          <a:xfrm>
            <a:off x="4811775" y="3523950"/>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1"/>
          <p:cNvSpPr/>
          <p:nvPr/>
        </p:nvSpPr>
        <p:spPr>
          <a:xfrm>
            <a:off x="5523700" y="3912625"/>
            <a:ext cx="284700" cy="264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a:off x="846700" y="307752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a:off x="846700" y="391262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a:off x="1622675" y="417752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1"/>
          <p:cNvSpPr/>
          <p:nvPr/>
        </p:nvSpPr>
        <p:spPr>
          <a:xfrm>
            <a:off x="1811775" y="3259050"/>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1"/>
          <p:cNvSpPr/>
          <p:nvPr/>
        </p:nvSpPr>
        <p:spPr>
          <a:xfrm>
            <a:off x="2653825" y="281262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a:off x="2653825" y="382867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a:off x="3732800" y="356377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1"/>
          <p:cNvSpPr/>
          <p:nvPr/>
        </p:nvSpPr>
        <p:spPr>
          <a:xfrm>
            <a:off x="4628250" y="3692800"/>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1"/>
          <p:cNvSpPr/>
          <p:nvPr/>
        </p:nvSpPr>
        <p:spPr>
          <a:xfrm>
            <a:off x="5354200" y="4093575"/>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a:off x="5096475" y="2994150"/>
            <a:ext cx="284700" cy="2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a:off x="1261525" y="307752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a:off x="2191813" y="3259050"/>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1"/>
          <p:cNvSpPr/>
          <p:nvPr/>
        </p:nvSpPr>
        <p:spPr>
          <a:xfrm>
            <a:off x="1234688" y="391262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1"/>
          <p:cNvSpPr/>
          <p:nvPr/>
        </p:nvSpPr>
        <p:spPr>
          <a:xfrm>
            <a:off x="1997775" y="417752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a:off x="3020500" y="382867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a:off x="3078288" y="281262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a:off x="4083550" y="356377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1"/>
          <p:cNvSpPr/>
          <p:nvPr/>
        </p:nvSpPr>
        <p:spPr>
          <a:xfrm>
            <a:off x="4980900" y="3692800"/>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1"/>
          <p:cNvSpPr/>
          <p:nvPr/>
        </p:nvSpPr>
        <p:spPr>
          <a:xfrm>
            <a:off x="5523700" y="2994150"/>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a:off x="5734925" y="4093575"/>
            <a:ext cx="284700" cy="264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a:off x="1131400" y="2120350"/>
            <a:ext cx="925500" cy="264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a:off x="2893575" y="2120350"/>
            <a:ext cx="925500" cy="264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a:off x="4803700" y="2120350"/>
            <a:ext cx="925500" cy="264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1"/>
          <p:cNvSpPr/>
          <p:nvPr/>
        </p:nvSpPr>
        <p:spPr>
          <a:xfrm>
            <a:off x="7321050" y="2175100"/>
            <a:ext cx="925500" cy="435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Sales</a:t>
            </a:r>
            <a:endParaRPr b="0" i="0" sz="1400" u="none" cap="none" strike="noStrike">
              <a:solidFill>
                <a:srgbClr val="FFFFFF"/>
              </a:solidFill>
              <a:latin typeface="Arial"/>
              <a:ea typeface="Arial"/>
              <a:cs typeface="Arial"/>
              <a:sym typeface="Arial"/>
            </a:endParaRPr>
          </a:p>
        </p:txBody>
      </p:sp>
      <p:sp>
        <p:nvSpPr>
          <p:cNvPr id="215" name="Google Shape;215;p11"/>
          <p:cNvSpPr/>
          <p:nvPr/>
        </p:nvSpPr>
        <p:spPr>
          <a:xfrm>
            <a:off x="7321050" y="3140950"/>
            <a:ext cx="925500" cy="435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Billing</a:t>
            </a:r>
            <a:endParaRPr b="0" i="0" sz="1400" u="none" cap="none" strike="noStrike">
              <a:solidFill>
                <a:srgbClr val="FFFFFF"/>
              </a:solidFill>
              <a:latin typeface="Arial"/>
              <a:ea typeface="Arial"/>
              <a:cs typeface="Arial"/>
              <a:sym typeface="Arial"/>
            </a:endParaRPr>
          </a:p>
        </p:txBody>
      </p:sp>
      <p:sp>
        <p:nvSpPr>
          <p:cNvPr id="216" name="Google Shape;216;p11"/>
          <p:cNvSpPr/>
          <p:nvPr/>
        </p:nvSpPr>
        <p:spPr>
          <a:xfrm>
            <a:off x="7321050" y="4093575"/>
            <a:ext cx="990600" cy="435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Shipping</a:t>
            </a:r>
            <a:endParaRPr b="0" i="0" sz="1400" u="none" cap="none" strike="noStrike">
              <a:solidFill>
                <a:srgbClr val="FFFFFF"/>
              </a:solidFill>
              <a:latin typeface="Arial"/>
              <a:ea typeface="Arial"/>
              <a:cs typeface="Arial"/>
              <a:sym typeface="Arial"/>
            </a:endParaRPr>
          </a:p>
        </p:txBody>
      </p:sp>
      <p:sp>
        <p:nvSpPr>
          <p:cNvPr id="217" name="Google Shape;217;p11"/>
          <p:cNvSpPr/>
          <p:nvPr/>
        </p:nvSpPr>
        <p:spPr>
          <a:xfrm>
            <a:off x="2414700" y="3317550"/>
            <a:ext cx="284700" cy="1479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a:off x="4265650" y="3622275"/>
            <a:ext cx="284700" cy="1479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id="224" name="Google Shape;224;p12"/>
          <p:cNvPicPr preferRelativeResize="0"/>
          <p:nvPr/>
        </p:nvPicPr>
        <p:blipFill rotWithShape="1">
          <a:blip r:embed="rId3">
            <a:alphaModFix/>
          </a:blip>
          <a:srcRect b="0" l="0" r="0" t="0"/>
          <a:stretch/>
        </p:blipFill>
        <p:spPr>
          <a:xfrm>
            <a:off x="0" y="0"/>
            <a:ext cx="9008525" cy="5143500"/>
          </a:xfrm>
          <a:prstGeom prst="rect">
            <a:avLst/>
          </a:prstGeom>
          <a:noFill/>
          <a:ln>
            <a:noFill/>
          </a:ln>
        </p:spPr>
      </p:pic>
      <p:sp>
        <p:nvSpPr>
          <p:cNvPr id="225" name="Google Shape;225;p12"/>
          <p:cNvSpPr txBox="1"/>
          <p:nvPr/>
        </p:nvSpPr>
        <p:spPr>
          <a:xfrm>
            <a:off x="32475" y="4775325"/>
            <a:ext cx="5175900" cy="3681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source: </a:t>
            </a:r>
            <a:r>
              <a:rPr b="0" i="0" lang="en" sz="1100" u="sng" cap="none" strike="noStrike">
                <a:solidFill>
                  <a:srgbClr val="3C78D8"/>
                </a:solidFill>
                <a:latin typeface="Arial"/>
                <a:ea typeface="Arial"/>
                <a:cs typeface="Arial"/>
                <a:sym typeface="Arial"/>
                <a:hlinkClick r:id="rId4">
                  <a:extLst>
                    <a:ext uri="{A12FA001-AC4F-418D-AE19-62706E023703}">
                      <ahyp:hlinkClr val="tx"/>
                    </a:ext>
                  </a:extLst>
                </a:hlinkClick>
              </a:rPr>
              <a:t>https://training.dddeurope.com/event-storming-master-class/</a:t>
            </a:r>
            <a:endParaRPr b="0" i="0" sz="1400" u="none" cap="none" strike="noStrike">
              <a:solidFill>
                <a:srgbClr val="3C78D8"/>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Software build with DDD takes advantages of layered architecture.</a:t>
            </a:r>
            <a:endParaRPr/>
          </a:p>
          <a:p>
            <a:pPr indent="0" lvl="0" marL="0" rtl="0" algn="l">
              <a:lnSpc>
                <a:spcPct val="115000"/>
              </a:lnSpc>
              <a:spcBef>
                <a:spcPts val="1600"/>
              </a:spcBef>
              <a:spcAft>
                <a:spcPts val="1600"/>
              </a:spcAft>
              <a:buSzPts val="1800"/>
              <a:buNone/>
            </a:pPr>
            <a:r>
              <a:t/>
            </a:r>
            <a:endParaRPr/>
          </a:p>
        </p:txBody>
      </p:sp>
      <p:sp>
        <p:nvSpPr>
          <p:cNvPr id="231" name="Google Shape;2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Clean Architecture</a:t>
            </a:r>
            <a:endParaRPr/>
          </a:p>
        </p:txBody>
      </p:sp>
      <p:sp>
        <p:nvSpPr>
          <p:cNvPr id="232" name="Google Shape;232;p13"/>
          <p:cNvSpPr/>
          <p:nvPr/>
        </p:nvSpPr>
        <p:spPr>
          <a:xfrm>
            <a:off x="833775" y="1862500"/>
            <a:ext cx="2956200" cy="27063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a:off x="1180300" y="2246800"/>
            <a:ext cx="2165700" cy="1911300"/>
          </a:xfrm>
          <a:prstGeom prst="ellipse">
            <a:avLst/>
          </a:prstGeom>
          <a:solidFill>
            <a:srgbClr val="D0E0E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1635100" y="2663800"/>
            <a:ext cx="1266900" cy="10719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Domain</a:t>
            </a:r>
            <a:endParaRPr b="0" i="0" sz="1400" u="none" cap="none" strike="noStrike">
              <a:solidFill>
                <a:srgbClr val="000000"/>
              </a:solidFill>
              <a:latin typeface="Arial"/>
              <a:ea typeface="Arial"/>
              <a:cs typeface="Arial"/>
              <a:sym typeface="Arial"/>
            </a:endParaRPr>
          </a:p>
        </p:txBody>
      </p:sp>
      <p:sp>
        <p:nvSpPr>
          <p:cNvPr id="235" name="Google Shape;235;p13"/>
          <p:cNvSpPr txBox="1"/>
          <p:nvPr/>
        </p:nvSpPr>
        <p:spPr>
          <a:xfrm>
            <a:off x="1629700" y="1938700"/>
            <a:ext cx="12669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Infrastructure</a:t>
            </a:r>
            <a:endParaRPr b="0" i="0" sz="1400" u="none" cap="none" strike="noStrike">
              <a:solidFill>
                <a:srgbClr val="000000"/>
              </a:solidFill>
              <a:latin typeface="Arial"/>
              <a:ea typeface="Arial"/>
              <a:cs typeface="Arial"/>
              <a:sym typeface="Arial"/>
            </a:endParaRPr>
          </a:p>
        </p:txBody>
      </p:sp>
      <p:sp>
        <p:nvSpPr>
          <p:cNvPr id="236" name="Google Shape;236;p13"/>
          <p:cNvSpPr txBox="1"/>
          <p:nvPr/>
        </p:nvSpPr>
        <p:spPr>
          <a:xfrm>
            <a:off x="1678425" y="2301250"/>
            <a:ext cx="12669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p:txBody>
      </p:sp>
      <p:graphicFrame>
        <p:nvGraphicFramePr>
          <p:cNvPr id="237" name="Google Shape;237;p13"/>
          <p:cNvGraphicFramePr/>
          <p:nvPr/>
        </p:nvGraphicFramePr>
        <p:xfrm>
          <a:off x="3962800" y="1957750"/>
          <a:ext cx="3000000" cy="3000000"/>
        </p:xfrm>
        <a:graphic>
          <a:graphicData uri="http://schemas.openxmlformats.org/drawingml/2006/table">
            <a:tbl>
              <a:tblPr>
                <a:noFill/>
                <a:tableStyleId>{F35A65DE-278C-4840-9479-01113A8323D3}</a:tableStyleId>
              </a:tblPr>
              <a:tblGrid>
                <a:gridCol w="1273675"/>
                <a:gridCol w="3729275"/>
              </a:tblGrid>
              <a:tr h="61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Infrastructure Layer</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Database, Network, Eventstore</a:t>
                      </a:r>
                      <a:endParaRPr sz="1400" u="none" cap="none" strike="noStrike"/>
                    </a:p>
                  </a:txBody>
                  <a:tcPr marT="91425" marB="91425" marR="91425" marL="91425"/>
                </a:tc>
              </a:tr>
              <a:tr h="870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Application Layer</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Translates commands that comes from UI layer to use case invocation in domain layer.</a:t>
                      </a:r>
                      <a:endParaRPr sz="1400" u="none" cap="none" strike="noStrike"/>
                    </a:p>
                  </a:txBody>
                  <a:tcPr marT="91425" marB="91425" marR="91425" marL="91425"/>
                </a:tc>
              </a:tr>
              <a:tr h="870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Domain Layer</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Contains real business logic.</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Should be designed as CQS principle.</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Platform independent.</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Domain Elements</a:t>
            </a:r>
            <a:endParaRPr/>
          </a:p>
        </p:txBody>
      </p:sp>
      <p:sp>
        <p:nvSpPr>
          <p:cNvPr id="243" name="Google Shape;24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Entities</a:t>
            </a:r>
            <a:r>
              <a:rPr lang="en"/>
              <a:t>: Business objects that are defined by its identity, rather than its attributes.</a:t>
            </a:r>
            <a:endParaRPr/>
          </a:p>
          <a:p>
            <a:pPr indent="0" lvl="0" marL="0" rtl="0" algn="l">
              <a:lnSpc>
                <a:spcPct val="115000"/>
              </a:lnSpc>
              <a:spcBef>
                <a:spcPts val="1600"/>
              </a:spcBef>
              <a:spcAft>
                <a:spcPts val="0"/>
              </a:spcAft>
              <a:buSzPts val="1800"/>
              <a:buNone/>
            </a:pPr>
            <a:r>
              <a:rPr lang="en"/>
              <a:t>Example to establish entities:</a:t>
            </a:r>
            <a:endParaRPr/>
          </a:p>
          <a:p>
            <a:pPr indent="0" lvl="0" marL="0" rtl="0" algn="l">
              <a:lnSpc>
                <a:spcPct val="115000"/>
              </a:lnSpc>
              <a:spcBef>
                <a:spcPts val="1600"/>
              </a:spcBef>
              <a:spcAft>
                <a:spcPts val="1600"/>
              </a:spcAft>
              <a:buSzPts val="1800"/>
              <a:buNone/>
            </a:pPr>
            <a:r>
              <a:t/>
            </a:r>
            <a:endParaRPr/>
          </a:p>
        </p:txBody>
      </p:sp>
      <p:sp>
        <p:nvSpPr>
          <p:cNvPr id="244" name="Google Shape;244;p14"/>
          <p:cNvSpPr/>
          <p:nvPr/>
        </p:nvSpPr>
        <p:spPr>
          <a:xfrm>
            <a:off x="400650" y="2165675"/>
            <a:ext cx="2360700" cy="2685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498100" y="2306450"/>
            <a:ext cx="2154900" cy="12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customerId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averageSales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productCategory</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503550" y="3887400"/>
            <a:ext cx="21549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-salesRepresentativ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-contactPhone</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498100" y="2322663"/>
            <a:ext cx="2154900" cy="2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Customer</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498100" y="3887425"/>
            <a:ext cx="2154900" cy="3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Contact</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rot="10800000">
            <a:off x="3090850" y="2165675"/>
            <a:ext cx="5695800" cy="2685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3291825" y="2306475"/>
            <a:ext cx="1797600" cy="1093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-customerId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-contactPhone</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3280800" y="2284400"/>
            <a:ext cx="1797600" cy="259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Customer</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3291825" y="3963200"/>
            <a:ext cx="2046600" cy="808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-salesRepresentative</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3281025" y="3963175"/>
            <a:ext cx="2068200" cy="259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Contact</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6346250" y="2322675"/>
            <a:ext cx="2046600" cy="808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-productCategory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-averageSales</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6345450" y="2322675"/>
            <a:ext cx="2046600" cy="221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Business Line</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3854925" y="3421775"/>
            <a:ext cx="216550" cy="221400"/>
          </a:xfrm>
          <a:prstGeom prst="flowChartDecision">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p14"/>
          <p:cNvCxnSpPr>
            <a:stCxn id="256" idx="2"/>
          </p:cNvCxnSpPr>
          <p:nvPr/>
        </p:nvCxnSpPr>
        <p:spPr>
          <a:xfrm>
            <a:off x="3963200" y="3643175"/>
            <a:ext cx="0" cy="320100"/>
          </a:xfrm>
          <a:prstGeom prst="straightConnector1">
            <a:avLst/>
          </a:prstGeom>
          <a:noFill/>
          <a:ln cap="flat" cmpd="sng" w="9525">
            <a:solidFill>
              <a:schemeClr val="dk2"/>
            </a:solidFill>
            <a:prstDash val="solid"/>
            <a:round/>
            <a:headEnd len="sm" w="sm" type="none"/>
            <a:tailEnd len="sm" w="sm" type="none"/>
          </a:ln>
        </p:spPr>
      </p:cxnSp>
      <p:sp>
        <p:nvSpPr>
          <p:cNvPr id="258" name="Google Shape;258;p14"/>
          <p:cNvSpPr/>
          <p:nvPr/>
        </p:nvSpPr>
        <p:spPr>
          <a:xfrm>
            <a:off x="5089425" y="2742525"/>
            <a:ext cx="346450" cy="221400"/>
          </a:xfrm>
          <a:prstGeom prst="flowChartDecision">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1290175" y="3540950"/>
            <a:ext cx="216550" cy="221400"/>
          </a:xfrm>
          <a:prstGeom prst="flowChartDecision">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0" name="Google Shape;260;p14"/>
          <p:cNvCxnSpPr>
            <a:stCxn id="259" idx="2"/>
            <a:endCxn id="259" idx="2"/>
          </p:cNvCxnSpPr>
          <p:nvPr/>
        </p:nvCxnSpPr>
        <p:spPr>
          <a:xfrm>
            <a:off x="1398450" y="3762350"/>
            <a:ext cx="0" cy="0"/>
          </a:xfrm>
          <a:prstGeom prst="straightConnector1">
            <a:avLst/>
          </a:prstGeom>
          <a:noFill/>
          <a:ln cap="flat" cmpd="sng" w="9525">
            <a:solidFill>
              <a:schemeClr val="dk2"/>
            </a:solidFill>
            <a:prstDash val="solid"/>
            <a:round/>
            <a:headEnd len="sm" w="sm" type="none"/>
            <a:tailEnd len="sm" w="sm" type="none"/>
          </a:ln>
        </p:spPr>
      </p:cxnSp>
      <p:cxnSp>
        <p:nvCxnSpPr>
          <p:cNvPr id="261" name="Google Shape;261;p14"/>
          <p:cNvCxnSpPr>
            <a:stCxn id="259" idx="2"/>
            <a:endCxn id="259" idx="2"/>
          </p:cNvCxnSpPr>
          <p:nvPr/>
        </p:nvCxnSpPr>
        <p:spPr>
          <a:xfrm>
            <a:off x="1398450" y="3762350"/>
            <a:ext cx="0" cy="0"/>
          </a:xfrm>
          <a:prstGeom prst="straightConnector1">
            <a:avLst/>
          </a:prstGeom>
          <a:noFill/>
          <a:ln cap="flat" cmpd="sng" w="9525">
            <a:solidFill>
              <a:schemeClr val="dk2"/>
            </a:solidFill>
            <a:prstDash val="solid"/>
            <a:round/>
            <a:headEnd len="sm" w="sm" type="none"/>
            <a:tailEnd len="sm" w="sm" type="none"/>
          </a:ln>
        </p:spPr>
      </p:cxnSp>
      <p:cxnSp>
        <p:nvCxnSpPr>
          <p:cNvPr id="262" name="Google Shape;262;p14"/>
          <p:cNvCxnSpPr>
            <a:endCxn id="259" idx="2"/>
          </p:cNvCxnSpPr>
          <p:nvPr/>
        </p:nvCxnSpPr>
        <p:spPr>
          <a:xfrm>
            <a:off x="1398450" y="3762350"/>
            <a:ext cx="0" cy="0"/>
          </a:xfrm>
          <a:prstGeom prst="straightConnector1">
            <a:avLst/>
          </a:prstGeom>
          <a:noFill/>
          <a:ln cap="flat" cmpd="sng" w="9525">
            <a:solidFill>
              <a:schemeClr val="dk2"/>
            </a:solidFill>
            <a:prstDash val="solid"/>
            <a:round/>
            <a:headEnd len="sm" w="sm" type="none"/>
            <a:tailEnd len="sm" w="sm" type="none"/>
          </a:ln>
        </p:spPr>
      </p:cxnSp>
      <p:cxnSp>
        <p:nvCxnSpPr>
          <p:cNvPr id="263" name="Google Shape;263;p14"/>
          <p:cNvCxnSpPr/>
          <p:nvPr/>
        </p:nvCxnSpPr>
        <p:spPr>
          <a:xfrm>
            <a:off x="1398450" y="3711125"/>
            <a:ext cx="32400" cy="184200"/>
          </a:xfrm>
          <a:prstGeom prst="straightConnector1">
            <a:avLst/>
          </a:prstGeom>
          <a:noFill/>
          <a:ln cap="flat" cmpd="sng" w="9525">
            <a:solidFill>
              <a:schemeClr val="dk2"/>
            </a:solidFill>
            <a:prstDash val="solid"/>
            <a:round/>
            <a:headEnd len="sm" w="sm" type="none"/>
            <a:tailEnd len="sm" w="sm" type="none"/>
          </a:ln>
        </p:spPr>
      </p:cxnSp>
      <p:cxnSp>
        <p:nvCxnSpPr>
          <p:cNvPr id="264" name="Google Shape;264;p14"/>
          <p:cNvCxnSpPr>
            <a:stCxn id="258" idx="3"/>
            <a:endCxn id="254" idx="1"/>
          </p:cNvCxnSpPr>
          <p:nvPr/>
        </p:nvCxnSpPr>
        <p:spPr>
          <a:xfrm flipH="1" rot="10800000">
            <a:off x="5435875" y="2726925"/>
            <a:ext cx="910500" cy="126300"/>
          </a:xfrm>
          <a:prstGeom prst="straightConnector1">
            <a:avLst/>
          </a:prstGeom>
          <a:noFill/>
          <a:ln cap="flat" cmpd="sng" w="9525">
            <a:solidFill>
              <a:schemeClr val="dk2"/>
            </a:solidFill>
            <a:prstDash val="solid"/>
            <a:round/>
            <a:headEnd len="sm" w="sm" type="none"/>
            <a:tailEnd len="sm" w="sm" type="none"/>
          </a:ln>
        </p:spPr>
      </p:cxnSp>
      <p:sp>
        <p:nvSpPr>
          <p:cNvPr id="265" name="Google Shape;265;p14"/>
          <p:cNvSpPr txBox="1"/>
          <p:nvPr/>
        </p:nvSpPr>
        <p:spPr>
          <a:xfrm>
            <a:off x="6081050" y="3405325"/>
            <a:ext cx="2577000" cy="1375500"/>
          </a:xfrm>
          <a:prstGeom prst="rect">
            <a:avLst/>
          </a:prstGeom>
          <a:solidFill>
            <a:srgbClr val="9FC5E8"/>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averageSales and product category are not used to identify customer.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-phoneNumber can be used to find customer.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sp>
        <p:nvSpPr>
          <p:cNvPr id="270" name="Google Shape;2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t>Value object:</a:t>
            </a:r>
            <a:endParaRPr b="1" sz="1800"/>
          </a:p>
        </p:txBody>
      </p:sp>
      <p:sp>
        <p:nvSpPr>
          <p:cNvPr id="271" name="Google Shape;2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Object that contains descriptive attributes but has no conceptual identity.</a:t>
            </a:r>
            <a:endParaRPr/>
          </a:p>
          <a:p>
            <a:pPr indent="-342900" lvl="0" marL="457200" rtl="0" algn="l">
              <a:lnSpc>
                <a:spcPct val="150000"/>
              </a:lnSpc>
              <a:spcBef>
                <a:spcPts val="0"/>
              </a:spcBef>
              <a:spcAft>
                <a:spcPts val="0"/>
              </a:spcAft>
              <a:buSzPts val="1800"/>
              <a:buChar char="●"/>
            </a:pPr>
            <a:r>
              <a:rPr lang="en"/>
              <a:t>Should be immutable. Must be created with constructor.</a:t>
            </a:r>
            <a:endParaRPr/>
          </a:p>
          <a:p>
            <a:pPr indent="0" lvl="0" marL="0" rtl="0" algn="l">
              <a:lnSpc>
                <a:spcPct val="115000"/>
              </a:lnSpc>
              <a:spcBef>
                <a:spcPts val="1600"/>
              </a:spcBef>
              <a:spcAft>
                <a:spcPts val="0"/>
              </a:spcAft>
              <a:buSzPts val="1800"/>
              <a:buNone/>
            </a:pPr>
            <a:r>
              <a:rPr lang="en"/>
              <a:t>Example: In airlines system, if airlines distinguish each seat uniquely on every flight. Each seat is an entity in this context. However if they do not distinguish between every seats, in this context every seat is value object.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Aggregates:</a:t>
            </a:r>
            <a:endParaRPr/>
          </a:p>
          <a:p>
            <a:pPr indent="0" lvl="0" marL="0" rtl="0" algn="l">
              <a:lnSpc>
                <a:spcPct val="100000"/>
              </a:lnSpc>
              <a:spcBef>
                <a:spcPts val="0"/>
              </a:spcBef>
              <a:spcAft>
                <a:spcPts val="0"/>
              </a:spcAft>
              <a:buSzPts val="2800"/>
              <a:buNone/>
            </a:pPr>
            <a:r>
              <a:t/>
            </a:r>
            <a:endParaRPr/>
          </a:p>
        </p:txBody>
      </p:sp>
      <p:sp>
        <p:nvSpPr>
          <p:cNvPr id="277" name="Google Shape;277;p16"/>
          <p:cNvSpPr txBox="1"/>
          <p:nvPr>
            <p:ph idx="1" type="body"/>
          </p:nvPr>
        </p:nvSpPr>
        <p:spPr>
          <a:xfrm>
            <a:off x="311700" y="10658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Group of individual but related objects that work or can be treated as a unit.</a:t>
            </a:r>
            <a:endParaRPr/>
          </a:p>
          <a:p>
            <a:pPr indent="0" lvl="0" marL="0" rtl="0" algn="l">
              <a:lnSpc>
                <a:spcPct val="115000"/>
              </a:lnSpc>
              <a:spcBef>
                <a:spcPts val="1600"/>
              </a:spcBef>
              <a:spcAft>
                <a:spcPts val="0"/>
              </a:spcAft>
              <a:buSzPts val="1800"/>
              <a:buNone/>
            </a:pPr>
            <a:r>
              <a:rPr lang="en"/>
              <a:t>Root aggregate is the only accessible entity.</a:t>
            </a:r>
            <a:endParaRPr/>
          </a:p>
          <a:p>
            <a:pPr indent="0" lvl="0" marL="0" rtl="0" algn="l">
              <a:lnSpc>
                <a:spcPct val="115000"/>
              </a:lnSpc>
              <a:spcBef>
                <a:spcPts val="1600"/>
              </a:spcBef>
              <a:spcAft>
                <a:spcPts val="1600"/>
              </a:spcAft>
              <a:buSzPts val="1800"/>
              <a:buNone/>
            </a:pPr>
            <a:r>
              <a:t/>
            </a:r>
            <a:endParaRPr/>
          </a:p>
        </p:txBody>
      </p:sp>
      <p:sp>
        <p:nvSpPr>
          <p:cNvPr id="278" name="Google Shape;278;p16"/>
          <p:cNvSpPr/>
          <p:nvPr/>
        </p:nvSpPr>
        <p:spPr>
          <a:xfrm flipH="1" rot="10800000">
            <a:off x="721700" y="2198050"/>
            <a:ext cx="8186400" cy="2577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a:off x="1191125" y="2571750"/>
            <a:ext cx="1212900" cy="13374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Id</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ride();</a:t>
            </a:r>
            <a:endParaRPr b="0" i="0" sz="1400" u="none" cap="none" strike="noStrike">
              <a:solidFill>
                <a:srgbClr val="FF0000"/>
              </a:solidFill>
              <a:latin typeface="Arial"/>
              <a:ea typeface="Arial"/>
              <a:cs typeface="Arial"/>
              <a:sym typeface="Arial"/>
            </a:endParaRPr>
          </a:p>
        </p:txBody>
      </p:sp>
      <p:sp>
        <p:nvSpPr>
          <p:cNvPr id="280" name="Google Shape;280;p16"/>
          <p:cNvSpPr/>
          <p:nvPr/>
        </p:nvSpPr>
        <p:spPr>
          <a:xfrm>
            <a:off x="1190900" y="2571750"/>
            <a:ext cx="1212900" cy="2760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Bicycle</a:t>
            </a:r>
            <a:endParaRPr b="0" i="0" sz="1400" u="none" cap="none" strike="noStrike">
              <a:solidFill>
                <a:srgbClr val="FF0000"/>
              </a:solidFill>
              <a:latin typeface="Arial"/>
              <a:ea typeface="Arial"/>
              <a:cs typeface="Arial"/>
              <a:sym typeface="Arial"/>
            </a:endParaRPr>
          </a:p>
        </p:txBody>
      </p:sp>
      <p:sp>
        <p:nvSpPr>
          <p:cNvPr id="281" name="Google Shape;281;p16"/>
          <p:cNvSpPr/>
          <p:nvPr/>
        </p:nvSpPr>
        <p:spPr>
          <a:xfrm>
            <a:off x="3270175" y="2452650"/>
            <a:ext cx="1147800" cy="3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Steering</a:t>
            </a:r>
            <a:endParaRPr b="0" i="0" sz="1400" u="none" cap="none" strike="noStrike">
              <a:solidFill>
                <a:srgbClr val="000000"/>
              </a:solidFill>
              <a:latin typeface="Arial"/>
              <a:ea typeface="Arial"/>
              <a:cs typeface="Arial"/>
              <a:sym typeface="Arial"/>
            </a:endParaRPr>
          </a:p>
        </p:txBody>
      </p:sp>
      <p:sp>
        <p:nvSpPr>
          <p:cNvPr id="282" name="Google Shape;282;p16"/>
          <p:cNvSpPr/>
          <p:nvPr/>
        </p:nvSpPr>
        <p:spPr>
          <a:xfrm>
            <a:off x="3270175" y="3146475"/>
            <a:ext cx="1147800" cy="3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Seating</a:t>
            </a:r>
            <a:endParaRPr b="0" i="0" sz="1400" u="none" cap="none" strike="noStrike">
              <a:solidFill>
                <a:srgbClr val="000000"/>
              </a:solidFill>
              <a:latin typeface="Arial"/>
              <a:ea typeface="Arial"/>
              <a:cs typeface="Arial"/>
              <a:sym typeface="Arial"/>
            </a:endParaRPr>
          </a:p>
        </p:txBody>
      </p:sp>
      <p:sp>
        <p:nvSpPr>
          <p:cNvPr id="283" name="Google Shape;283;p16"/>
          <p:cNvSpPr/>
          <p:nvPr/>
        </p:nvSpPr>
        <p:spPr>
          <a:xfrm>
            <a:off x="3270175" y="3840300"/>
            <a:ext cx="1147800" cy="3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Tire</a:t>
            </a:r>
            <a:endParaRPr b="0" i="0" sz="1400" u="none" cap="none" strike="noStrike">
              <a:solidFill>
                <a:srgbClr val="000000"/>
              </a:solidFill>
              <a:latin typeface="Arial"/>
              <a:ea typeface="Arial"/>
              <a:cs typeface="Arial"/>
              <a:sym typeface="Arial"/>
            </a:endParaRPr>
          </a:p>
        </p:txBody>
      </p:sp>
      <p:sp>
        <p:nvSpPr>
          <p:cNvPr id="284" name="Google Shape;284;p16"/>
          <p:cNvSpPr/>
          <p:nvPr/>
        </p:nvSpPr>
        <p:spPr>
          <a:xfrm>
            <a:off x="5696525" y="2453025"/>
            <a:ext cx="1147800" cy="69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setHeight()</a:t>
            </a:r>
            <a:endParaRPr b="0" i="0" sz="1400" u="none" cap="none" strike="noStrike">
              <a:solidFill>
                <a:srgbClr val="000000"/>
              </a:solidFill>
              <a:latin typeface="Arial"/>
              <a:ea typeface="Arial"/>
              <a:cs typeface="Arial"/>
              <a:sym typeface="Arial"/>
            </a:endParaRPr>
          </a:p>
        </p:txBody>
      </p:sp>
      <p:sp>
        <p:nvSpPr>
          <p:cNvPr id="285" name="Google Shape;285;p16"/>
          <p:cNvSpPr/>
          <p:nvPr/>
        </p:nvSpPr>
        <p:spPr>
          <a:xfrm>
            <a:off x="5740650" y="3662700"/>
            <a:ext cx="1147800" cy="69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setPostion()</a:t>
            </a:r>
            <a:endParaRPr b="0" i="0" sz="1400" u="none" cap="none" strike="noStrike">
              <a:solidFill>
                <a:srgbClr val="000000"/>
              </a:solidFill>
              <a:latin typeface="Arial"/>
              <a:ea typeface="Arial"/>
              <a:cs typeface="Arial"/>
              <a:sym typeface="Arial"/>
            </a:endParaRPr>
          </a:p>
        </p:txBody>
      </p:sp>
      <p:sp>
        <p:nvSpPr>
          <p:cNvPr id="286" name="Google Shape;286;p16"/>
          <p:cNvSpPr/>
          <p:nvPr/>
        </p:nvSpPr>
        <p:spPr>
          <a:xfrm>
            <a:off x="5740650" y="3662700"/>
            <a:ext cx="11478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Position</a:t>
            </a:r>
            <a:endParaRPr b="0" i="0" sz="1400" u="none" cap="none" strike="noStrike">
              <a:solidFill>
                <a:srgbClr val="000000"/>
              </a:solidFill>
              <a:latin typeface="Arial"/>
              <a:ea typeface="Arial"/>
              <a:cs typeface="Arial"/>
              <a:sym typeface="Arial"/>
            </a:endParaRPr>
          </a:p>
        </p:txBody>
      </p:sp>
      <p:sp>
        <p:nvSpPr>
          <p:cNvPr id="287" name="Google Shape;287;p16"/>
          <p:cNvSpPr/>
          <p:nvPr/>
        </p:nvSpPr>
        <p:spPr>
          <a:xfrm>
            <a:off x="5695750" y="2414325"/>
            <a:ext cx="1147800" cy="2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Hight</a:t>
            </a:r>
            <a:endParaRPr b="0" i="0" sz="1400" u="none" cap="none" strike="noStrike">
              <a:solidFill>
                <a:srgbClr val="000000"/>
              </a:solidFill>
              <a:latin typeface="Arial"/>
              <a:ea typeface="Arial"/>
              <a:cs typeface="Arial"/>
              <a:sym typeface="Arial"/>
            </a:endParaRPr>
          </a:p>
        </p:txBody>
      </p:sp>
      <p:cxnSp>
        <p:nvCxnSpPr>
          <p:cNvPr id="288" name="Google Shape;288;p16"/>
          <p:cNvCxnSpPr>
            <a:endCxn id="284" idx="1"/>
          </p:cNvCxnSpPr>
          <p:nvPr/>
        </p:nvCxnSpPr>
        <p:spPr>
          <a:xfrm>
            <a:off x="4417925" y="2663775"/>
            <a:ext cx="1278600" cy="135900"/>
          </a:xfrm>
          <a:prstGeom prst="straightConnector1">
            <a:avLst/>
          </a:prstGeom>
          <a:noFill/>
          <a:ln cap="flat" cmpd="sng" w="9525">
            <a:solidFill>
              <a:schemeClr val="dk2"/>
            </a:solidFill>
            <a:prstDash val="solid"/>
            <a:round/>
            <a:headEnd len="sm" w="sm" type="none"/>
            <a:tailEnd len="med" w="med" type="triangle"/>
          </a:ln>
        </p:spPr>
      </p:cxnSp>
      <p:cxnSp>
        <p:nvCxnSpPr>
          <p:cNvPr id="289" name="Google Shape;289;p16"/>
          <p:cNvCxnSpPr/>
          <p:nvPr/>
        </p:nvCxnSpPr>
        <p:spPr>
          <a:xfrm flipH="1" rot="10800000">
            <a:off x="4428725" y="2847750"/>
            <a:ext cx="1257000" cy="546300"/>
          </a:xfrm>
          <a:prstGeom prst="straightConnector1">
            <a:avLst/>
          </a:prstGeom>
          <a:noFill/>
          <a:ln cap="flat" cmpd="sng" w="9525">
            <a:solidFill>
              <a:schemeClr val="dk2"/>
            </a:solidFill>
            <a:prstDash val="solid"/>
            <a:round/>
            <a:headEnd len="sm" w="sm" type="none"/>
            <a:tailEnd len="med" w="med" type="triangle"/>
          </a:ln>
        </p:spPr>
      </p:cxnSp>
      <p:cxnSp>
        <p:nvCxnSpPr>
          <p:cNvPr id="290" name="Google Shape;290;p16"/>
          <p:cNvCxnSpPr>
            <a:stCxn id="283" idx="3"/>
            <a:endCxn id="286" idx="1"/>
          </p:cNvCxnSpPr>
          <p:nvPr/>
        </p:nvCxnSpPr>
        <p:spPr>
          <a:xfrm flipH="1" rot="10800000">
            <a:off x="4417975" y="3800850"/>
            <a:ext cx="1322700" cy="237000"/>
          </a:xfrm>
          <a:prstGeom prst="straightConnector1">
            <a:avLst/>
          </a:prstGeom>
          <a:noFill/>
          <a:ln cap="flat" cmpd="sng" w="9525">
            <a:solidFill>
              <a:schemeClr val="dk2"/>
            </a:solidFill>
            <a:prstDash val="solid"/>
            <a:round/>
            <a:headEnd len="sm" w="sm" type="none"/>
            <a:tailEnd len="med" w="med" type="triangle"/>
          </a:ln>
        </p:spPr>
      </p:cxnSp>
      <p:sp>
        <p:nvSpPr>
          <p:cNvPr id="291" name="Google Shape;291;p16"/>
          <p:cNvSpPr/>
          <p:nvPr/>
        </p:nvSpPr>
        <p:spPr>
          <a:xfrm rot="-1806171">
            <a:off x="2403800" y="2826225"/>
            <a:ext cx="227500" cy="135900"/>
          </a:xfrm>
          <a:prstGeom prst="flowChartDecision">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a:off x="2403800" y="3276075"/>
            <a:ext cx="227500" cy="135900"/>
          </a:xfrm>
          <a:prstGeom prst="flowChartDecision">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6"/>
          <p:cNvSpPr/>
          <p:nvPr/>
        </p:nvSpPr>
        <p:spPr>
          <a:xfrm rot="1731352">
            <a:off x="2403800" y="3656525"/>
            <a:ext cx="227500" cy="135900"/>
          </a:xfrm>
          <a:prstGeom prst="flowChartDecision">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p16"/>
          <p:cNvCxnSpPr>
            <a:stCxn id="281" idx="1"/>
            <a:endCxn id="291" idx="3"/>
          </p:cNvCxnSpPr>
          <p:nvPr/>
        </p:nvCxnSpPr>
        <p:spPr>
          <a:xfrm flipH="1">
            <a:off x="2615875" y="2650200"/>
            <a:ext cx="654300" cy="186900"/>
          </a:xfrm>
          <a:prstGeom prst="straightConnector1">
            <a:avLst/>
          </a:prstGeom>
          <a:noFill/>
          <a:ln cap="flat" cmpd="sng" w="9525">
            <a:solidFill>
              <a:schemeClr val="dk2"/>
            </a:solidFill>
            <a:prstDash val="solid"/>
            <a:round/>
            <a:headEnd len="sm" w="sm" type="none"/>
            <a:tailEnd len="sm" w="sm" type="none"/>
          </a:ln>
        </p:spPr>
      </p:cxnSp>
      <p:cxnSp>
        <p:nvCxnSpPr>
          <p:cNvPr id="295" name="Google Shape;295;p16"/>
          <p:cNvCxnSpPr>
            <a:stCxn id="282" idx="1"/>
            <a:endCxn id="292" idx="3"/>
          </p:cNvCxnSpPr>
          <p:nvPr/>
        </p:nvCxnSpPr>
        <p:spPr>
          <a:xfrm rot="10800000">
            <a:off x="2631175" y="3344025"/>
            <a:ext cx="639000" cy="0"/>
          </a:xfrm>
          <a:prstGeom prst="straightConnector1">
            <a:avLst/>
          </a:prstGeom>
          <a:noFill/>
          <a:ln cap="flat" cmpd="sng" w="9525">
            <a:solidFill>
              <a:schemeClr val="dk2"/>
            </a:solidFill>
            <a:prstDash val="solid"/>
            <a:round/>
            <a:headEnd len="sm" w="sm" type="none"/>
            <a:tailEnd len="sm" w="sm" type="none"/>
          </a:ln>
        </p:spPr>
      </p:cxnSp>
      <p:cxnSp>
        <p:nvCxnSpPr>
          <p:cNvPr id="296" name="Google Shape;296;p16"/>
          <p:cNvCxnSpPr>
            <a:stCxn id="283" idx="1"/>
            <a:endCxn id="293" idx="3"/>
          </p:cNvCxnSpPr>
          <p:nvPr/>
        </p:nvCxnSpPr>
        <p:spPr>
          <a:xfrm rot="10800000">
            <a:off x="2617075" y="3779250"/>
            <a:ext cx="653100" cy="25860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p16"/>
          <p:cNvCxnSpPr>
            <a:stCxn id="279" idx="1"/>
          </p:cNvCxnSpPr>
          <p:nvPr/>
        </p:nvCxnSpPr>
        <p:spPr>
          <a:xfrm rot="10800000">
            <a:off x="119225" y="3216150"/>
            <a:ext cx="1071900" cy="24300"/>
          </a:xfrm>
          <a:prstGeom prst="straightConnector1">
            <a:avLst/>
          </a:prstGeom>
          <a:noFill/>
          <a:ln cap="flat" cmpd="sng" w="9525">
            <a:solidFill>
              <a:srgbClr val="FF0000"/>
            </a:solidFill>
            <a:prstDash val="solid"/>
            <a:round/>
            <a:headEnd len="sm" w="sm" type="none"/>
            <a:tailEnd len="med" w="med" type="triangle"/>
          </a:ln>
        </p:spPr>
      </p:cxnSp>
      <p:sp>
        <p:nvSpPr>
          <p:cNvPr id="298" name="Google Shape;298;p16"/>
          <p:cNvSpPr txBox="1"/>
          <p:nvPr/>
        </p:nvSpPr>
        <p:spPr>
          <a:xfrm>
            <a:off x="32475" y="2912850"/>
            <a:ext cx="1071900" cy="1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Aggregate</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Root</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TDD (Test Driven Development)</a:t>
            </a:r>
            <a:endParaRPr/>
          </a:p>
        </p:txBody>
      </p:sp>
      <p:sp>
        <p:nvSpPr>
          <p:cNvPr id="304" name="Google Shape;30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02122"/>
              </a:buClr>
              <a:buSzPts val="1800"/>
              <a:buChar char="●"/>
            </a:pPr>
            <a:r>
              <a:rPr lang="en">
                <a:solidFill>
                  <a:srgbClr val="202122"/>
                </a:solidFill>
                <a:highlight>
                  <a:srgbClr val="FFFFFF"/>
                </a:highlight>
              </a:rPr>
              <a:t>Repetition of a very short development cycle.</a:t>
            </a:r>
            <a:endParaRPr>
              <a:solidFill>
                <a:srgbClr val="202122"/>
              </a:solidFill>
              <a:highlight>
                <a:srgbClr val="FFFFFF"/>
              </a:highlight>
            </a:endParaRPr>
          </a:p>
          <a:p>
            <a:pPr indent="-342900" lvl="0" marL="457200" rtl="0" algn="l">
              <a:lnSpc>
                <a:spcPct val="150000"/>
              </a:lnSpc>
              <a:spcBef>
                <a:spcPts val="0"/>
              </a:spcBef>
              <a:spcAft>
                <a:spcPts val="0"/>
              </a:spcAft>
              <a:buClr>
                <a:srgbClr val="202122"/>
              </a:buClr>
              <a:buSzPts val="1800"/>
              <a:buChar char="●"/>
            </a:pPr>
            <a:r>
              <a:rPr lang="en">
                <a:solidFill>
                  <a:srgbClr val="202122"/>
                </a:solidFill>
                <a:highlight>
                  <a:srgbClr val="FFFFFF"/>
                </a:highlight>
              </a:rPr>
              <a:t>TDD Cycle:</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Add test</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Run all tests and see if the new test fails.</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Write the code</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Run tests</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Refactor the code</a:t>
            </a:r>
            <a:endParaRPr>
              <a:solidFill>
                <a:srgbClr val="202122"/>
              </a:solidFill>
              <a:highlight>
                <a:srgbClr val="FFFFFF"/>
              </a:highlight>
            </a:endParaRPr>
          </a:p>
          <a:p>
            <a:pPr indent="-317500" lvl="1" marL="914400" rtl="0" algn="l">
              <a:lnSpc>
                <a:spcPct val="115000"/>
              </a:lnSpc>
              <a:spcBef>
                <a:spcPts val="0"/>
              </a:spcBef>
              <a:spcAft>
                <a:spcPts val="0"/>
              </a:spcAft>
              <a:buClr>
                <a:srgbClr val="202122"/>
              </a:buClr>
              <a:buSzPts val="1400"/>
              <a:buChar char="○"/>
            </a:pPr>
            <a:r>
              <a:rPr lang="en">
                <a:solidFill>
                  <a:srgbClr val="202122"/>
                </a:solidFill>
                <a:highlight>
                  <a:srgbClr val="FFFFFF"/>
                </a:highlight>
              </a:rPr>
              <a:t>Repeat</a:t>
            </a:r>
            <a:endParaRPr>
              <a:solidFill>
                <a:srgbClr val="202122"/>
              </a:solidFill>
              <a:highlight>
                <a:srgbClr val="FFFFFF"/>
              </a:highlight>
            </a:endParaRPr>
          </a:p>
          <a:p>
            <a:pPr indent="-342900" lvl="0" marL="457200" rtl="0" algn="l">
              <a:lnSpc>
                <a:spcPct val="115000"/>
              </a:lnSpc>
              <a:spcBef>
                <a:spcPts val="0"/>
              </a:spcBef>
              <a:spcAft>
                <a:spcPts val="0"/>
              </a:spcAft>
              <a:buClr>
                <a:srgbClr val="202122"/>
              </a:buClr>
              <a:buSzPts val="1800"/>
              <a:buChar char="●"/>
            </a:pPr>
            <a:r>
              <a:rPr lang="en">
                <a:solidFill>
                  <a:srgbClr val="202122"/>
                </a:solidFill>
                <a:highlight>
                  <a:srgbClr val="FFFFFF"/>
                </a:highlight>
              </a:rPr>
              <a:t> Developer’s tool that help to write unit of code that works correctly</a:t>
            </a:r>
            <a:endParaRPr>
              <a:solidFill>
                <a:srgbClr val="2021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BDD (Behaviour Driven Development)</a:t>
            </a:r>
            <a:endParaRPr/>
          </a:p>
        </p:txBody>
      </p:sp>
      <p:sp>
        <p:nvSpPr>
          <p:cNvPr id="310" name="Google Shape;31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Encourages collaboration between developers, QA and business persons.</a:t>
            </a:r>
            <a:endParaRPr/>
          </a:p>
          <a:p>
            <a:pPr indent="0" lvl="0" marL="0" rtl="0" algn="l">
              <a:lnSpc>
                <a:spcPct val="115000"/>
              </a:lnSpc>
              <a:spcBef>
                <a:spcPts val="1600"/>
              </a:spcBef>
              <a:spcAft>
                <a:spcPts val="0"/>
              </a:spcAft>
              <a:buSzPts val="1800"/>
              <a:buNone/>
            </a:pPr>
            <a:r>
              <a:rPr lang="en"/>
              <a:t>Combines principles of TDD with ideas of DDD and OOAD.</a:t>
            </a:r>
            <a:endParaRPr/>
          </a:p>
          <a:p>
            <a:pPr indent="0" lvl="0" marL="0" rtl="0" algn="l">
              <a:lnSpc>
                <a:spcPct val="115000"/>
              </a:lnSpc>
              <a:spcBef>
                <a:spcPts val="1600"/>
              </a:spcBef>
              <a:spcAft>
                <a:spcPts val="0"/>
              </a:spcAft>
              <a:buSzPts val="1800"/>
              <a:buNone/>
            </a:pPr>
            <a:r>
              <a:rPr lang="en"/>
              <a:t>Rethinking the approach to unit testing and acceptance testing.</a:t>
            </a:r>
            <a:endParaRPr/>
          </a:p>
          <a:p>
            <a:pPr indent="-342900" lvl="0" marL="457200" rtl="0" algn="l">
              <a:lnSpc>
                <a:spcPct val="115000"/>
              </a:lnSpc>
              <a:spcBef>
                <a:spcPts val="1600"/>
              </a:spcBef>
              <a:spcAft>
                <a:spcPts val="0"/>
              </a:spcAft>
              <a:buSzPts val="1800"/>
              <a:buChar char="-"/>
            </a:pPr>
            <a:r>
              <a:rPr lang="en"/>
              <a:t>Suggests unit test name be whole sentence starting with “should” word.</a:t>
            </a:r>
            <a:endParaRPr/>
          </a:p>
          <a:p>
            <a:pPr indent="-342900" lvl="0" marL="457200" rtl="0" algn="l">
              <a:lnSpc>
                <a:spcPct val="115000"/>
              </a:lnSpc>
              <a:spcBef>
                <a:spcPts val="0"/>
              </a:spcBef>
              <a:spcAft>
                <a:spcPts val="0"/>
              </a:spcAft>
              <a:buSzPts val="1800"/>
              <a:buChar char="-"/>
            </a:pPr>
            <a:r>
              <a:rPr lang="en"/>
              <a:t>Acceptance test should be written using standard agile framework of user story.</a:t>
            </a:r>
            <a:endParaRPr/>
          </a:p>
          <a:p>
            <a:pPr indent="-342900" lvl="0" marL="457200" rtl="0" algn="l">
              <a:lnSpc>
                <a:spcPct val="115000"/>
              </a:lnSpc>
              <a:spcBef>
                <a:spcPts val="0"/>
              </a:spcBef>
              <a:spcAft>
                <a:spcPts val="0"/>
              </a:spcAft>
              <a:buSzPts val="1800"/>
              <a:buChar char="-"/>
            </a:pPr>
            <a:r>
              <a:rPr lang="en"/>
              <a:t>Acceptance criteria should be written in terms of scenario: </a:t>
            </a:r>
            <a:r>
              <a:rPr b="1" lang="en"/>
              <a:t>Given ,When, Then</a:t>
            </a:r>
            <a:endParaRPr b="1"/>
          </a:p>
          <a:p>
            <a:pPr indent="0" lvl="0" marL="0" rtl="0" algn="l">
              <a:lnSpc>
                <a:spcPct val="115000"/>
              </a:lnSpc>
              <a:spcBef>
                <a:spcPts val="1600"/>
              </a:spcBef>
              <a:spcAft>
                <a:spcPts val="0"/>
              </a:spcAft>
              <a:buSzPts val="1800"/>
              <a:buNone/>
            </a:pPr>
            <a:r>
              <a:t/>
            </a:r>
            <a:endParaRPr/>
          </a:p>
          <a:p>
            <a:pPr indent="0" lvl="0" marL="91440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a:t>
            </a:r>
            <a:endParaRPr/>
          </a:p>
        </p:txBody>
      </p:sp>
      <p:sp>
        <p:nvSpPr>
          <p:cNvPr id="316" name="Google Shape;31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Title</a:t>
            </a:r>
            <a:r>
              <a:rPr lang="en" sz="1550">
                <a:solidFill>
                  <a:schemeClr val="dk1"/>
                </a:solidFill>
                <a:highlight>
                  <a:srgbClr val="F8F9FA"/>
                </a:highlight>
                <a:latin typeface="Courier New"/>
                <a:ea typeface="Courier New"/>
                <a:cs typeface="Courier New"/>
                <a:sym typeface="Courier New"/>
              </a:rPr>
              <a:t>: Explicit title</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As a</a:t>
            </a:r>
            <a:r>
              <a:rPr lang="en" sz="1550">
                <a:solidFill>
                  <a:schemeClr val="dk1"/>
                </a:solidFill>
                <a:highlight>
                  <a:srgbClr val="F8F9FA"/>
                </a:highlight>
                <a:latin typeface="Courier New"/>
                <a:ea typeface="Courier New"/>
                <a:cs typeface="Courier New"/>
                <a:sym typeface="Courier New"/>
              </a:rPr>
              <a:t> person or role who will benefit from the feature,</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I want</a:t>
            </a:r>
            <a:r>
              <a:rPr lang="en" sz="1550">
                <a:solidFill>
                  <a:schemeClr val="dk1"/>
                </a:solidFill>
                <a:highlight>
                  <a:srgbClr val="F8F9FA"/>
                </a:highlight>
                <a:latin typeface="Courier New"/>
                <a:ea typeface="Courier New"/>
                <a:cs typeface="Courier New"/>
                <a:sym typeface="Courier New"/>
              </a:rPr>
              <a:t> feature</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so that</a:t>
            </a:r>
            <a:r>
              <a:rPr lang="en" sz="1550">
                <a:solidFill>
                  <a:schemeClr val="dk1"/>
                </a:solidFill>
                <a:highlight>
                  <a:srgbClr val="F8F9FA"/>
                </a:highlight>
                <a:latin typeface="Courier New"/>
                <a:ea typeface="Courier New"/>
                <a:cs typeface="Courier New"/>
                <a:sym typeface="Courier New"/>
              </a:rPr>
              <a:t> I benefit or value from the feature.</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Scenario 1:</a:t>
            </a:r>
            <a:r>
              <a:rPr lang="en" sz="1550">
                <a:solidFill>
                  <a:schemeClr val="dk1"/>
                </a:solidFill>
                <a:highlight>
                  <a:srgbClr val="F8F9FA"/>
                </a:highlight>
                <a:latin typeface="Courier New"/>
                <a:ea typeface="Courier New"/>
                <a:cs typeface="Courier New"/>
                <a:sym typeface="Courier New"/>
              </a:rPr>
              <a:t> Items returned for refund should be added to inventory.</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550">
                <a:solidFill>
                  <a:schemeClr val="dk1"/>
                </a:solidFill>
                <a:highlight>
                  <a:srgbClr val="F8F9FA"/>
                </a:highlight>
                <a:latin typeface="Courier New"/>
                <a:ea typeface="Courier New"/>
                <a:cs typeface="Courier New"/>
                <a:sym typeface="Courier New"/>
              </a:rPr>
              <a:t>Given</a:t>
            </a:r>
            <a:r>
              <a:rPr lang="en" sz="1550">
                <a:solidFill>
                  <a:schemeClr val="dk1"/>
                </a:solidFill>
                <a:highlight>
                  <a:srgbClr val="F8F9FA"/>
                </a:highlight>
                <a:latin typeface="Courier New"/>
                <a:ea typeface="Courier New"/>
                <a:cs typeface="Courier New"/>
                <a:sym typeface="Courier New"/>
              </a:rPr>
              <a:t> Initial context</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b="1" lang="en" sz="1550">
                <a:solidFill>
                  <a:schemeClr val="dk1"/>
                </a:solidFill>
                <a:highlight>
                  <a:srgbClr val="F8F9FA"/>
                </a:highlight>
                <a:latin typeface="Courier New"/>
                <a:ea typeface="Courier New"/>
                <a:cs typeface="Courier New"/>
                <a:sym typeface="Courier New"/>
              </a:rPr>
              <a:t>When</a:t>
            </a:r>
            <a:r>
              <a:rPr lang="en" sz="1550">
                <a:solidFill>
                  <a:schemeClr val="dk1"/>
                </a:solidFill>
                <a:highlight>
                  <a:srgbClr val="F8F9FA"/>
                </a:highlight>
                <a:latin typeface="Courier New"/>
                <a:ea typeface="Courier New"/>
                <a:cs typeface="Courier New"/>
                <a:sym typeface="Courier New"/>
              </a:rPr>
              <a:t> event that triggers the scenario</a:t>
            </a:r>
            <a:endParaRPr sz="1550">
              <a:solidFill>
                <a:schemeClr val="dk1"/>
              </a:solidFill>
              <a:highlight>
                <a:srgbClr val="F8F9FA"/>
              </a:highlight>
              <a:latin typeface="Courier New"/>
              <a:ea typeface="Courier New"/>
              <a:cs typeface="Courier New"/>
              <a:sym typeface="Courier New"/>
            </a:endParaRPr>
          </a:p>
          <a:p>
            <a:pPr indent="0" lvl="0" marL="0" marR="139700" rtl="0" algn="l">
              <a:lnSpc>
                <a:spcPct val="130000"/>
              </a:lnSpc>
              <a:spcBef>
                <a:spcPts val="1600"/>
              </a:spcBef>
              <a:spcAft>
                <a:spcPts val="0"/>
              </a:spcAft>
              <a:buClr>
                <a:schemeClr val="dk1"/>
              </a:buClr>
              <a:buSzPts val="1100"/>
              <a:buFont typeface="Arial"/>
              <a:buNone/>
            </a:pPr>
            <a:r>
              <a:rPr b="1" lang="en" sz="1550">
                <a:solidFill>
                  <a:schemeClr val="dk1"/>
                </a:solidFill>
                <a:highlight>
                  <a:srgbClr val="F8F9FA"/>
                </a:highlight>
                <a:latin typeface="Courier New"/>
                <a:ea typeface="Courier New"/>
                <a:cs typeface="Courier New"/>
                <a:sym typeface="Courier New"/>
              </a:rPr>
              <a:t>then</a:t>
            </a:r>
            <a:r>
              <a:rPr lang="en" sz="1550">
                <a:solidFill>
                  <a:schemeClr val="dk1"/>
                </a:solidFill>
                <a:highlight>
                  <a:srgbClr val="F8F9FA"/>
                </a:highlight>
                <a:latin typeface="Courier New"/>
                <a:ea typeface="Courier New"/>
                <a:cs typeface="Courier New"/>
                <a:sym typeface="Courier New"/>
              </a:rPr>
              <a:t> expected outcome</a:t>
            </a:r>
            <a:endParaRPr sz="1550">
              <a:solidFill>
                <a:schemeClr val="dk1"/>
              </a:solidFill>
              <a:highlight>
                <a:srgbClr val="F8F9FA"/>
              </a:highlight>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DDD (Domain Driven Design)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term was invented by Eric Evans, the author of book Domain-Driven design, published this famous book in 2004.</a:t>
            </a:r>
            <a:endParaRPr/>
          </a:p>
          <a:p>
            <a:pPr indent="0" lvl="0" marL="45720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Approach to software development that primarily focuses on: </a:t>
            </a:r>
            <a:endParaRPr/>
          </a:p>
          <a:p>
            <a:pPr indent="-317500" lvl="1" marL="914400" rtl="0" algn="l">
              <a:lnSpc>
                <a:spcPct val="115000"/>
              </a:lnSpc>
              <a:spcBef>
                <a:spcPts val="0"/>
              </a:spcBef>
              <a:spcAft>
                <a:spcPts val="0"/>
              </a:spcAft>
              <a:buSzPts val="1400"/>
              <a:buChar char="○"/>
            </a:pPr>
            <a:r>
              <a:rPr lang="en"/>
              <a:t>Core domain and its logic,</a:t>
            </a:r>
            <a:endParaRPr/>
          </a:p>
          <a:p>
            <a:pPr indent="-317500" lvl="1" marL="914400" rtl="0" algn="l">
              <a:lnSpc>
                <a:spcPct val="115000"/>
              </a:lnSpc>
              <a:spcBef>
                <a:spcPts val="0"/>
              </a:spcBef>
              <a:spcAft>
                <a:spcPts val="0"/>
              </a:spcAft>
              <a:buSzPts val="1400"/>
              <a:buChar char="○"/>
            </a:pPr>
            <a:r>
              <a:rPr lang="en"/>
              <a:t>Establishing the model</a:t>
            </a:r>
            <a:endParaRPr/>
          </a:p>
          <a:p>
            <a:pPr indent="-317500" lvl="1" marL="914400" rtl="0" algn="l">
              <a:lnSpc>
                <a:spcPct val="115000"/>
              </a:lnSpc>
              <a:spcBef>
                <a:spcPts val="0"/>
              </a:spcBef>
              <a:spcAft>
                <a:spcPts val="0"/>
              </a:spcAft>
              <a:buSzPts val="1400"/>
              <a:buChar char="○"/>
            </a:pPr>
            <a:r>
              <a:rPr lang="en"/>
              <a:t>Forces a collaboration between technical developers and domain experts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Sample project</a:t>
            </a:r>
            <a:endParaRPr/>
          </a:p>
        </p:txBody>
      </p:sp>
      <p:sp>
        <p:nvSpPr>
          <p:cNvPr id="322" name="Google Shape;32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IT Body leasing company</a:t>
            </a:r>
            <a:endParaRPr/>
          </a:p>
          <a:p>
            <a:pPr indent="-342900" lvl="0" marL="457200" rtl="0" algn="l">
              <a:lnSpc>
                <a:spcPct val="150000"/>
              </a:lnSpc>
              <a:spcBef>
                <a:spcPts val="0"/>
              </a:spcBef>
              <a:spcAft>
                <a:spcPts val="0"/>
              </a:spcAft>
              <a:buSzPts val="1800"/>
              <a:buChar char="●"/>
            </a:pPr>
            <a:r>
              <a:rPr lang="en"/>
              <a:t>Whenever timesheet has been added client need to be billed.</a:t>
            </a:r>
            <a:endParaRPr/>
          </a:p>
          <a:p>
            <a:pPr indent="-342900" lvl="0" marL="457200" rtl="0" algn="l">
              <a:lnSpc>
                <a:spcPct val="150000"/>
              </a:lnSpc>
              <a:spcBef>
                <a:spcPts val="0"/>
              </a:spcBef>
              <a:spcAft>
                <a:spcPts val="0"/>
              </a:spcAft>
              <a:buSzPts val="1800"/>
              <a:buChar char="●"/>
            </a:pPr>
            <a:r>
              <a:rPr lang="en"/>
              <a:t>Client can not be deleted if they have currently some projects.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1" type="body"/>
          </p:nvPr>
        </p:nvSpPr>
        <p:spPr>
          <a:xfrm>
            <a:off x="461350" y="5104200"/>
            <a:ext cx="5859000" cy="20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328" name="Google Shape;328;p21"/>
          <p:cNvSpPr/>
          <p:nvPr/>
        </p:nvSpPr>
        <p:spPr>
          <a:xfrm>
            <a:off x="5585225" y="166825"/>
            <a:ext cx="1511700" cy="10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1"/>
          <p:cNvSpPr/>
          <p:nvPr/>
        </p:nvSpPr>
        <p:spPr>
          <a:xfrm>
            <a:off x="5590175" y="166825"/>
            <a:ext cx="1501800" cy="3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a:t>
            </a:r>
            <a:endParaRPr b="0" i="0" sz="1400" u="none" cap="none" strike="noStrike">
              <a:solidFill>
                <a:srgbClr val="000000"/>
              </a:solidFill>
              <a:latin typeface="Arial"/>
              <a:ea typeface="Arial"/>
              <a:cs typeface="Arial"/>
              <a:sym typeface="Arial"/>
            </a:endParaRPr>
          </a:p>
        </p:txBody>
      </p:sp>
      <p:sp>
        <p:nvSpPr>
          <p:cNvPr id="330" name="Google Shape;330;p21"/>
          <p:cNvSpPr/>
          <p:nvPr/>
        </p:nvSpPr>
        <p:spPr>
          <a:xfrm>
            <a:off x="549700" y="2885850"/>
            <a:ext cx="1766700" cy="10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FrelancerId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1"/>
          <p:cNvSpPr/>
          <p:nvPr/>
        </p:nvSpPr>
        <p:spPr>
          <a:xfrm>
            <a:off x="549700" y="2861400"/>
            <a:ext cx="1766700" cy="3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Freelancer</a:t>
            </a:r>
            <a:endParaRPr b="0" i="0" sz="1400" u="none" cap="none" strike="noStrike">
              <a:solidFill>
                <a:srgbClr val="000000"/>
              </a:solidFill>
              <a:latin typeface="Arial"/>
              <a:ea typeface="Arial"/>
              <a:cs typeface="Arial"/>
              <a:sym typeface="Arial"/>
            </a:endParaRPr>
          </a:p>
        </p:txBody>
      </p:sp>
      <p:sp>
        <p:nvSpPr>
          <p:cNvPr id="332" name="Google Shape;332;p21"/>
          <p:cNvSpPr/>
          <p:nvPr/>
        </p:nvSpPr>
        <p:spPr>
          <a:xfrm>
            <a:off x="647850" y="98150"/>
            <a:ext cx="3042900" cy="1393800"/>
          </a:xfrm>
          <a:prstGeom prst="ellipse">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AUTH SERVER</a:t>
            </a:r>
            <a:endParaRPr b="0" i="0" sz="1400" u="none" cap="none" strike="noStrike">
              <a:solidFill>
                <a:srgbClr val="FF0000"/>
              </a:solidFill>
              <a:latin typeface="Arial"/>
              <a:ea typeface="Arial"/>
              <a:cs typeface="Arial"/>
              <a:sym typeface="Arial"/>
            </a:endParaRPr>
          </a:p>
        </p:txBody>
      </p:sp>
      <p:sp>
        <p:nvSpPr>
          <p:cNvPr id="333" name="Google Shape;333;p21"/>
          <p:cNvSpPr/>
          <p:nvPr/>
        </p:nvSpPr>
        <p:spPr>
          <a:xfrm>
            <a:off x="3072350" y="2861400"/>
            <a:ext cx="1443000" cy="11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Year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hoursWorked</a:t>
            </a:r>
            <a:endParaRPr b="0" i="0" sz="1400" u="none" cap="none" strike="noStrike">
              <a:solidFill>
                <a:srgbClr val="000000"/>
              </a:solidFill>
              <a:latin typeface="Arial"/>
              <a:ea typeface="Arial"/>
              <a:cs typeface="Arial"/>
              <a:sym typeface="Arial"/>
            </a:endParaRPr>
          </a:p>
        </p:txBody>
      </p:sp>
      <p:sp>
        <p:nvSpPr>
          <p:cNvPr id="334" name="Google Shape;334;p21"/>
          <p:cNvSpPr/>
          <p:nvPr/>
        </p:nvSpPr>
        <p:spPr>
          <a:xfrm>
            <a:off x="3072350" y="2861400"/>
            <a:ext cx="1443000" cy="3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Timesheet</a:t>
            </a:r>
            <a:endParaRPr b="0" i="0" sz="1400" u="none" cap="none" strike="noStrike">
              <a:solidFill>
                <a:srgbClr val="000000"/>
              </a:solidFill>
              <a:latin typeface="Arial"/>
              <a:ea typeface="Arial"/>
              <a:cs typeface="Arial"/>
              <a:sym typeface="Arial"/>
            </a:endParaRPr>
          </a:p>
        </p:txBody>
      </p:sp>
      <p:sp>
        <p:nvSpPr>
          <p:cNvPr id="335" name="Google Shape;335;p21"/>
          <p:cNvSpPr/>
          <p:nvPr/>
        </p:nvSpPr>
        <p:spPr>
          <a:xfrm>
            <a:off x="1997425" y="4446542"/>
            <a:ext cx="1688400" cy="5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id</a:t>
            </a:r>
            <a:endParaRPr b="0" i="0" sz="1400" u="none" cap="none" strike="noStrike">
              <a:solidFill>
                <a:srgbClr val="000000"/>
              </a:solidFill>
              <a:latin typeface="Arial"/>
              <a:ea typeface="Arial"/>
              <a:cs typeface="Arial"/>
              <a:sym typeface="Arial"/>
            </a:endParaRPr>
          </a:p>
        </p:txBody>
      </p:sp>
      <p:sp>
        <p:nvSpPr>
          <p:cNvPr id="336" name="Google Shape;336;p21"/>
          <p:cNvSpPr/>
          <p:nvPr/>
        </p:nvSpPr>
        <p:spPr>
          <a:xfrm>
            <a:off x="1992625" y="4434300"/>
            <a:ext cx="1698000" cy="2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Timesheet Id</a:t>
            </a:r>
            <a:endParaRPr b="0" i="0" sz="1400" u="none" cap="none" strike="noStrike">
              <a:solidFill>
                <a:srgbClr val="000000"/>
              </a:solidFill>
              <a:latin typeface="Arial"/>
              <a:ea typeface="Arial"/>
              <a:cs typeface="Arial"/>
              <a:sym typeface="Arial"/>
            </a:endParaRPr>
          </a:p>
        </p:txBody>
      </p:sp>
      <p:sp>
        <p:nvSpPr>
          <p:cNvPr id="337" name="Google Shape;337;p21"/>
          <p:cNvSpPr/>
          <p:nvPr/>
        </p:nvSpPr>
        <p:spPr>
          <a:xfrm>
            <a:off x="6130000" y="2855050"/>
            <a:ext cx="1374300" cy="9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338" name="Google Shape;338;p21"/>
          <p:cNvSpPr/>
          <p:nvPr/>
        </p:nvSpPr>
        <p:spPr>
          <a:xfrm>
            <a:off x="6130000" y="2830475"/>
            <a:ext cx="1374300" cy="3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339" name="Google Shape;339;p21"/>
          <p:cNvSpPr/>
          <p:nvPr/>
        </p:nvSpPr>
        <p:spPr>
          <a:xfrm>
            <a:off x="1801375" y="1741967"/>
            <a:ext cx="1688400" cy="5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id</a:t>
            </a:r>
            <a:endParaRPr b="0" i="0" sz="1400" u="none" cap="none" strike="noStrike">
              <a:solidFill>
                <a:srgbClr val="000000"/>
              </a:solidFill>
              <a:latin typeface="Arial"/>
              <a:ea typeface="Arial"/>
              <a:cs typeface="Arial"/>
              <a:sym typeface="Arial"/>
            </a:endParaRPr>
          </a:p>
        </p:txBody>
      </p:sp>
      <p:sp>
        <p:nvSpPr>
          <p:cNvPr id="340" name="Google Shape;340;p21"/>
          <p:cNvSpPr/>
          <p:nvPr/>
        </p:nvSpPr>
        <p:spPr>
          <a:xfrm>
            <a:off x="1796575" y="1757150"/>
            <a:ext cx="1698000" cy="2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UserId Id</a:t>
            </a:r>
            <a:endParaRPr b="0" i="0" sz="1400" u="none" cap="none" strike="noStrike">
              <a:solidFill>
                <a:srgbClr val="000000"/>
              </a:solidFill>
              <a:latin typeface="Arial"/>
              <a:ea typeface="Arial"/>
              <a:cs typeface="Arial"/>
              <a:sym typeface="Arial"/>
            </a:endParaRPr>
          </a:p>
        </p:txBody>
      </p:sp>
      <p:sp>
        <p:nvSpPr>
          <p:cNvPr id="341" name="Google Shape;341;p21"/>
          <p:cNvSpPr/>
          <p:nvPr/>
        </p:nvSpPr>
        <p:spPr>
          <a:xfrm>
            <a:off x="4747175" y="1741967"/>
            <a:ext cx="1688400" cy="5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id</a:t>
            </a:r>
            <a:endParaRPr b="0" i="0" sz="1400" u="none" cap="none" strike="noStrike">
              <a:solidFill>
                <a:srgbClr val="000000"/>
              </a:solidFill>
              <a:latin typeface="Arial"/>
              <a:ea typeface="Arial"/>
              <a:cs typeface="Arial"/>
              <a:sym typeface="Arial"/>
            </a:endParaRPr>
          </a:p>
        </p:txBody>
      </p:sp>
      <p:sp>
        <p:nvSpPr>
          <p:cNvPr id="342" name="Google Shape;342;p21"/>
          <p:cNvSpPr/>
          <p:nvPr/>
        </p:nvSpPr>
        <p:spPr>
          <a:xfrm>
            <a:off x="4742375" y="1741975"/>
            <a:ext cx="1698000" cy="2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ProjectId</a:t>
            </a:r>
            <a:endParaRPr b="0" i="0" sz="1400" u="none" cap="none" strike="noStrike">
              <a:solidFill>
                <a:srgbClr val="000000"/>
              </a:solidFill>
              <a:latin typeface="Arial"/>
              <a:ea typeface="Arial"/>
              <a:cs typeface="Arial"/>
              <a:sym typeface="Arial"/>
            </a:endParaRPr>
          </a:p>
        </p:txBody>
      </p:sp>
      <p:sp>
        <p:nvSpPr>
          <p:cNvPr id="343" name="Google Shape;343;p21"/>
          <p:cNvSpPr/>
          <p:nvPr/>
        </p:nvSpPr>
        <p:spPr>
          <a:xfrm rot="3350207">
            <a:off x="1001225" y="2591375"/>
            <a:ext cx="176675" cy="2700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4" name="Google Shape;344;p21"/>
          <p:cNvCxnSpPr>
            <a:stCxn id="343" idx="0"/>
            <a:endCxn id="339" idx="1"/>
          </p:cNvCxnSpPr>
          <p:nvPr/>
        </p:nvCxnSpPr>
        <p:spPr>
          <a:xfrm flipH="1" rot="10800000">
            <a:off x="1201277" y="2019671"/>
            <a:ext cx="600000" cy="630900"/>
          </a:xfrm>
          <a:prstGeom prst="straightConnector1">
            <a:avLst/>
          </a:prstGeom>
          <a:noFill/>
          <a:ln cap="flat" cmpd="sng" w="9525">
            <a:solidFill>
              <a:schemeClr val="dk2"/>
            </a:solidFill>
            <a:prstDash val="solid"/>
            <a:round/>
            <a:headEnd len="sm" w="sm" type="none"/>
            <a:tailEnd len="sm" w="sm" type="none"/>
          </a:ln>
        </p:spPr>
      </p:cxnSp>
      <p:sp>
        <p:nvSpPr>
          <p:cNvPr id="345" name="Google Shape;345;p21"/>
          <p:cNvSpPr/>
          <p:nvPr/>
        </p:nvSpPr>
        <p:spPr>
          <a:xfrm rot="8934392">
            <a:off x="1457900" y="943100"/>
            <a:ext cx="176675" cy="2700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6" name="Google Shape;346;p21"/>
          <p:cNvCxnSpPr>
            <a:stCxn id="345" idx="0"/>
            <a:endCxn id="340" idx="1"/>
          </p:cNvCxnSpPr>
          <p:nvPr/>
        </p:nvCxnSpPr>
        <p:spPr>
          <a:xfrm>
            <a:off x="1615963" y="1193727"/>
            <a:ext cx="180600" cy="666600"/>
          </a:xfrm>
          <a:prstGeom prst="straightConnector1">
            <a:avLst/>
          </a:prstGeom>
          <a:noFill/>
          <a:ln cap="flat" cmpd="sng" w="9525">
            <a:solidFill>
              <a:schemeClr val="dk2"/>
            </a:solidFill>
            <a:prstDash val="solid"/>
            <a:round/>
            <a:headEnd len="sm" w="sm" type="none"/>
            <a:tailEnd len="sm" w="sm" type="none"/>
          </a:ln>
        </p:spPr>
      </p:cxnSp>
      <p:sp>
        <p:nvSpPr>
          <p:cNvPr id="347" name="Google Shape;347;p21"/>
          <p:cNvSpPr/>
          <p:nvPr/>
        </p:nvSpPr>
        <p:spPr>
          <a:xfrm rot="-6583354">
            <a:off x="5344925" y="474637"/>
            <a:ext cx="176675" cy="2700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8" name="Google Shape;348;p21"/>
          <p:cNvCxnSpPr>
            <a:stCxn id="347" idx="0"/>
            <a:endCxn id="340" idx="3"/>
          </p:cNvCxnSpPr>
          <p:nvPr/>
        </p:nvCxnSpPr>
        <p:spPr>
          <a:xfrm flipH="1">
            <a:off x="3494470" y="655212"/>
            <a:ext cx="1811700" cy="1205100"/>
          </a:xfrm>
          <a:prstGeom prst="straightConnector1">
            <a:avLst/>
          </a:prstGeom>
          <a:noFill/>
          <a:ln cap="flat" cmpd="sng" w="9525">
            <a:solidFill>
              <a:schemeClr val="dk2"/>
            </a:solidFill>
            <a:prstDash val="solid"/>
            <a:round/>
            <a:headEnd len="sm" w="sm" type="none"/>
            <a:tailEnd len="sm" w="sm" type="none"/>
          </a:ln>
        </p:spPr>
      </p:cxnSp>
      <p:sp>
        <p:nvSpPr>
          <p:cNvPr id="349" name="Google Shape;349;p21"/>
          <p:cNvSpPr/>
          <p:nvPr/>
        </p:nvSpPr>
        <p:spPr>
          <a:xfrm rot="7699475">
            <a:off x="1497900" y="3965600"/>
            <a:ext cx="180600" cy="2061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p21"/>
          <p:cNvCxnSpPr>
            <a:stCxn id="349" idx="0"/>
            <a:endCxn id="336" idx="1"/>
          </p:cNvCxnSpPr>
          <p:nvPr/>
        </p:nvCxnSpPr>
        <p:spPr>
          <a:xfrm>
            <a:off x="1669044" y="4132553"/>
            <a:ext cx="323700" cy="404700"/>
          </a:xfrm>
          <a:prstGeom prst="straightConnector1">
            <a:avLst/>
          </a:prstGeom>
          <a:noFill/>
          <a:ln cap="flat" cmpd="sng" w="9525">
            <a:solidFill>
              <a:schemeClr val="dk2"/>
            </a:solidFill>
            <a:prstDash val="solid"/>
            <a:round/>
            <a:headEnd len="sm" w="sm" type="none"/>
            <a:tailEnd len="sm" w="sm" type="none"/>
          </a:ln>
        </p:spPr>
      </p:cxnSp>
      <p:sp>
        <p:nvSpPr>
          <p:cNvPr id="351" name="Google Shape;351;p21"/>
          <p:cNvSpPr/>
          <p:nvPr/>
        </p:nvSpPr>
        <p:spPr>
          <a:xfrm rot="-8915468">
            <a:off x="2925420" y="3933348"/>
            <a:ext cx="180607" cy="158452"/>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2" name="Google Shape;352;p21"/>
          <p:cNvCxnSpPr>
            <a:stCxn id="351" idx="0"/>
            <a:endCxn id="336" idx="0"/>
          </p:cNvCxnSpPr>
          <p:nvPr/>
        </p:nvCxnSpPr>
        <p:spPr>
          <a:xfrm flipH="1">
            <a:off x="2841535" y="4080191"/>
            <a:ext cx="132900" cy="354000"/>
          </a:xfrm>
          <a:prstGeom prst="straightConnector1">
            <a:avLst/>
          </a:prstGeom>
          <a:noFill/>
          <a:ln cap="flat" cmpd="sng" w="9525">
            <a:solidFill>
              <a:schemeClr val="dk2"/>
            </a:solidFill>
            <a:prstDash val="solid"/>
            <a:round/>
            <a:headEnd len="sm" w="sm" type="none"/>
            <a:tailEnd len="sm" w="sm" type="none"/>
          </a:ln>
        </p:spPr>
      </p:cxnSp>
      <p:sp>
        <p:nvSpPr>
          <p:cNvPr id="353" name="Google Shape;353;p21"/>
          <p:cNvSpPr/>
          <p:nvPr/>
        </p:nvSpPr>
        <p:spPr>
          <a:xfrm rot="7699475">
            <a:off x="5342963" y="2232075"/>
            <a:ext cx="180600" cy="2061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4" name="Google Shape;354;p21"/>
          <p:cNvCxnSpPr>
            <a:stCxn id="353" idx="0"/>
            <a:endCxn id="338" idx="1"/>
          </p:cNvCxnSpPr>
          <p:nvPr/>
        </p:nvCxnSpPr>
        <p:spPr>
          <a:xfrm>
            <a:off x="5514107" y="2399028"/>
            <a:ext cx="615900" cy="588600"/>
          </a:xfrm>
          <a:prstGeom prst="straightConnector1">
            <a:avLst/>
          </a:prstGeom>
          <a:noFill/>
          <a:ln cap="flat" cmpd="sng" w="9525">
            <a:solidFill>
              <a:schemeClr val="dk2"/>
            </a:solidFill>
            <a:prstDash val="solid"/>
            <a:round/>
            <a:headEnd len="sm" w="sm" type="none"/>
            <a:tailEnd len="sm" w="sm" type="none"/>
          </a:ln>
        </p:spPr>
      </p:cxnSp>
      <p:sp>
        <p:nvSpPr>
          <p:cNvPr id="355" name="Google Shape;355;p21"/>
          <p:cNvSpPr/>
          <p:nvPr/>
        </p:nvSpPr>
        <p:spPr>
          <a:xfrm rot="-7640349">
            <a:off x="4842800" y="2279900"/>
            <a:ext cx="180600" cy="2061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6" name="Google Shape;356;p21"/>
          <p:cNvCxnSpPr>
            <a:stCxn id="355" idx="0"/>
            <a:endCxn id="334" idx="3"/>
          </p:cNvCxnSpPr>
          <p:nvPr/>
        </p:nvCxnSpPr>
        <p:spPr>
          <a:xfrm flipH="1">
            <a:off x="4515469" y="2445453"/>
            <a:ext cx="335700" cy="573000"/>
          </a:xfrm>
          <a:prstGeom prst="straightConnector1">
            <a:avLst/>
          </a:prstGeom>
          <a:noFill/>
          <a:ln cap="flat" cmpd="sng" w="9525">
            <a:solidFill>
              <a:schemeClr val="dk2"/>
            </a:solidFill>
            <a:prstDash val="solid"/>
            <a:round/>
            <a:headEnd len="sm" w="sm" type="none"/>
            <a:tailEnd len="sm" w="sm" type="none"/>
          </a:ln>
        </p:spPr>
      </p:cxnSp>
      <p:sp>
        <p:nvSpPr>
          <p:cNvPr id="357" name="Google Shape;357;p21"/>
          <p:cNvSpPr/>
          <p:nvPr/>
        </p:nvSpPr>
        <p:spPr>
          <a:xfrm>
            <a:off x="147250" y="1531275"/>
            <a:ext cx="8795100" cy="867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Common</a:t>
            </a:r>
            <a:endParaRPr b="0" i="0" sz="1400" u="none" cap="none" strike="noStrike">
              <a:solidFill>
                <a:srgbClr val="FF0000"/>
              </a:solidFill>
              <a:latin typeface="Arial"/>
              <a:ea typeface="Arial"/>
              <a:cs typeface="Arial"/>
              <a:sym typeface="Arial"/>
            </a:endParaRPr>
          </a:p>
        </p:txBody>
      </p:sp>
      <p:sp>
        <p:nvSpPr>
          <p:cNvPr id="358" name="Google Shape;358;p21"/>
          <p:cNvSpPr/>
          <p:nvPr/>
        </p:nvSpPr>
        <p:spPr>
          <a:xfrm>
            <a:off x="215950" y="2620825"/>
            <a:ext cx="4770600" cy="24834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Freelancer</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management</a:t>
            </a:r>
            <a:endParaRPr b="0" i="0" sz="1400" u="none" cap="none" strike="noStrike">
              <a:solidFill>
                <a:srgbClr val="FF0000"/>
              </a:solidFill>
              <a:latin typeface="Arial"/>
              <a:ea typeface="Arial"/>
              <a:cs typeface="Arial"/>
              <a:sym typeface="Arial"/>
            </a:endParaRPr>
          </a:p>
        </p:txBody>
      </p:sp>
      <p:sp>
        <p:nvSpPr>
          <p:cNvPr id="359" name="Google Shape;359;p21"/>
          <p:cNvSpPr/>
          <p:nvPr/>
        </p:nvSpPr>
        <p:spPr>
          <a:xfrm>
            <a:off x="5182775" y="2650575"/>
            <a:ext cx="3661200" cy="23514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Project management</a:t>
            </a:r>
            <a:endParaRPr b="0" i="0" sz="1400" u="none" cap="none" strike="noStrike">
              <a:solidFill>
                <a:srgbClr val="FF0000"/>
              </a:solidFill>
              <a:latin typeface="Arial"/>
              <a:ea typeface="Arial"/>
              <a:cs typeface="Arial"/>
              <a:sym typeface="Arial"/>
            </a:endParaRPr>
          </a:p>
        </p:txBody>
      </p:sp>
      <p:sp>
        <p:nvSpPr>
          <p:cNvPr id="360" name="Google Shape;360;p21"/>
          <p:cNvSpPr/>
          <p:nvPr/>
        </p:nvSpPr>
        <p:spPr>
          <a:xfrm>
            <a:off x="4230625" y="166825"/>
            <a:ext cx="4662600" cy="1236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Client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management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idx="1" type="body"/>
          </p:nvPr>
        </p:nvSpPr>
        <p:spPr>
          <a:xfrm>
            <a:off x="311700" y="486862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366" name="Google Shape;366;p22"/>
          <p:cNvSpPr/>
          <p:nvPr/>
        </p:nvSpPr>
        <p:spPr>
          <a:xfrm>
            <a:off x="245400" y="186500"/>
            <a:ext cx="8421900" cy="873600"/>
          </a:xfrm>
          <a:prstGeom prst="rect">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INFRA LAYER</a:t>
            </a:r>
            <a:endParaRPr b="0" i="0" sz="1400" u="none" cap="none" strike="noStrike">
              <a:solidFill>
                <a:srgbClr val="FF0000"/>
              </a:solidFill>
              <a:latin typeface="Arial"/>
              <a:ea typeface="Arial"/>
              <a:cs typeface="Arial"/>
              <a:sym typeface="Arial"/>
            </a:endParaRPr>
          </a:p>
        </p:txBody>
      </p:sp>
      <p:sp>
        <p:nvSpPr>
          <p:cNvPr id="367" name="Google Shape;367;p22"/>
          <p:cNvSpPr/>
          <p:nvPr/>
        </p:nvSpPr>
        <p:spPr>
          <a:xfrm>
            <a:off x="3582750" y="294500"/>
            <a:ext cx="1403700" cy="51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a:t>
            </a:r>
            <a:endParaRPr b="0" i="0" sz="1400" u="none" cap="none" strike="noStrike">
              <a:solidFill>
                <a:srgbClr val="000000"/>
              </a:solidFill>
              <a:latin typeface="Arial"/>
              <a:ea typeface="Arial"/>
              <a:cs typeface="Arial"/>
              <a:sym typeface="Arial"/>
            </a:endParaRPr>
          </a:p>
        </p:txBody>
      </p:sp>
      <p:sp>
        <p:nvSpPr>
          <p:cNvPr id="368" name="Google Shape;368;p22"/>
          <p:cNvSpPr/>
          <p:nvPr/>
        </p:nvSpPr>
        <p:spPr>
          <a:xfrm>
            <a:off x="373000" y="1501825"/>
            <a:ext cx="3072300" cy="922800"/>
          </a:xfrm>
          <a:prstGeom prst="rect">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APPLICATION LAYER</a:t>
            </a:r>
            <a:endParaRPr b="0" i="0" sz="1400" u="none" cap="none" strike="noStrike">
              <a:solidFill>
                <a:srgbClr val="FF0000"/>
              </a:solidFill>
              <a:latin typeface="Arial"/>
              <a:ea typeface="Arial"/>
              <a:cs typeface="Arial"/>
              <a:sym typeface="Arial"/>
            </a:endParaRPr>
          </a:p>
        </p:txBody>
      </p:sp>
      <p:sp>
        <p:nvSpPr>
          <p:cNvPr id="369" name="Google Shape;369;p22"/>
          <p:cNvSpPr/>
          <p:nvPr/>
        </p:nvSpPr>
        <p:spPr>
          <a:xfrm>
            <a:off x="373000" y="2866350"/>
            <a:ext cx="8598600" cy="2080800"/>
          </a:xfrm>
          <a:prstGeom prst="rect">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DOMAIN LAYER</a:t>
            </a:r>
            <a:endParaRPr b="0" i="0" sz="1400" u="none" cap="none" strike="noStrike">
              <a:solidFill>
                <a:srgbClr val="FF0000"/>
              </a:solidFill>
              <a:latin typeface="Arial"/>
              <a:ea typeface="Arial"/>
              <a:cs typeface="Arial"/>
              <a:sym typeface="Arial"/>
            </a:endParaRPr>
          </a:p>
        </p:txBody>
      </p:sp>
      <p:sp>
        <p:nvSpPr>
          <p:cNvPr id="370" name="Google Shape;370;p22"/>
          <p:cNvSpPr/>
          <p:nvPr/>
        </p:nvSpPr>
        <p:spPr>
          <a:xfrm>
            <a:off x="6866425" y="294500"/>
            <a:ext cx="1403700" cy="51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371" name="Google Shape;371;p22"/>
          <p:cNvSpPr/>
          <p:nvPr/>
        </p:nvSpPr>
        <p:spPr>
          <a:xfrm>
            <a:off x="5187925" y="294500"/>
            <a:ext cx="1526100" cy="51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Message Broker</a:t>
            </a:r>
            <a:endParaRPr b="0" i="0" sz="1400" u="none" cap="none" strike="noStrike">
              <a:solidFill>
                <a:srgbClr val="000000"/>
              </a:solidFill>
              <a:latin typeface="Arial"/>
              <a:ea typeface="Arial"/>
              <a:cs typeface="Arial"/>
              <a:sym typeface="Arial"/>
            </a:endParaRPr>
          </a:p>
        </p:txBody>
      </p:sp>
      <p:sp>
        <p:nvSpPr>
          <p:cNvPr id="372" name="Google Shape;372;p22"/>
          <p:cNvSpPr/>
          <p:nvPr/>
        </p:nvSpPr>
        <p:spPr>
          <a:xfrm>
            <a:off x="2689525" y="3082175"/>
            <a:ext cx="1629300" cy="66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Domain Service</a:t>
            </a:r>
            <a:endParaRPr b="0" i="0" sz="1400" u="none" cap="none" strike="noStrike">
              <a:solidFill>
                <a:srgbClr val="000000"/>
              </a:solidFill>
              <a:latin typeface="Arial"/>
              <a:ea typeface="Arial"/>
              <a:cs typeface="Arial"/>
              <a:sym typeface="Arial"/>
            </a:endParaRPr>
          </a:p>
        </p:txBody>
      </p:sp>
      <p:sp>
        <p:nvSpPr>
          <p:cNvPr id="373" name="Google Shape;373;p22"/>
          <p:cNvSpPr/>
          <p:nvPr/>
        </p:nvSpPr>
        <p:spPr>
          <a:xfrm>
            <a:off x="2041600" y="4101125"/>
            <a:ext cx="1403700" cy="66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Aggregates</a:t>
            </a:r>
            <a:endParaRPr b="0" i="0" sz="1400" u="none" cap="none" strike="noStrike">
              <a:solidFill>
                <a:srgbClr val="000000"/>
              </a:solidFill>
              <a:latin typeface="Arial"/>
              <a:ea typeface="Arial"/>
              <a:cs typeface="Arial"/>
              <a:sym typeface="Arial"/>
            </a:endParaRPr>
          </a:p>
        </p:txBody>
      </p:sp>
      <p:sp>
        <p:nvSpPr>
          <p:cNvPr id="374" name="Google Shape;374;p22"/>
          <p:cNvSpPr/>
          <p:nvPr/>
        </p:nvSpPr>
        <p:spPr>
          <a:xfrm>
            <a:off x="5088600" y="3082175"/>
            <a:ext cx="1221900" cy="66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Rest Adapter</a:t>
            </a:r>
            <a:endParaRPr b="0" i="0" sz="1400" u="none" cap="none" strike="noStrike">
              <a:solidFill>
                <a:srgbClr val="000000"/>
              </a:solidFill>
              <a:latin typeface="Arial"/>
              <a:ea typeface="Arial"/>
              <a:cs typeface="Arial"/>
              <a:sym typeface="Arial"/>
            </a:endParaRPr>
          </a:p>
        </p:txBody>
      </p:sp>
      <p:cxnSp>
        <p:nvCxnSpPr>
          <p:cNvPr id="375" name="Google Shape;375;p22"/>
          <p:cNvCxnSpPr/>
          <p:nvPr/>
        </p:nvCxnSpPr>
        <p:spPr>
          <a:xfrm>
            <a:off x="1862650" y="2424625"/>
            <a:ext cx="43200" cy="455700"/>
          </a:xfrm>
          <a:prstGeom prst="straightConnector1">
            <a:avLst/>
          </a:prstGeom>
          <a:noFill/>
          <a:ln cap="flat" cmpd="sng" w="9525">
            <a:solidFill>
              <a:schemeClr val="dk2"/>
            </a:solidFill>
            <a:prstDash val="dot"/>
            <a:round/>
            <a:headEnd len="sm" w="sm" type="none"/>
            <a:tailEnd len="sm" w="sm" type="stealth"/>
          </a:ln>
        </p:spPr>
      </p:cxnSp>
      <p:cxnSp>
        <p:nvCxnSpPr>
          <p:cNvPr id="376" name="Google Shape;376;p22"/>
          <p:cNvCxnSpPr/>
          <p:nvPr/>
        </p:nvCxnSpPr>
        <p:spPr>
          <a:xfrm>
            <a:off x="1862650" y="1076813"/>
            <a:ext cx="46500" cy="408300"/>
          </a:xfrm>
          <a:prstGeom prst="straightConnector1">
            <a:avLst/>
          </a:prstGeom>
          <a:noFill/>
          <a:ln cap="flat" cmpd="sng" w="9525">
            <a:solidFill>
              <a:schemeClr val="dk2"/>
            </a:solidFill>
            <a:prstDash val="dot"/>
            <a:round/>
            <a:headEnd len="sm" w="sm" type="none"/>
            <a:tailEnd len="sm" w="sm" type="stealth"/>
          </a:ln>
        </p:spPr>
      </p:cxnSp>
      <p:cxnSp>
        <p:nvCxnSpPr>
          <p:cNvPr id="377" name="Google Shape;377;p22"/>
          <p:cNvCxnSpPr>
            <a:stCxn id="372" idx="3"/>
            <a:endCxn id="374" idx="1"/>
          </p:cNvCxnSpPr>
          <p:nvPr/>
        </p:nvCxnSpPr>
        <p:spPr>
          <a:xfrm>
            <a:off x="4318825" y="3415925"/>
            <a:ext cx="769800" cy="0"/>
          </a:xfrm>
          <a:prstGeom prst="straightConnector1">
            <a:avLst/>
          </a:prstGeom>
          <a:noFill/>
          <a:ln cap="flat" cmpd="sng" w="9525">
            <a:solidFill>
              <a:schemeClr val="dk2"/>
            </a:solidFill>
            <a:prstDash val="dot"/>
            <a:round/>
            <a:headEnd len="sm" w="sm" type="stealth"/>
            <a:tailEnd len="sm" w="sm" type="none"/>
          </a:ln>
        </p:spPr>
      </p:cxnSp>
      <p:cxnSp>
        <p:nvCxnSpPr>
          <p:cNvPr id="378" name="Google Shape;378;p22"/>
          <p:cNvCxnSpPr>
            <a:stCxn id="374" idx="0"/>
          </p:cNvCxnSpPr>
          <p:nvPr/>
        </p:nvCxnSpPr>
        <p:spPr>
          <a:xfrm rot="10800000">
            <a:off x="4537050" y="812075"/>
            <a:ext cx="1162500" cy="2270100"/>
          </a:xfrm>
          <a:prstGeom prst="straightConnector1">
            <a:avLst/>
          </a:prstGeom>
          <a:noFill/>
          <a:ln cap="flat" cmpd="sng" w="9525">
            <a:solidFill>
              <a:schemeClr val="dk2"/>
            </a:solidFill>
            <a:prstDash val="dot"/>
            <a:round/>
            <a:headEnd len="sm" w="sm" type="stealth"/>
            <a:tailEnd len="sm" w="sm" type="none"/>
          </a:ln>
        </p:spPr>
      </p:cxnSp>
      <p:sp>
        <p:nvSpPr>
          <p:cNvPr id="379" name="Google Shape;379;p22"/>
          <p:cNvSpPr/>
          <p:nvPr/>
        </p:nvSpPr>
        <p:spPr>
          <a:xfrm>
            <a:off x="6866425" y="3926350"/>
            <a:ext cx="1865100" cy="605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Domain Events Resolver</a:t>
            </a:r>
            <a:endParaRPr b="0" i="0" sz="1400" u="none" cap="none" strike="noStrike">
              <a:solidFill>
                <a:srgbClr val="000000"/>
              </a:solidFill>
              <a:latin typeface="Arial"/>
              <a:ea typeface="Arial"/>
              <a:cs typeface="Arial"/>
              <a:sym typeface="Arial"/>
            </a:endParaRPr>
          </a:p>
        </p:txBody>
      </p:sp>
      <p:cxnSp>
        <p:nvCxnSpPr>
          <p:cNvPr id="380" name="Google Shape;380;p22"/>
          <p:cNvCxnSpPr>
            <a:stCxn id="379" idx="0"/>
            <a:endCxn id="371" idx="2"/>
          </p:cNvCxnSpPr>
          <p:nvPr/>
        </p:nvCxnSpPr>
        <p:spPr>
          <a:xfrm rot="10800000">
            <a:off x="5950975" y="804850"/>
            <a:ext cx="1848000" cy="3121500"/>
          </a:xfrm>
          <a:prstGeom prst="straightConnector1">
            <a:avLst/>
          </a:prstGeom>
          <a:noFill/>
          <a:ln cap="flat" cmpd="sng" w="9525">
            <a:solidFill>
              <a:schemeClr val="dk2"/>
            </a:solidFill>
            <a:prstDash val="dot"/>
            <a:round/>
            <a:headEnd len="sm" w="sm" type="stealth"/>
            <a:tailEnd len="sm" w="sm" type="none"/>
          </a:ln>
        </p:spPr>
      </p:cxnSp>
      <p:cxnSp>
        <p:nvCxnSpPr>
          <p:cNvPr id="381" name="Google Shape;381;p22"/>
          <p:cNvCxnSpPr>
            <a:stCxn id="379" idx="1"/>
          </p:cNvCxnSpPr>
          <p:nvPr/>
        </p:nvCxnSpPr>
        <p:spPr>
          <a:xfrm rot="10800000">
            <a:off x="4220725" y="3739900"/>
            <a:ext cx="2645700" cy="489000"/>
          </a:xfrm>
          <a:prstGeom prst="straightConnector1">
            <a:avLst/>
          </a:prstGeom>
          <a:noFill/>
          <a:ln cap="flat" cmpd="sng" w="9525">
            <a:solidFill>
              <a:schemeClr val="dk2"/>
            </a:solidFill>
            <a:prstDash val="dot"/>
            <a:round/>
            <a:headEnd len="sm" w="sm" type="none"/>
            <a:tailEnd len="sm" w="sm" type="stealth"/>
          </a:ln>
        </p:spPr>
      </p:cxnSp>
      <p:sp>
        <p:nvSpPr>
          <p:cNvPr id="382" name="Google Shape;382;p22"/>
          <p:cNvSpPr/>
          <p:nvPr/>
        </p:nvSpPr>
        <p:spPr>
          <a:xfrm>
            <a:off x="3684900" y="4101125"/>
            <a:ext cx="1221900" cy="66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Repository</a:t>
            </a:r>
            <a:endParaRPr/>
          </a:p>
        </p:txBody>
      </p:sp>
      <p:cxnSp>
        <p:nvCxnSpPr>
          <p:cNvPr id="383" name="Google Shape;383;p22"/>
          <p:cNvCxnSpPr>
            <a:stCxn id="372" idx="2"/>
          </p:cNvCxnSpPr>
          <p:nvPr/>
        </p:nvCxnSpPr>
        <p:spPr>
          <a:xfrm flipH="1">
            <a:off x="2732575" y="3749675"/>
            <a:ext cx="771600" cy="384900"/>
          </a:xfrm>
          <a:prstGeom prst="straightConnector1">
            <a:avLst/>
          </a:prstGeom>
          <a:noFill/>
          <a:ln cap="flat" cmpd="sng" w="9525">
            <a:solidFill>
              <a:schemeClr val="dk2"/>
            </a:solidFill>
            <a:prstDash val="dot"/>
            <a:round/>
            <a:headEnd len="sm" w="sm" type="none"/>
            <a:tailEnd len="sm" w="sm" type="stealth"/>
          </a:ln>
        </p:spPr>
      </p:cxnSp>
      <p:cxnSp>
        <p:nvCxnSpPr>
          <p:cNvPr id="384" name="Google Shape;384;p22"/>
          <p:cNvCxnSpPr>
            <a:stCxn id="372" idx="2"/>
          </p:cNvCxnSpPr>
          <p:nvPr/>
        </p:nvCxnSpPr>
        <p:spPr>
          <a:xfrm>
            <a:off x="3504175" y="3749675"/>
            <a:ext cx="607500" cy="367200"/>
          </a:xfrm>
          <a:prstGeom prst="straightConnector1">
            <a:avLst/>
          </a:prstGeom>
          <a:noFill/>
          <a:ln cap="flat" cmpd="sng" w="9525">
            <a:solidFill>
              <a:schemeClr val="dk2"/>
            </a:solidFill>
            <a:prstDash val="dot"/>
            <a:round/>
            <a:headEnd len="sm" w="sm" type="none"/>
            <a:tailEnd len="sm" w="sm"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No reference between bounded context.</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b="1" lang="en"/>
              <a:t>Communication types:</a:t>
            </a:r>
            <a:endParaRPr b="1"/>
          </a:p>
          <a:p>
            <a:pPr indent="0" lvl="0" marL="457200" rtl="0" algn="l">
              <a:lnSpc>
                <a:spcPct val="115000"/>
              </a:lnSpc>
              <a:spcBef>
                <a:spcPts val="1600"/>
              </a:spcBef>
              <a:spcAft>
                <a:spcPts val="0"/>
              </a:spcAft>
              <a:buSzPts val="1800"/>
              <a:buNone/>
            </a:pPr>
            <a:r>
              <a:rPr lang="en"/>
              <a:t>Synchronous( example: HTTP): 	Waits for response.</a:t>
            </a:r>
            <a:endParaRPr/>
          </a:p>
          <a:p>
            <a:pPr indent="457200" lvl="0" marL="0" rtl="0" algn="l">
              <a:lnSpc>
                <a:spcPct val="115000"/>
              </a:lnSpc>
              <a:spcBef>
                <a:spcPts val="1600"/>
              </a:spcBef>
              <a:spcAft>
                <a:spcPts val="1600"/>
              </a:spcAft>
              <a:buSzPts val="1800"/>
              <a:buNone/>
            </a:pPr>
            <a:r>
              <a:rPr lang="en"/>
              <a:t>Asynchronous (example: AMPQ):	Does not wait for response.</a:t>
            </a:r>
            <a:endParaRPr/>
          </a:p>
        </p:txBody>
      </p:sp>
      <p:sp>
        <p:nvSpPr>
          <p:cNvPr id="390" name="Google Shape;39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Communications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Event Bus?</a:t>
            </a:r>
            <a:endParaRPr/>
          </a:p>
        </p:txBody>
      </p:sp>
      <p:sp>
        <p:nvSpPr>
          <p:cNvPr id="396" name="Google Shape;39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397" name="Google Shape;397;p24"/>
          <p:cNvSpPr/>
          <p:nvPr/>
        </p:nvSpPr>
        <p:spPr>
          <a:xfrm>
            <a:off x="392625" y="1197550"/>
            <a:ext cx="1707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1</a:t>
            </a:r>
            <a:endParaRPr b="0" i="0" sz="1400" u="none" cap="none" strike="noStrike">
              <a:solidFill>
                <a:srgbClr val="000000"/>
              </a:solidFill>
              <a:latin typeface="Arial"/>
              <a:ea typeface="Arial"/>
              <a:cs typeface="Arial"/>
              <a:sym typeface="Arial"/>
            </a:endParaRPr>
          </a:p>
        </p:txBody>
      </p:sp>
      <p:sp>
        <p:nvSpPr>
          <p:cNvPr id="398" name="Google Shape;398;p24"/>
          <p:cNvSpPr/>
          <p:nvPr/>
        </p:nvSpPr>
        <p:spPr>
          <a:xfrm>
            <a:off x="77562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HBase</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3281425" y="2174250"/>
            <a:ext cx="15381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2</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5728325" y="1197550"/>
            <a:ext cx="2085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3</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a:off x="41976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Redis</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a:off x="67745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MySQL</a:t>
            </a:r>
            <a:endParaRPr b="0" i="0" sz="1400" u="none" cap="none" strike="noStrike">
              <a:solidFill>
                <a:srgbClr val="000000"/>
              </a:solidFill>
              <a:latin typeface="Arial"/>
              <a:ea typeface="Arial"/>
              <a:cs typeface="Arial"/>
              <a:sym typeface="Arial"/>
            </a:endParaRPr>
          </a:p>
        </p:txBody>
      </p:sp>
      <p:cxnSp>
        <p:nvCxnSpPr>
          <p:cNvPr id="403" name="Google Shape;403;p24"/>
          <p:cNvCxnSpPr>
            <a:stCxn id="397" idx="2"/>
            <a:endCxn id="398" idx="0"/>
          </p:cNvCxnSpPr>
          <p:nvPr/>
        </p:nvCxnSpPr>
        <p:spPr>
          <a:xfrm>
            <a:off x="1246575" y="1770250"/>
            <a:ext cx="235800" cy="2018700"/>
          </a:xfrm>
          <a:prstGeom prst="straightConnector1">
            <a:avLst/>
          </a:prstGeom>
          <a:noFill/>
          <a:ln cap="flat" cmpd="sng" w="9525">
            <a:solidFill>
              <a:schemeClr val="dk2"/>
            </a:solidFill>
            <a:prstDash val="solid"/>
            <a:round/>
            <a:headEnd len="sm" w="sm" type="none"/>
            <a:tailEnd len="med" w="med" type="triangle"/>
          </a:ln>
        </p:spPr>
      </p:cxnSp>
      <p:cxnSp>
        <p:nvCxnSpPr>
          <p:cNvPr id="404" name="Google Shape;404;p24"/>
          <p:cNvCxnSpPr>
            <a:stCxn id="399" idx="2"/>
            <a:endCxn id="401" idx="0"/>
          </p:cNvCxnSpPr>
          <p:nvPr/>
        </p:nvCxnSpPr>
        <p:spPr>
          <a:xfrm>
            <a:off x="4050475" y="2792550"/>
            <a:ext cx="854100" cy="917700"/>
          </a:xfrm>
          <a:prstGeom prst="straightConnector1">
            <a:avLst/>
          </a:prstGeom>
          <a:noFill/>
          <a:ln cap="flat" cmpd="sng" w="9525">
            <a:solidFill>
              <a:schemeClr val="dk2"/>
            </a:solidFill>
            <a:prstDash val="solid"/>
            <a:round/>
            <a:headEnd len="sm" w="sm" type="none"/>
            <a:tailEnd len="med" w="med" type="triangle"/>
          </a:ln>
        </p:spPr>
      </p:cxnSp>
      <p:cxnSp>
        <p:nvCxnSpPr>
          <p:cNvPr id="405" name="Google Shape;405;p24"/>
          <p:cNvCxnSpPr>
            <a:stCxn id="397" idx="2"/>
            <a:endCxn id="401" idx="1"/>
          </p:cNvCxnSpPr>
          <p:nvPr/>
        </p:nvCxnSpPr>
        <p:spPr>
          <a:xfrm>
            <a:off x="1246575" y="1770250"/>
            <a:ext cx="2951100" cy="2226600"/>
          </a:xfrm>
          <a:prstGeom prst="straightConnector1">
            <a:avLst/>
          </a:prstGeom>
          <a:noFill/>
          <a:ln cap="flat" cmpd="sng" w="9525">
            <a:solidFill>
              <a:schemeClr val="dk2"/>
            </a:solidFill>
            <a:prstDash val="solid"/>
            <a:round/>
            <a:headEnd len="sm" w="sm" type="none"/>
            <a:tailEnd len="med" w="med" type="triangle"/>
          </a:ln>
        </p:spPr>
      </p:cxnSp>
      <p:cxnSp>
        <p:nvCxnSpPr>
          <p:cNvPr id="406" name="Google Shape;406;p24"/>
          <p:cNvCxnSpPr>
            <a:stCxn id="400" idx="2"/>
            <a:endCxn id="402" idx="0"/>
          </p:cNvCxnSpPr>
          <p:nvPr/>
        </p:nvCxnSpPr>
        <p:spPr>
          <a:xfrm>
            <a:off x="6770825" y="1770250"/>
            <a:ext cx="710400" cy="1940100"/>
          </a:xfrm>
          <a:prstGeom prst="straightConnector1">
            <a:avLst/>
          </a:prstGeom>
          <a:noFill/>
          <a:ln cap="flat" cmpd="sng" w="9525">
            <a:solidFill>
              <a:schemeClr val="dk2"/>
            </a:solidFill>
            <a:prstDash val="solid"/>
            <a:round/>
            <a:headEnd len="sm" w="sm" type="none"/>
            <a:tailEnd len="med" w="med" type="triangle"/>
          </a:ln>
        </p:spPr>
      </p:cxnSp>
      <p:cxnSp>
        <p:nvCxnSpPr>
          <p:cNvPr id="407" name="Google Shape;407;p24"/>
          <p:cNvCxnSpPr>
            <a:stCxn id="397" idx="3"/>
            <a:endCxn id="399" idx="1"/>
          </p:cNvCxnSpPr>
          <p:nvPr/>
        </p:nvCxnSpPr>
        <p:spPr>
          <a:xfrm>
            <a:off x="2100525" y="1483900"/>
            <a:ext cx="1180800" cy="999600"/>
          </a:xfrm>
          <a:prstGeom prst="straightConnector1">
            <a:avLst/>
          </a:prstGeom>
          <a:noFill/>
          <a:ln cap="flat" cmpd="sng" w="9525">
            <a:solidFill>
              <a:schemeClr val="dk2"/>
            </a:solidFill>
            <a:prstDash val="solid"/>
            <a:round/>
            <a:headEnd len="sm" w="sm" type="none"/>
            <a:tailEnd len="med" w="med" type="triangle"/>
          </a:ln>
        </p:spPr>
      </p:cxnSp>
      <p:cxnSp>
        <p:nvCxnSpPr>
          <p:cNvPr id="408" name="Google Shape;408;p24"/>
          <p:cNvCxnSpPr>
            <a:stCxn id="400" idx="1"/>
            <a:endCxn id="399" idx="3"/>
          </p:cNvCxnSpPr>
          <p:nvPr/>
        </p:nvCxnSpPr>
        <p:spPr>
          <a:xfrm flipH="1">
            <a:off x="4819625" y="1483900"/>
            <a:ext cx="908700" cy="999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Event Bus?</a:t>
            </a:r>
            <a:endParaRPr/>
          </a:p>
        </p:txBody>
      </p:sp>
      <p:sp>
        <p:nvSpPr>
          <p:cNvPr id="414" name="Google Shape;41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15" name="Google Shape;415;p25"/>
          <p:cNvSpPr/>
          <p:nvPr/>
        </p:nvSpPr>
        <p:spPr>
          <a:xfrm>
            <a:off x="392625" y="1197550"/>
            <a:ext cx="1707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1</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77562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HBase</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3281425" y="2174250"/>
            <a:ext cx="15381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2</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5728325" y="1197550"/>
            <a:ext cx="2085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3</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41976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Redis</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67745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MySQL</a:t>
            </a:r>
            <a:endParaRPr b="0" i="0" sz="1400" u="none" cap="none" strike="noStrike">
              <a:solidFill>
                <a:srgbClr val="000000"/>
              </a:solidFill>
              <a:latin typeface="Arial"/>
              <a:ea typeface="Arial"/>
              <a:cs typeface="Arial"/>
              <a:sym typeface="Arial"/>
            </a:endParaRPr>
          </a:p>
        </p:txBody>
      </p:sp>
      <p:cxnSp>
        <p:nvCxnSpPr>
          <p:cNvPr id="421" name="Google Shape;421;p25"/>
          <p:cNvCxnSpPr>
            <a:stCxn id="415" idx="2"/>
            <a:endCxn id="416" idx="0"/>
          </p:cNvCxnSpPr>
          <p:nvPr/>
        </p:nvCxnSpPr>
        <p:spPr>
          <a:xfrm>
            <a:off x="1246575" y="1770250"/>
            <a:ext cx="235800" cy="2018700"/>
          </a:xfrm>
          <a:prstGeom prst="straightConnector1">
            <a:avLst/>
          </a:prstGeom>
          <a:noFill/>
          <a:ln cap="flat" cmpd="sng" w="9525">
            <a:solidFill>
              <a:schemeClr val="dk2"/>
            </a:solidFill>
            <a:prstDash val="solid"/>
            <a:round/>
            <a:headEnd len="sm" w="sm" type="none"/>
            <a:tailEnd len="med" w="med" type="triangle"/>
          </a:ln>
        </p:spPr>
      </p:cxnSp>
      <p:cxnSp>
        <p:nvCxnSpPr>
          <p:cNvPr id="422" name="Google Shape;422;p25"/>
          <p:cNvCxnSpPr>
            <a:stCxn id="417" idx="2"/>
            <a:endCxn id="419" idx="0"/>
          </p:cNvCxnSpPr>
          <p:nvPr/>
        </p:nvCxnSpPr>
        <p:spPr>
          <a:xfrm>
            <a:off x="4050475" y="2792550"/>
            <a:ext cx="854100" cy="917700"/>
          </a:xfrm>
          <a:prstGeom prst="straightConnector1">
            <a:avLst/>
          </a:prstGeom>
          <a:noFill/>
          <a:ln cap="flat" cmpd="sng" w="9525">
            <a:solidFill>
              <a:schemeClr val="dk2"/>
            </a:solidFill>
            <a:prstDash val="solid"/>
            <a:round/>
            <a:headEnd len="sm" w="sm" type="none"/>
            <a:tailEnd len="med" w="med" type="triangle"/>
          </a:ln>
        </p:spPr>
      </p:cxnSp>
      <p:cxnSp>
        <p:nvCxnSpPr>
          <p:cNvPr id="423" name="Google Shape;423;p25"/>
          <p:cNvCxnSpPr>
            <a:stCxn id="415" idx="2"/>
            <a:endCxn id="419" idx="1"/>
          </p:cNvCxnSpPr>
          <p:nvPr/>
        </p:nvCxnSpPr>
        <p:spPr>
          <a:xfrm>
            <a:off x="1246575" y="1770250"/>
            <a:ext cx="2951100" cy="2226600"/>
          </a:xfrm>
          <a:prstGeom prst="straightConnector1">
            <a:avLst/>
          </a:prstGeom>
          <a:noFill/>
          <a:ln cap="flat" cmpd="sng" w="9525">
            <a:solidFill>
              <a:schemeClr val="dk2"/>
            </a:solidFill>
            <a:prstDash val="solid"/>
            <a:round/>
            <a:headEnd len="sm" w="sm" type="none"/>
            <a:tailEnd len="med" w="med" type="triangle"/>
          </a:ln>
        </p:spPr>
      </p:cxnSp>
      <p:cxnSp>
        <p:nvCxnSpPr>
          <p:cNvPr id="424" name="Google Shape;424;p25"/>
          <p:cNvCxnSpPr>
            <a:stCxn id="418" idx="2"/>
            <a:endCxn id="420" idx="0"/>
          </p:cNvCxnSpPr>
          <p:nvPr/>
        </p:nvCxnSpPr>
        <p:spPr>
          <a:xfrm>
            <a:off x="6770825" y="1770250"/>
            <a:ext cx="710400" cy="1940100"/>
          </a:xfrm>
          <a:prstGeom prst="straightConnector1">
            <a:avLst/>
          </a:prstGeom>
          <a:noFill/>
          <a:ln cap="flat" cmpd="sng" w="9525">
            <a:solidFill>
              <a:schemeClr val="dk2"/>
            </a:solidFill>
            <a:prstDash val="solid"/>
            <a:round/>
            <a:headEnd len="sm" w="sm" type="none"/>
            <a:tailEnd len="med" w="med" type="triangle"/>
          </a:ln>
        </p:spPr>
      </p:cxnSp>
      <p:cxnSp>
        <p:nvCxnSpPr>
          <p:cNvPr id="425" name="Google Shape;425;p25"/>
          <p:cNvCxnSpPr>
            <a:stCxn id="415" idx="3"/>
            <a:endCxn id="417" idx="1"/>
          </p:cNvCxnSpPr>
          <p:nvPr/>
        </p:nvCxnSpPr>
        <p:spPr>
          <a:xfrm>
            <a:off x="2100525" y="1483900"/>
            <a:ext cx="1180800" cy="999600"/>
          </a:xfrm>
          <a:prstGeom prst="straightConnector1">
            <a:avLst/>
          </a:prstGeom>
          <a:noFill/>
          <a:ln cap="flat" cmpd="sng" w="9525">
            <a:solidFill>
              <a:schemeClr val="dk2"/>
            </a:solidFill>
            <a:prstDash val="solid"/>
            <a:round/>
            <a:headEnd len="sm" w="sm" type="none"/>
            <a:tailEnd len="med" w="med" type="triangle"/>
          </a:ln>
        </p:spPr>
      </p:cxnSp>
      <p:cxnSp>
        <p:nvCxnSpPr>
          <p:cNvPr id="426" name="Google Shape;426;p25"/>
          <p:cNvCxnSpPr>
            <a:stCxn id="418" idx="1"/>
            <a:endCxn id="417" idx="3"/>
          </p:cNvCxnSpPr>
          <p:nvPr/>
        </p:nvCxnSpPr>
        <p:spPr>
          <a:xfrm flipH="1">
            <a:off x="4819625" y="1483900"/>
            <a:ext cx="908700" cy="999600"/>
          </a:xfrm>
          <a:prstGeom prst="straightConnector1">
            <a:avLst/>
          </a:prstGeom>
          <a:noFill/>
          <a:ln cap="flat" cmpd="sng" w="9525">
            <a:solidFill>
              <a:schemeClr val="dk2"/>
            </a:solidFill>
            <a:prstDash val="solid"/>
            <a:round/>
            <a:headEnd len="sm" w="sm" type="none"/>
            <a:tailEnd len="med" w="med" type="triangle"/>
          </a:ln>
        </p:spPr>
      </p:cxnSp>
      <p:cxnSp>
        <p:nvCxnSpPr>
          <p:cNvPr id="427" name="Google Shape;427;p25"/>
          <p:cNvCxnSpPr>
            <a:stCxn id="417" idx="1"/>
            <a:endCxn id="415" idx="2"/>
          </p:cNvCxnSpPr>
          <p:nvPr/>
        </p:nvCxnSpPr>
        <p:spPr>
          <a:xfrm rot="10800000">
            <a:off x="1246525" y="1770300"/>
            <a:ext cx="2034900" cy="713100"/>
          </a:xfrm>
          <a:prstGeom prst="straightConnector1">
            <a:avLst/>
          </a:prstGeom>
          <a:noFill/>
          <a:ln cap="flat" cmpd="sng" w="9525">
            <a:solidFill>
              <a:schemeClr val="dk2"/>
            </a:solidFill>
            <a:prstDash val="solid"/>
            <a:round/>
            <a:headEnd len="sm" w="sm" type="none"/>
            <a:tailEnd len="med" w="med" type="triangle"/>
          </a:ln>
        </p:spPr>
      </p:cxnSp>
      <p:cxnSp>
        <p:nvCxnSpPr>
          <p:cNvPr id="428" name="Google Shape;428;p25"/>
          <p:cNvCxnSpPr>
            <a:stCxn id="417" idx="0"/>
            <a:endCxn id="418" idx="2"/>
          </p:cNvCxnSpPr>
          <p:nvPr/>
        </p:nvCxnSpPr>
        <p:spPr>
          <a:xfrm flipH="1" rot="10800000">
            <a:off x="4050475" y="1770150"/>
            <a:ext cx="2720400" cy="404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Event Bus?</a:t>
            </a:r>
            <a:endParaRPr/>
          </a:p>
        </p:txBody>
      </p:sp>
      <p:sp>
        <p:nvSpPr>
          <p:cNvPr id="434" name="Google Shape;43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35" name="Google Shape;435;p26"/>
          <p:cNvSpPr/>
          <p:nvPr/>
        </p:nvSpPr>
        <p:spPr>
          <a:xfrm>
            <a:off x="392625" y="1197550"/>
            <a:ext cx="1707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1</a:t>
            </a:r>
            <a:endParaRPr b="0" i="0" sz="1400" u="none" cap="none" strike="noStrike">
              <a:solidFill>
                <a:srgbClr val="000000"/>
              </a:solidFill>
              <a:latin typeface="Arial"/>
              <a:ea typeface="Arial"/>
              <a:cs typeface="Arial"/>
              <a:sym typeface="Arial"/>
            </a:endParaRPr>
          </a:p>
        </p:txBody>
      </p:sp>
      <p:sp>
        <p:nvSpPr>
          <p:cNvPr id="436" name="Google Shape;436;p26"/>
          <p:cNvSpPr/>
          <p:nvPr/>
        </p:nvSpPr>
        <p:spPr>
          <a:xfrm>
            <a:off x="77562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HBase</a:t>
            </a:r>
            <a:endParaRPr b="0" i="0" sz="1400" u="none" cap="none" strike="noStrike">
              <a:solidFill>
                <a:srgbClr val="000000"/>
              </a:solidFill>
              <a:latin typeface="Arial"/>
              <a:ea typeface="Arial"/>
              <a:cs typeface="Arial"/>
              <a:sym typeface="Arial"/>
            </a:endParaRPr>
          </a:p>
        </p:txBody>
      </p:sp>
      <p:sp>
        <p:nvSpPr>
          <p:cNvPr id="437" name="Google Shape;437;p26"/>
          <p:cNvSpPr/>
          <p:nvPr/>
        </p:nvSpPr>
        <p:spPr>
          <a:xfrm>
            <a:off x="3281425" y="2174250"/>
            <a:ext cx="15381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2</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5728325" y="1197550"/>
            <a:ext cx="2085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 3</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41976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Redis</a:t>
            </a:r>
            <a:endParaRPr b="0" i="0" sz="1400" u="none" cap="none" strike="noStrike">
              <a:solidFill>
                <a:srgbClr val="000000"/>
              </a:solidFill>
              <a:latin typeface="Arial"/>
              <a:ea typeface="Arial"/>
              <a:cs typeface="Arial"/>
              <a:sym typeface="Arial"/>
            </a:endParaRPr>
          </a:p>
        </p:txBody>
      </p:sp>
      <p:sp>
        <p:nvSpPr>
          <p:cNvPr id="440" name="Google Shape;440;p26"/>
          <p:cNvSpPr/>
          <p:nvPr/>
        </p:nvSpPr>
        <p:spPr>
          <a:xfrm>
            <a:off x="6774575" y="3710400"/>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MySQL</a:t>
            </a:r>
            <a:endParaRPr b="0" i="0" sz="1400" u="none" cap="none" strike="noStrike">
              <a:solidFill>
                <a:srgbClr val="000000"/>
              </a:solidFill>
              <a:latin typeface="Arial"/>
              <a:ea typeface="Arial"/>
              <a:cs typeface="Arial"/>
              <a:sym typeface="Arial"/>
            </a:endParaRPr>
          </a:p>
        </p:txBody>
      </p:sp>
      <p:cxnSp>
        <p:nvCxnSpPr>
          <p:cNvPr id="441" name="Google Shape;441;p26"/>
          <p:cNvCxnSpPr>
            <a:stCxn id="435" idx="2"/>
            <a:endCxn id="436" idx="0"/>
          </p:cNvCxnSpPr>
          <p:nvPr/>
        </p:nvCxnSpPr>
        <p:spPr>
          <a:xfrm>
            <a:off x="1246575" y="1770250"/>
            <a:ext cx="235800" cy="2018700"/>
          </a:xfrm>
          <a:prstGeom prst="straightConnector1">
            <a:avLst/>
          </a:prstGeom>
          <a:noFill/>
          <a:ln cap="flat" cmpd="sng" w="9525">
            <a:solidFill>
              <a:schemeClr val="dk2"/>
            </a:solidFill>
            <a:prstDash val="solid"/>
            <a:round/>
            <a:headEnd len="sm" w="sm" type="none"/>
            <a:tailEnd len="med" w="med" type="triangle"/>
          </a:ln>
        </p:spPr>
      </p:cxnSp>
      <p:cxnSp>
        <p:nvCxnSpPr>
          <p:cNvPr id="442" name="Google Shape;442;p26"/>
          <p:cNvCxnSpPr>
            <a:stCxn id="437" idx="2"/>
            <a:endCxn id="439" idx="0"/>
          </p:cNvCxnSpPr>
          <p:nvPr/>
        </p:nvCxnSpPr>
        <p:spPr>
          <a:xfrm>
            <a:off x="4050475" y="2792550"/>
            <a:ext cx="854100" cy="917700"/>
          </a:xfrm>
          <a:prstGeom prst="straightConnector1">
            <a:avLst/>
          </a:prstGeom>
          <a:noFill/>
          <a:ln cap="flat" cmpd="sng" w="9525">
            <a:solidFill>
              <a:schemeClr val="dk2"/>
            </a:solidFill>
            <a:prstDash val="solid"/>
            <a:round/>
            <a:headEnd len="sm" w="sm" type="none"/>
            <a:tailEnd len="med" w="med" type="triangle"/>
          </a:ln>
        </p:spPr>
      </p:cxnSp>
      <p:cxnSp>
        <p:nvCxnSpPr>
          <p:cNvPr id="443" name="Google Shape;443;p26"/>
          <p:cNvCxnSpPr>
            <a:stCxn id="435" idx="2"/>
            <a:endCxn id="439" idx="1"/>
          </p:cNvCxnSpPr>
          <p:nvPr/>
        </p:nvCxnSpPr>
        <p:spPr>
          <a:xfrm>
            <a:off x="1246575" y="1770250"/>
            <a:ext cx="2951100" cy="2226600"/>
          </a:xfrm>
          <a:prstGeom prst="straightConnector1">
            <a:avLst/>
          </a:prstGeom>
          <a:noFill/>
          <a:ln cap="flat" cmpd="sng" w="9525">
            <a:solidFill>
              <a:schemeClr val="dk2"/>
            </a:solidFill>
            <a:prstDash val="solid"/>
            <a:round/>
            <a:headEnd len="sm" w="sm" type="none"/>
            <a:tailEnd len="med" w="med" type="triangle"/>
          </a:ln>
        </p:spPr>
      </p:cxnSp>
      <p:cxnSp>
        <p:nvCxnSpPr>
          <p:cNvPr id="444" name="Google Shape;444;p26"/>
          <p:cNvCxnSpPr>
            <a:stCxn id="438" idx="2"/>
            <a:endCxn id="440" idx="0"/>
          </p:cNvCxnSpPr>
          <p:nvPr/>
        </p:nvCxnSpPr>
        <p:spPr>
          <a:xfrm>
            <a:off x="6770825" y="1770250"/>
            <a:ext cx="710400" cy="1940100"/>
          </a:xfrm>
          <a:prstGeom prst="straightConnector1">
            <a:avLst/>
          </a:prstGeom>
          <a:noFill/>
          <a:ln cap="flat" cmpd="sng" w="9525">
            <a:solidFill>
              <a:schemeClr val="dk2"/>
            </a:solidFill>
            <a:prstDash val="solid"/>
            <a:round/>
            <a:headEnd len="sm" w="sm" type="none"/>
            <a:tailEnd len="med" w="med" type="triangle"/>
          </a:ln>
        </p:spPr>
      </p:cxnSp>
      <p:cxnSp>
        <p:nvCxnSpPr>
          <p:cNvPr id="445" name="Google Shape;445;p26"/>
          <p:cNvCxnSpPr>
            <a:stCxn id="435" idx="3"/>
            <a:endCxn id="437" idx="1"/>
          </p:cNvCxnSpPr>
          <p:nvPr/>
        </p:nvCxnSpPr>
        <p:spPr>
          <a:xfrm>
            <a:off x="2100525" y="1483900"/>
            <a:ext cx="1180800" cy="999600"/>
          </a:xfrm>
          <a:prstGeom prst="straightConnector1">
            <a:avLst/>
          </a:prstGeom>
          <a:noFill/>
          <a:ln cap="flat" cmpd="sng" w="9525">
            <a:solidFill>
              <a:schemeClr val="dk2"/>
            </a:solidFill>
            <a:prstDash val="solid"/>
            <a:round/>
            <a:headEnd len="sm" w="sm" type="none"/>
            <a:tailEnd len="med" w="med" type="triangle"/>
          </a:ln>
        </p:spPr>
      </p:cxnSp>
      <p:cxnSp>
        <p:nvCxnSpPr>
          <p:cNvPr id="446" name="Google Shape;446;p26"/>
          <p:cNvCxnSpPr>
            <a:stCxn id="438" idx="1"/>
            <a:endCxn id="437" idx="3"/>
          </p:cNvCxnSpPr>
          <p:nvPr/>
        </p:nvCxnSpPr>
        <p:spPr>
          <a:xfrm flipH="1">
            <a:off x="4819625" y="1483900"/>
            <a:ext cx="908700" cy="999600"/>
          </a:xfrm>
          <a:prstGeom prst="straightConnector1">
            <a:avLst/>
          </a:prstGeom>
          <a:noFill/>
          <a:ln cap="flat" cmpd="sng" w="9525">
            <a:solidFill>
              <a:schemeClr val="dk2"/>
            </a:solidFill>
            <a:prstDash val="solid"/>
            <a:round/>
            <a:headEnd len="sm" w="sm" type="none"/>
            <a:tailEnd len="med" w="med" type="triangle"/>
          </a:ln>
        </p:spPr>
      </p:cxnSp>
      <p:cxnSp>
        <p:nvCxnSpPr>
          <p:cNvPr id="447" name="Google Shape;447;p26"/>
          <p:cNvCxnSpPr>
            <a:stCxn id="437" idx="1"/>
            <a:endCxn id="435" idx="2"/>
          </p:cNvCxnSpPr>
          <p:nvPr/>
        </p:nvCxnSpPr>
        <p:spPr>
          <a:xfrm rot="10800000">
            <a:off x="1246525" y="1770300"/>
            <a:ext cx="2034900" cy="713100"/>
          </a:xfrm>
          <a:prstGeom prst="straightConnector1">
            <a:avLst/>
          </a:prstGeom>
          <a:noFill/>
          <a:ln cap="flat" cmpd="sng" w="9525">
            <a:solidFill>
              <a:schemeClr val="dk2"/>
            </a:solidFill>
            <a:prstDash val="solid"/>
            <a:round/>
            <a:headEnd len="sm" w="sm" type="none"/>
            <a:tailEnd len="med" w="med" type="triangle"/>
          </a:ln>
        </p:spPr>
      </p:cxnSp>
      <p:cxnSp>
        <p:nvCxnSpPr>
          <p:cNvPr id="448" name="Google Shape;448;p26"/>
          <p:cNvCxnSpPr>
            <a:stCxn id="437" idx="0"/>
            <a:endCxn id="438" idx="2"/>
          </p:cNvCxnSpPr>
          <p:nvPr/>
        </p:nvCxnSpPr>
        <p:spPr>
          <a:xfrm flipH="1" rot="10800000">
            <a:off x="4050475" y="1770150"/>
            <a:ext cx="2720400" cy="404100"/>
          </a:xfrm>
          <a:prstGeom prst="straightConnector1">
            <a:avLst/>
          </a:prstGeom>
          <a:noFill/>
          <a:ln cap="flat" cmpd="sng" w="9525">
            <a:solidFill>
              <a:schemeClr val="dk2"/>
            </a:solidFill>
            <a:prstDash val="solid"/>
            <a:round/>
            <a:headEnd len="sm" w="sm" type="none"/>
            <a:tailEnd len="med" w="med" type="triangle"/>
          </a:ln>
        </p:spPr>
      </p:cxnSp>
      <p:cxnSp>
        <p:nvCxnSpPr>
          <p:cNvPr id="449" name="Google Shape;449;p26"/>
          <p:cNvCxnSpPr>
            <a:stCxn id="435" idx="2"/>
            <a:endCxn id="440" idx="1"/>
          </p:cNvCxnSpPr>
          <p:nvPr/>
        </p:nvCxnSpPr>
        <p:spPr>
          <a:xfrm>
            <a:off x="1246575" y="1770250"/>
            <a:ext cx="5528100" cy="2226600"/>
          </a:xfrm>
          <a:prstGeom prst="straightConnector1">
            <a:avLst/>
          </a:prstGeom>
          <a:noFill/>
          <a:ln cap="flat" cmpd="sng" w="9525">
            <a:solidFill>
              <a:schemeClr val="dk2"/>
            </a:solidFill>
            <a:prstDash val="solid"/>
            <a:round/>
            <a:headEnd len="sm" w="sm" type="none"/>
            <a:tailEnd len="med" w="med" type="triangle"/>
          </a:ln>
        </p:spPr>
      </p:cxnSp>
      <p:cxnSp>
        <p:nvCxnSpPr>
          <p:cNvPr id="450" name="Google Shape;450;p26"/>
          <p:cNvCxnSpPr>
            <a:stCxn id="438" idx="2"/>
            <a:endCxn id="439" idx="0"/>
          </p:cNvCxnSpPr>
          <p:nvPr/>
        </p:nvCxnSpPr>
        <p:spPr>
          <a:xfrm flipH="1">
            <a:off x="4904525" y="1770250"/>
            <a:ext cx="1866300" cy="1940100"/>
          </a:xfrm>
          <a:prstGeom prst="straightConnector1">
            <a:avLst/>
          </a:prstGeom>
          <a:noFill/>
          <a:ln cap="flat" cmpd="sng" w="9525">
            <a:solidFill>
              <a:schemeClr val="dk2"/>
            </a:solidFill>
            <a:prstDash val="solid"/>
            <a:round/>
            <a:headEnd len="sm" w="sm" type="none"/>
            <a:tailEnd len="med" w="med" type="triangle"/>
          </a:ln>
        </p:spPr>
      </p:cxnSp>
      <p:cxnSp>
        <p:nvCxnSpPr>
          <p:cNvPr id="451" name="Google Shape;451;p26"/>
          <p:cNvCxnSpPr>
            <a:stCxn id="438" idx="2"/>
            <a:endCxn id="436" idx="0"/>
          </p:cNvCxnSpPr>
          <p:nvPr/>
        </p:nvCxnSpPr>
        <p:spPr>
          <a:xfrm flipH="1">
            <a:off x="1482425" y="1770250"/>
            <a:ext cx="5288400" cy="2018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Why Event Bus?</a:t>
            </a:r>
            <a:endParaRPr/>
          </a:p>
        </p:txBody>
      </p:sp>
      <p:sp>
        <p:nvSpPr>
          <p:cNvPr id="457" name="Google Shape;45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58" name="Google Shape;458;p27"/>
          <p:cNvSpPr/>
          <p:nvPr/>
        </p:nvSpPr>
        <p:spPr>
          <a:xfrm>
            <a:off x="392625" y="1197550"/>
            <a:ext cx="1707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sp>
        <p:nvSpPr>
          <p:cNvPr id="459" name="Google Shape;459;p27"/>
          <p:cNvSpPr/>
          <p:nvPr/>
        </p:nvSpPr>
        <p:spPr>
          <a:xfrm>
            <a:off x="77562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a:t>
            </a:r>
            <a:endParaRPr b="0" i="0" sz="1400" u="none" cap="none" strike="noStrike">
              <a:solidFill>
                <a:srgbClr val="000000"/>
              </a:solidFill>
              <a:latin typeface="Arial"/>
              <a:ea typeface="Arial"/>
              <a:cs typeface="Arial"/>
              <a:sym typeface="Arial"/>
            </a:endParaRPr>
          </a:p>
        </p:txBody>
      </p:sp>
      <p:sp>
        <p:nvSpPr>
          <p:cNvPr id="460" name="Google Shape;460;p27"/>
          <p:cNvSpPr/>
          <p:nvPr/>
        </p:nvSpPr>
        <p:spPr>
          <a:xfrm>
            <a:off x="3194450" y="1174750"/>
            <a:ext cx="1538100" cy="6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sp>
        <p:nvSpPr>
          <p:cNvPr id="461" name="Google Shape;461;p27"/>
          <p:cNvSpPr/>
          <p:nvPr/>
        </p:nvSpPr>
        <p:spPr>
          <a:xfrm>
            <a:off x="5728325" y="1197550"/>
            <a:ext cx="2085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sp>
        <p:nvSpPr>
          <p:cNvPr id="462" name="Google Shape;462;p27"/>
          <p:cNvSpPr/>
          <p:nvPr/>
        </p:nvSpPr>
        <p:spPr>
          <a:xfrm>
            <a:off x="352037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a:t>
            </a:r>
            <a:endParaRPr b="0" i="0" sz="1400" u="none" cap="none" strike="noStrike">
              <a:solidFill>
                <a:srgbClr val="000000"/>
              </a:solidFill>
              <a:latin typeface="Arial"/>
              <a:ea typeface="Arial"/>
              <a:cs typeface="Arial"/>
              <a:sym typeface="Arial"/>
            </a:endParaRPr>
          </a:p>
        </p:txBody>
      </p:sp>
      <p:sp>
        <p:nvSpPr>
          <p:cNvPr id="463" name="Google Shape;463;p27"/>
          <p:cNvSpPr/>
          <p:nvPr/>
        </p:nvSpPr>
        <p:spPr>
          <a:xfrm>
            <a:off x="6686225" y="3788925"/>
            <a:ext cx="1413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a:t>
            </a:r>
            <a:endParaRPr b="0" i="0" sz="1400" u="none" cap="none" strike="noStrike">
              <a:solidFill>
                <a:srgbClr val="000000"/>
              </a:solidFill>
              <a:latin typeface="Arial"/>
              <a:ea typeface="Arial"/>
              <a:cs typeface="Arial"/>
              <a:sym typeface="Arial"/>
            </a:endParaRPr>
          </a:p>
        </p:txBody>
      </p:sp>
      <p:sp>
        <p:nvSpPr>
          <p:cNvPr id="464" name="Google Shape;464;p27"/>
          <p:cNvSpPr/>
          <p:nvPr/>
        </p:nvSpPr>
        <p:spPr>
          <a:xfrm>
            <a:off x="480975" y="2512850"/>
            <a:ext cx="8098200" cy="726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EVENT BUS</a:t>
            </a:r>
            <a:endParaRPr b="0" i="0" sz="1400" u="none" cap="none" strike="noStrike">
              <a:solidFill>
                <a:srgbClr val="FFFFFF"/>
              </a:solidFill>
              <a:latin typeface="Arial"/>
              <a:ea typeface="Arial"/>
              <a:cs typeface="Arial"/>
              <a:sym typeface="Arial"/>
            </a:endParaRPr>
          </a:p>
        </p:txBody>
      </p:sp>
      <p:cxnSp>
        <p:nvCxnSpPr>
          <p:cNvPr id="465" name="Google Shape;465;p27"/>
          <p:cNvCxnSpPr>
            <a:stCxn id="458" idx="2"/>
          </p:cNvCxnSpPr>
          <p:nvPr/>
        </p:nvCxnSpPr>
        <p:spPr>
          <a:xfrm>
            <a:off x="1246575" y="1770250"/>
            <a:ext cx="638100" cy="762300"/>
          </a:xfrm>
          <a:prstGeom prst="straightConnector1">
            <a:avLst/>
          </a:prstGeom>
          <a:noFill/>
          <a:ln cap="flat" cmpd="sng" w="9525">
            <a:solidFill>
              <a:schemeClr val="dk2"/>
            </a:solidFill>
            <a:prstDash val="solid"/>
            <a:round/>
            <a:headEnd len="sm" w="sm" type="none"/>
            <a:tailEnd len="med" w="med" type="triangle"/>
          </a:ln>
        </p:spPr>
      </p:cxnSp>
      <p:cxnSp>
        <p:nvCxnSpPr>
          <p:cNvPr id="466" name="Google Shape;466;p27"/>
          <p:cNvCxnSpPr>
            <a:stCxn id="460" idx="2"/>
          </p:cNvCxnSpPr>
          <p:nvPr/>
        </p:nvCxnSpPr>
        <p:spPr>
          <a:xfrm>
            <a:off x="3963500" y="1793050"/>
            <a:ext cx="365400" cy="768900"/>
          </a:xfrm>
          <a:prstGeom prst="straightConnector1">
            <a:avLst/>
          </a:prstGeom>
          <a:noFill/>
          <a:ln cap="flat" cmpd="sng" w="9525">
            <a:solidFill>
              <a:schemeClr val="dk2"/>
            </a:solidFill>
            <a:prstDash val="solid"/>
            <a:round/>
            <a:headEnd len="sm" w="sm" type="none"/>
            <a:tailEnd len="med" w="med" type="triangle"/>
          </a:ln>
        </p:spPr>
      </p:cxnSp>
      <p:cxnSp>
        <p:nvCxnSpPr>
          <p:cNvPr id="467" name="Google Shape;467;p27"/>
          <p:cNvCxnSpPr>
            <a:stCxn id="461" idx="2"/>
          </p:cNvCxnSpPr>
          <p:nvPr/>
        </p:nvCxnSpPr>
        <p:spPr>
          <a:xfrm>
            <a:off x="6770825" y="1770250"/>
            <a:ext cx="375000" cy="742500"/>
          </a:xfrm>
          <a:prstGeom prst="straightConnector1">
            <a:avLst/>
          </a:prstGeom>
          <a:noFill/>
          <a:ln cap="flat" cmpd="sng" w="9525">
            <a:solidFill>
              <a:schemeClr val="dk2"/>
            </a:solidFill>
            <a:prstDash val="solid"/>
            <a:round/>
            <a:headEnd len="sm" w="sm" type="none"/>
            <a:tailEnd len="med" w="med" type="triangle"/>
          </a:ln>
        </p:spPr>
      </p:cxnSp>
      <p:cxnSp>
        <p:nvCxnSpPr>
          <p:cNvPr id="468" name="Google Shape;468;p27"/>
          <p:cNvCxnSpPr>
            <a:endCxn id="459" idx="0"/>
          </p:cNvCxnSpPr>
          <p:nvPr/>
        </p:nvCxnSpPr>
        <p:spPr>
          <a:xfrm flipH="1">
            <a:off x="1482425" y="3239325"/>
            <a:ext cx="421800" cy="549600"/>
          </a:xfrm>
          <a:prstGeom prst="straightConnector1">
            <a:avLst/>
          </a:prstGeom>
          <a:noFill/>
          <a:ln cap="flat" cmpd="sng" w="9525">
            <a:solidFill>
              <a:schemeClr val="dk2"/>
            </a:solidFill>
            <a:prstDash val="solid"/>
            <a:round/>
            <a:headEnd len="sm" w="sm" type="none"/>
            <a:tailEnd len="med" w="med" type="triangle"/>
          </a:ln>
        </p:spPr>
      </p:cxnSp>
      <p:cxnSp>
        <p:nvCxnSpPr>
          <p:cNvPr id="469" name="Google Shape;469;p27"/>
          <p:cNvCxnSpPr>
            <a:stCxn id="464" idx="2"/>
            <a:endCxn id="462" idx="0"/>
          </p:cNvCxnSpPr>
          <p:nvPr/>
        </p:nvCxnSpPr>
        <p:spPr>
          <a:xfrm flipH="1">
            <a:off x="4227075" y="3239150"/>
            <a:ext cx="303000" cy="549900"/>
          </a:xfrm>
          <a:prstGeom prst="straightConnector1">
            <a:avLst/>
          </a:prstGeom>
          <a:noFill/>
          <a:ln cap="flat" cmpd="sng" w="9525">
            <a:solidFill>
              <a:schemeClr val="dk2"/>
            </a:solidFill>
            <a:prstDash val="solid"/>
            <a:round/>
            <a:headEnd len="sm" w="sm" type="none"/>
            <a:tailEnd len="med" w="med" type="triangle"/>
          </a:ln>
        </p:spPr>
      </p:cxnSp>
      <p:cxnSp>
        <p:nvCxnSpPr>
          <p:cNvPr id="470" name="Google Shape;470;p27"/>
          <p:cNvCxnSpPr>
            <a:endCxn id="463" idx="0"/>
          </p:cNvCxnSpPr>
          <p:nvPr/>
        </p:nvCxnSpPr>
        <p:spPr>
          <a:xfrm>
            <a:off x="7342325" y="3258825"/>
            <a:ext cx="50700" cy="530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RabbitMQ</a:t>
            </a:r>
            <a:endParaRPr/>
          </a:p>
        </p:txBody>
      </p:sp>
      <p:sp>
        <p:nvSpPr>
          <p:cNvPr id="476" name="Google Shape;47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77" name="Google Shape;477;p28"/>
          <p:cNvSpPr/>
          <p:nvPr/>
        </p:nvSpPr>
        <p:spPr>
          <a:xfrm>
            <a:off x="1119000" y="2051500"/>
            <a:ext cx="873600" cy="153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sp>
        <p:nvSpPr>
          <p:cNvPr id="478" name="Google Shape;478;p28"/>
          <p:cNvSpPr/>
          <p:nvPr/>
        </p:nvSpPr>
        <p:spPr>
          <a:xfrm>
            <a:off x="2797525" y="2277275"/>
            <a:ext cx="1953350" cy="8931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Exchange</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a:off x="5237000" y="1639250"/>
            <a:ext cx="9324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a:off x="5237000" y="2542175"/>
            <a:ext cx="9324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5237000" y="3750175"/>
            <a:ext cx="9324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a:t>
            </a:r>
            <a:endParaRPr b="0" i="0" sz="1400" u="none" cap="none" strike="noStrike">
              <a:solidFill>
                <a:srgbClr val="000000"/>
              </a:solidFill>
              <a:latin typeface="Arial"/>
              <a:ea typeface="Arial"/>
              <a:cs typeface="Arial"/>
              <a:sym typeface="Arial"/>
            </a:endParaRPr>
          </a:p>
        </p:txBody>
      </p:sp>
      <p:sp>
        <p:nvSpPr>
          <p:cNvPr id="482" name="Google Shape;482;p28"/>
          <p:cNvSpPr/>
          <p:nvPr/>
        </p:nvSpPr>
        <p:spPr>
          <a:xfrm>
            <a:off x="7450225" y="1384025"/>
            <a:ext cx="1119000" cy="7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Consumer</a:t>
            </a:r>
            <a:endParaRPr b="0" i="0" sz="1400" u="none" cap="none" strike="noStrike">
              <a:solidFill>
                <a:srgbClr val="000000"/>
              </a:solidFill>
              <a:latin typeface="Arial"/>
              <a:ea typeface="Arial"/>
              <a:cs typeface="Arial"/>
              <a:sym typeface="Arial"/>
            </a:endParaRPr>
          </a:p>
        </p:txBody>
      </p:sp>
      <p:sp>
        <p:nvSpPr>
          <p:cNvPr id="483" name="Google Shape;483;p28"/>
          <p:cNvSpPr/>
          <p:nvPr/>
        </p:nvSpPr>
        <p:spPr>
          <a:xfrm>
            <a:off x="7450225" y="2476625"/>
            <a:ext cx="1119000" cy="7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Consumer</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a:off x="7450225" y="3494925"/>
            <a:ext cx="1119000" cy="7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Consumer</a:t>
            </a:r>
            <a:endParaRPr b="0" i="0" sz="1400" u="none" cap="none" strike="noStrike">
              <a:solidFill>
                <a:srgbClr val="000000"/>
              </a:solidFill>
              <a:latin typeface="Arial"/>
              <a:ea typeface="Arial"/>
              <a:cs typeface="Arial"/>
              <a:sym typeface="Arial"/>
            </a:endParaRPr>
          </a:p>
        </p:txBody>
      </p:sp>
      <p:cxnSp>
        <p:nvCxnSpPr>
          <p:cNvPr id="485" name="Google Shape;485;p28"/>
          <p:cNvCxnSpPr>
            <a:stCxn id="479" idx="3"/>
            <a:endCxn id="482" idx="1"/>
          </p:cNvCxnSpPr>
          <p:nvPr/>
        </p:nvCxnSpPr>
        <p:spPr>
          <a:xfrm flipH="1" rot="10800000">
            <a:off x="6169400" y="1747100"/>
            <a:ext cx="1280700" cy="73800"/>
          </a:xfrm>
          <a:prstGeom prst="straightConnector1">
            <a:avLst/>
          </a:prstGeom>
          <a:noFill/>
          <a:ln cap="flat" cmpd="sng" w="9525">
            <a:solidFill>
              <a:schemeClr val="dk2"/>
            </a:solidFill>
            <a:prstDash val="solid"/>
            <a:round/>
            <a:headEnd len="sm" w="sm" type="none"/>
            <a:tailEnd len="sm" w="sm" type="none"/>
          </a:ln>
        </p:spPr>
      </p:cxnSp>
      <p:cxnSp>
        <p:nvCxnSpPr>
          <p:cNvPr id="486" name="Google Shape;486;p28"/>
          <p:cNvCxnSpPr>
            <a:stCxn id="480" idx="3"/>
            <a:endCxn id="483" idx="1"/>
          </p:cNvCxnSpPr>
          <p:nvPr/>
        </p:nvCxnSpPr>
        <p:spPr>
          <a:xfrm>
            <a:off x="6169400" y="2723825"/>
            <a:ext cx="1280700" cy="115800"/>
          </a:xfrm>
          <a:prstGeom prst="straightConnector1">
            <a:avLst/>
          </a:prstGeom>
          <a:noFill/>
          <a:ln cap="flat" cmpd="sng" w="9525">
            <a:solidFill>
              <a:schemeClr val="dk2"/>
            </a:solidFill>
            <a:prstDash val="solid"/>
            <a:round/>
            <a:headEnd len="sm" w="sm" type="none"/>
            <a:tailEnd len="sm" w="sm" type="none"/>
          </a:ln>
        </p:spPr>
      </p:cxnSp>
      <p:cxnSp>
        <p:nvCxnSpPr>
          <p:cNvPr id="487" name="Google Shape;487;p28"/>
          <p:cNvCxnSpPr>
            <a:stCxn id="481" idx="3"/>
            <a:endCxn id="484" idx="1"/>
          </p:cNvCxnSpPr>
          <p:nvPr/>
        </p:nvCxnSpPr>
        <p:spPr>
          <a:xfrm flipH="1" rot="10800000">
            <a:off x="6169400" y="3858025"/>
            <a:ext cx="1280700" cy="73800"/>
          </a:xfrm>
          <a:prstGeom prst="straightConnector1">
            <a:avLst/>
          </a:prstGeom>
          <a:noFill/>
          <a:ln cap="flat" cmpd="sng" w="9525">
            <a:solidFill>
              <a:schemeClr val="dk2"/>
            </a:solidFill>
            <a:prstDash val="solid"/>
            <a:round/>
            <a:headEnd len="sm" w="sm" type="none"/>
            <a:tailEnd len="sm" w="sm" type="none"/>
          </a:ln>
        </p:spPr>
      </p:cxnSp>
      <p:cxnSp>
        <p:nvCxnSpPr>
          <p:cNvPr id="488" name="Google Shape;488;p28"/>
          <p:cNvCxnSpPr>
            <a:stCxn id="478" idx="3"/>
            <a:endCxn id="479" idx="1"/>
          </p:cNvCxnSpPr>
          <p:nvPr/>
        </p:nvCxnSpPr>
        <p:spPr>
          <a:xfrm flipH="1" rot="10800000">
            <a:off x="4750875" y="1820825"/>
            <a:ext cx="486000" cy="903000"/>
          </a:xfrm>
          <a:prstGeom prst="straightConnector1">
            <a:avLst/>
          </a:prstGeom>
          <a:noFill/>
          <a:ln cap="flat" cmpd="sng" w="9525">
            <a:solidFill>
              <a:schemeClr val="dk2"/>
            </a:solidFill>
            <a:prstDash val="solid"/>
            <a:round/>
            <a:headEnd len="sm" w="sm" type="none"/>
            <a:tailEnd len="sm" w="sm" type="none"/>
          </a:ln>
        </p:spPr>
      </p:cxnSp>
      <p:cxnSp>
        <p:nvCxnSpPr>
          <p:cNvPr id="489" name="Google Shape;489;p28"/>
          <p:cNvCxnSpPr>
            <a:stCxn id="478" idx="3"/>
            <a:endCxn id="480" idx="1"/>
          </p:cNvCxnSpPr>
          <p:nvPr/>
        </p:nvCxnSpPr>
        <p:spPr>
          <a:xfrm>
            <a:off x="4750875" y="2723825"/>
            <a:ext cx="486000" cy="0"/>
          </a:xfrm>
          <a:prstGeom prst="straightConnector1">
            <a:avLst/>
          </a:prstGeom>
          <a:noFill/>
          <a:ln cap="flat" cmpd="sng" w="9525">
            <a:solidFill>
              <a:schemeClr val="dk2"/>
            </a:solidFill>
            <a:prstDash val="solid"/>
            <a:round/>
            <a:headEnd len="sm" w="sm" type="none"/>
            <a:tailEnd len="sm" w="sm" type="none"/>
          </a:ln>
        </p:spPr>
      </p:cxnSp>
      <p:cxnSp>
        <p:nvCxnSpPr>
          <p:cNvPr id="490" name="Google Shape;490;p28"/>
          <p:cNvCxnSpPr>
            <a:stCxn id="478" idx="3"/>
            <a:endCxn id="481" idx="1"/>
          </p:cNvCxnSpPr>
          <p:nvPr/>
        </p:nvCxnSpPr>
        <p:spPr>
          <a:xfrm>
            <a:off x="4750875" y="2723825"/>
            <a:ext cx="486000" cy="1208100"/>
          </a:xfrm>
          <a:prstGeom prst="straightConnector1">
            <a:avLst/>
          </a:prstGeom>
          <a:noFill/>
          <a:ln cap="flat" cmpd="sng" w="9525">
            <a:solidFill>
              <a:schemeClr val="dk2"/>
            </a:solidFill>
            <a:prstDash val="solid"/>
            <a:round/>
            <a:headEnd len="sm" w="sm" type="none"/>
            <a:tailEnd len="sm" w="sm" type="none"/>
          </a:ln>
        </p:spPr>
      </p:cxnSp>
      <p:cxnSp>
        <p:nvCxnSpPr>
          <p:cNvPr id="491" name="Google Shape;491;p28"/>
          <p:cNvCxnSpPr/>
          <p:nvPr/>
        </p:nvCxnSpPr>
        <p:spPr>
          <a:xfrm flipH="1" rot="10800000">
            <a:off x="1992625" y="2728900"/>
            <a:ext cx="873600" cy="58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5" name="Shape 495"/>
        <p:cNvGrpSpPr/>
        <p:nvPr/>
      </p:nvGrpSpPr>
      <p:grpSpPr>
        <a:xfrm>
          <a:off x="0" y="0"/>
          <a:ext cx="0" cy="0"/>
          <a:chOff x="0" y="0"/>
          <a:chExt cx="0" cy="0"/>
        </a:xfrm>
      </p:grpSpPr>
      <p:sp>
        <p:nvSpPr>
          <p:cNvPr id="496" name="Google Shape;496;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Concepts</a:t>
            </a:r>
            <a:endParaRPr/>
          </a:p>
          <a:p>
            <a:pPr indent="0" lvl="0" marL="0" rtl="0" algn="l">
              <a:lnSpc>
                <a:spcPct val="100000"/>
              </a:lnSpc>
              <a:spcBef>
                <a:spcPts val="0"/>
              </a:spcBef>
              <a:spcAft>
                <a:spcPts val="0"/>
              </a:spcAft>
              <a:buSzPts val="2800"/>
              <a:buNone/>
            </a:pPr>
            <a:r>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Ubiquitous Language</a:t>
            </a:r>
            <a:endParaRPr/>
          </a:p>
          <a:p>
            <a:pPr indent="-342900" lvl="0" marL="457200" rtl="0" algn="l">
              <a:lnSpc>
                <a:spcPct val="150000"/>
              </a:lnSpc>
              <a:spcBef>
                <a:spcPts val="0"/>
              </a:spcBef>
              <a:spcAft>
                <a:spcPts val="0"/>
              </a:spcAft>
              <a:buSzPts val="1800"/>
              <a:buChar char="●"/>
            </a:pPr>
            <a:r>
              <a:rPr lang="en"/>
              <a:t>Layered Architecture</a:t>
            </a:r>
            <a:endParaRPr/>
          </a:p>
          <a:p>
            <a:pPr indent="-342900" lvl="0" marL="457200" rtl="0" algn="l">
              <a:lnSpc>
                <a:spcPct val="150000"/>
              </a:lnSpc>
              <a:spcBef>
                <a:spcPts val="0"/>
              </a:spcBef>
              <a:spcAft>
                <a:spcPts val="0"/>
              </a:spcAft>
              <a:buSzPts val="1800"/>
              <a:buChar char="●"/>
            </a:pPr>
            <a:r>
              <a:rPr lang="en"/>
              <a:t>Domain Elements (Building blocks)</a:t>
            </a:r>
            <a:endParaRPr/>
          </a:p>
          <a:p>
            <a:pPr indent="-317500" lvl="1" marL="914400" rtl="0" algn="l">
              <a:lnSpc>
                <a:spcPct val="150000"/>
              </a:lnSpc>
              <a:spcBef>
                <a:spcPts val="0"/>
              </a:spcBef>
              <a:spcAft>
                <a:spcPts val="0"/>
              </a:spcAft>
              <a:buSzPts val="1400"/>
              <a:buChar char="○"/>
            </a:pPr>
            <a:r>
              <a:rPr lang="en"/>
              <a:t>Entities, Value, Services, Modules</a:t>
            </a:r>
            <a:endParaRPr/>
          </a:p>
          <a:p>
            <a:pPr indent="-342900" lvl="0" marL="457200" rtl="0" algn="l">
              <a:lnSpc>
                <a:spcPct val="150000"/>
              </a:lnSpc>
              <a:spcBef>
                <a:spcPts val="0"/>
              </a:spcBef>
              <a:spcAft>
                <a:spcPts val="0"/>
              </a:spcAft>
              <a:buSzPts val="1800"/>
              <a:buChar char="●"/>
            </a:pPr>
            <a:r>
              <a:rPr lang="en"/>
              <a:t>Solution to maintain domain objects</a:t>
            </a:r>
            <a:endParaRPr/>
          </a:p>
          <a:p>
            <a:pPr indent="-317500" lvl="1" marL="914400" rtl="0" algn="l">
              <a:lnSpc>
                <a:spcPct val="150000"/>
              </a:lnSpc>
              <a:spcBef>
                <a:spcPts val="0"/>
              </a:spcBef>
              <a:spcAft>
                <a:spcPts val="0"/>
              </a:spcAft>
              <a:buSzPts val="1400"/>
              <a:buChar char="○"/>
            </a:pPr>
            <a:r>
              <a:rPr lang="en"/>
              <a:t>Aggregates, Factories, Repositories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0" name="Shape 500"/>
        <p:cNvGrpSpPr/>
        <p:nvPr/>
      </p:nvGrpSpPr>
      <p:grpSpPr>
        <a:xfrm>
          <a:off x="0" y="0"/>
          <a:ext cx="0" cy="0"/>
          <a:chOff x="0" y="0"/>
          <a:chExt cx="0" cy="0"/>
        </a:xfrm>
      </p:grpSpPr>
      <p:sp>
        <p:nvSpPr>
          <p:cNvPr id="501" name="Google Shape;50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                  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SzPts val="2800"/>
              <a:buNone/>
            </a:pPr>
            <a:r>
              <a:rPr b="1" lang="en" sz="1800">
                <a:solidFill>
                  <a:schemeClr val="dk2"/>
                </a:solidFill>
              </a:rPr>
              <a:t>Ubiquitous Language</a:t>
            </a:r>
            <a:endParaRPr b="1"/>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Common language structured around the domain model and shared by both domain experts and technical developers.</a:t>
            </a:r>
            <a:endParaRPr/>
          </a:p>
          <a:p>
            <a:pPr indent="-342900" lvl="0" marL="457200" rtl="0" algn="l">
              <a:lnSpc>
                <a:spcPct val="150000"/>
              </a:lnSpc>
              <a:spcBef>
                <a:spcPts val="0"/>
              </a:spcBef>
              <a:spcAft>
                <a:spcPts val="0"/>
              </a:spcAft>
              <a:buSzPts val="1800"/>
              <a:buChar char="●"/>
            </a:pPr>
            <a:r>
              <a:rPr lang="en"/>
              <a:t>The domain model is used as the core of ubiquitous language.</a:t>
            </a:r>
            <a:endParaRPr/>
          </a:p>
          <a:p>
            <a:pPr indent="-342900" lvl="0" marL="457200" rtl="0" algn="l">
              <a:lnSpc>
                <a:spcPct val="150000"/>
              </a:lnSpc>
              <a:spcBef>
                <a:spcPts val="0"/>
              </a:spcBef>
              <a:spcAft>
                <a:spcPts val="0"/>
              </a:spcAft>
              <a:buSzPts val="1800"/>
              <a:buChar char="●"/>
            </a:pPr>
            <a:r>
              <a:rPr lang="en"/>
              <a:t>No translation between developers and domain experts is usually needed. </a:t>
            </a:r>
            <a:endParaRPr/>
          </a:p>
          <a:p>
            <a:pPr indent="-342900" lvl="0" marL="457200" rtl="0" algn="l">
              <a:lnSpc>
                <a:spcPct val="150000"/>
              </a:lnSpc>
              <a:spcBef>
                <a:spcPts val="0"/>
              </a:spcBef>
              <a:spcAft>
                <a:spcPts val="0"/>
              </a:spcAft>
              <a:buSzPts val="1800"/>
              <a:buChar char="●"/>
            </a:pPr>
            <a:r>
              <a:rPr lang="en"/>
              <a:t>Code is the durable expression of UL, try to abandon drawings, glossaries, and other documentations that are hard to make upto date.</a:t>
            </a:r>
            <a:endParaRPr/>
          </a:p>
          <a:p>
            <a:pPr indent="-342900" lvl="0" marL="457200" rtl="0" algn="l">
              <a:lnSpc>
                <a:spcPct val="150000"/>
              </a:lnSpc>
              <a:spcBef>
                <a:spcPts val="0"/>
              </a:spcBef>
              <a:spcAft>
                <a:spcPts val="0"/>
              </a:spcAft>
              <a:buSzPts val="1800"/>
              <a:buChar char="●"/>
            </a:pPr>
            <a:r>
              <a:rPr lang="en"/>
              <a:t>Defined within bounded context.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0" name="Google Shape;80;p5"/>
          <p:cNvPicPr preferRelativeResize="0"/>
          <p:nvPr/>
        </p:nvPicPr>
        <p:blipFill rotWithShape="1">
          <a:blip r:embed="rId3">
            <a:alphaModFix/>
          </a:blip>
          <a:srcRect b="0" l="0" r="0" t="0"/>
          <a:stretch/>
        </p:blipFill>
        <p:spPr>
          <a:xfrm>
            <a:off x="0" y="0"/>
            <a:ext cx="914399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to develop Ubiquitous Language?</a:t>
            </a:r>
            <a:endParaRPr/>
          </a:p>
        </p:txBody>
      </p:sp>
      <p:sp>
        <p:nvSpPr>
          <p:cNvPr id="86" name="Google Shape;8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Draw your domain in expressive way to whiteboard.</a:t>
            </a:r>
            <a:endParaRPr/>
          </a:p>
          <a:p>
            <a:pPr indent="-342900" lvl="0" marL="457200" rtl="0" algn="l">
              <a:lnSpc>
                <a:spcPct val="150000"/>
              </a:lnSpc>
              <a:spcBef>
                <a:spcPts val="0"/>
              </a:spcBef>
              <a:spcAft>
                <a:spcPts val="0"/>
              </a:spcAft>
              <a:buSzPts val="1800"/>
              <a:buChar char="●"/>
            </a:pPr>
            <a:r>
              <a:rPr lang="en"/>
              <a:t>Create glossary. Example:</a:t>
            </a:r>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Event storming</a:t>
            </a:r>
            <a:endParaRPr/>
          </a:p>
        </p:txBody>
      </p:sp>
      <p:graphicFrame>
        <p:nvGraphicFramePr>
          <p:cNvPr id="87" name="Google Shape;87;p6"/>
          <p:cNvGraphicFramePr/>
          <p:nvPr/>
        </p:nvGraphicFramePr>
        <p:xfrm>
          <a:off x="1350050" y="2062525"/>
          <a:ext cx="3000000" cy="3000000"/>
        </p:xfrm>
        <a:graphic>
          <a:graphicData uri="http://schemas.openxmlformats.org/drawingml/2006/table">
            <a:tbl>
              <a:tblPr>
                <a:noFill/>
                <a:tableStyleId>{F35A65DE-278C-4840-9479-01113A8323D3}</a:tableStyleId>
              </a:tblPr>
              <a:tblGrid>
                <a:gridCol w="3099275"/>
                <a:gridCol w="3099275"/>
              </a:tblGrid>
              <a:tr h="196100">
                <a:tc gridSpan="2">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Glossary</a:t>
                      </a:r>
                      <a:endParaRPr sz="1400" u="none" cap="none" strike="noStrike"/>
                    </a:p>
                  </a:txBody>
                  <a:tcPr marT="91425" marB="91425" marR="91425" marL="91425"/>
                </a:tc>
                <a:tc hMerge="1"/>
              </a:tr>
              <a:tr h="585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Tenant admin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person who rented space in the building.</a:t>
                      </a:r>
                      <a:endParaRPr sz="1400" u="none" cap="none" strike="noStrike"/>
                    </a:p>
                  </a:txBody>
                  <a:tcPr marT="91425" marB="91425" marR="91425" marL="91425"/>
                </a:tc>
              </a:tr>
              <a:tr h="5853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Rentspace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A meeting room that can be booked by tenant admin.</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Event Storming</a:t>
            </a:r>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Lightweight method to model a domain.</a:t>
            </a:r>
            <a:endParaRPr/>
          </a:p>
          <a:p>
            <a:pPr indent="-342900" lvl="0" marL="457200" rtl="0" algn="l">
              <a:lnSpc>
                <a:spcPct val="150000"/>
              </a:lnSpc>
              <a:spcBef>
                <a:spcPts val="0"/>
              </a:spcBef>
              <a:spcAft>
                <a:spcPts val="0"/>
              </a:spcAft>
              <a:buSzPts val="1800"/>
              <a:buChar char="●"/>
            </a:pPr>
            <a:r>
              <a:rPr lang="en"/>
              <a:t>Within workshop we work in iterations to add layer by layer to sharpen the picture of domain</a:t>
            </a:r>
            <a:endParaRPr/>
          </a:p>
          <a:p>
            <a:pPr indent="-342900" lvl="0" marL="457200" rtl="0" algn="l">
              <a:lnSpc>
                <a:spcPct val="150000"/>
              </a:lnSpc>
              <a:spcBef>
                <a:spcPts val="0"/>
              </a:spcBef>
              <a:spcAft>
                <a:spcPts val="0"/>
              </a:spcAft>
              <a:buSzPts val="1800"/>
              <a:buChar char="●"/>
            </a:pPr>
            <a:r>
              <a:rPr lang="en"/>
              <a:t>Typical elements:</a:t>
            </a:r>
            <a:endParaRPr/>
          </a:p>
          <a:p>
            <a:pPr indent="-317500" lvl="1" marL="914400" rtl="0" algn="l">
              <a:lnSpc>
                <a:spcPct val="115000"/>
              </a:lnSpc>
              <a:spcBef>
                <a:spcPts val="0"/>
              </a:spcBef>
              <a:spcAft>
                <a:spcPts val="0"/>
              </a:spcAft>
              <a:buSzPts val="1400"/>
              <a:buChar char="-"/>
            </a:pPr>
            <a:r>
              <a:rPr lang="en"/>
              <a:t>domain events, commands, aggregations, external systems, policies, timers, loops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Domain Events</a:t>
            </a:r>
            <a:endParaRPr/>
          </a:p>
          <a:p>
            <a:pPr indent="0" lvl="0" marL="0" rtl="0" algn="l">
              <a:lnSpc>
                <a:spcPct val="100000"/>
              </a:lnSpc>
              <a:spcBef>
                <a:spcPts val="0"/>
              </a:spcBef>
              <a:spcAft>
                <a:spcPts val="0"/>
              </a:spcAft>
              <a:buSzPts val="2800"/>
              <a:buNone/>
            </a:pPr>
            <a:r>
              <a:t/>
            </a:r>
            <a:endParaRPr/>
          </a:p>
        </p:txBody>
      </p:sp>
      <p:sp>
        <p:nvSpPr>
          <p:cNvPr id="99" name="Google Shape;9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Domain events (normally in past tense)</a:t>
            </a:r>
            <a:endParaRPr/>
          </a:p>
        </p:txBody>
      </p:sp>
      <p:sp>
        <p:nvSpPr>
          <p:cNvPr id="100" name="Google Shape;100;p8"/>
          <p:cNvSpPr/>
          <p:nvPr/>
        </p:nvSpPr>
        <p:spPr>
          <a:xfrm>
            <a:off x="795075" y="2348325"/>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8"/>
          <p:cNvSpPr/>
          <p:nvPr/>
        </p:nvSpPr>
        <p:spPr>
          <a:xfrm>
            <a:off x="706750" y="3720225"/>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p:nvPr/>
        </p:nvSpPr>
        <p:spPr>
          <a:xfrm>
            <a:off x="1541575" y="3071750"/>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a:off x="3441225" y="2984950"/>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3441225" y="3803363"/>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3500113" y="2051550"/>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4464375" y="3803375"/>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p:nvPr/>
        </p:nvSpPr>
        <p:spPr>
          <a:xfrm>
            <a:off x="4464363" y="2739550"/>
            <a:ext cx="677400" cy="52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8"/>
          <p:cNvSpPr/>
          <p:nvPr/>
        </p:nvSpPr>
        <p:spPr>
          <a:xfrm>
            <a:off x="7256450" y="1786475"/>
            <a:ext cx="1106700" cy="1020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 added to cart</a:t>
            </a:r>
            <a:endParaRPr b="0" i="0" sz="1400" u="none" cap="none" strike="noStrike">
              <a:solidFill>
                <a:srgbClr val="000000"/>
              </a:solidFill>
              <a:latin typeface="Arial"/>
              <a:ea typeface="Arial"/>
              <a:cs typeface="Arial"/>
              <a:sym typeface="Arial"/>
            </a:endParaRPr>
          </a:p>
        </p:txBody>
      </p:sp>
      <p:sp>
        <p:nvSpPr>
          <p:cNvPr id="109" name="Google Shape;109;p8"/>
          <p:cNvSpPr/>
          <p:nvPr/>
        </p:nvSpPr>
        <p:spPr>
          <a:xfrm>
            <a:off x="431900" y="1855200"/>
            <a:ext cx="5634300" cy="271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Command-Event Pairs</a:t>
            </a:r>
            <a:endParaRPr/>
          </a:p>
          <a:p>
            <a:pPr indent="0" lvl="0" marL="0" rtl="0" algn="l">
              <a:lnSpc>
                <a:spcPct val="100000"/>
              </a:lnSpc>
              <a:spcBef>
                <a:spcPts val="0"/>
              </a:spcBef>
              <a:spcAft>
                <a:spcPts val="0"/>
              </a:spcAft>
              <a:buSzPts val="2800"/>
              <a:buNone/>
            </a:pPr>
            <a:r>
              <a:t/>
            </a:r>
            <a:endParaRPr/>
          </a:p>
        </p:txBody>
      </p:sp>
      <p:sp>
        <p:nvSpPr>
          <p:cNvPr id="115" name="Google Shape;1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Commands are added with events. (present tense) </a:t>
            </a:r>
            <a:endParaRPr/>
          </a:p>
        </p:txBody>
      </p:sp>
      <p:sp>
        <p:nvSpPr>
          <p:cNvPr id="116" name="Google Shape;116;p9"/>
          <p:cNvSpPr/>
          <p:nvPr/>
        </p:nvSpPr>
        <p:spPr>
          <a:xfrm>
            <a:off x="451525" y="1776675"/>
            <a:ext cx="5487000" cy="260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726375" y="214967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643200" y="314622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1551425" y="267902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1674350" y="350952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2415725" y="189547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3225775" y="304232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2788625" y="387282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a:off x="4385550" y="2258775"/>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4458425" y="3643700"/>
            <a:ext cx="372900" cy="363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1178525" y="214967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1968950" y="267902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1099275" y="310232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2089463" y="350952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2852875" y="189547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a:off x="3648500" y="304232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4831325" y="225877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a:off x="4885800" y="3643700"/>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3225775" y="3872825"/>
            <a:ext cx="372900" cy="363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7185200" y="1776675"/>
            <a:ext cx="991500" cy="8454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Product add to cart</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