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alatino Linotype"/>
      <p:regular r:id="rId22"/>
      <p:bold r:id="rId23"/>
      <p:italic r:id="rId24"/>
      <p:boldItalic r:id="rId25"/>
    </p:embeddedFont>
    <p:embeddedFont>
      <p:font typeface="Cambria Math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UOQ95txI6w4Q1MBWvgq26Ita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B573D7-5B1A-4AA6-B604-39667F10DF76}">
  <a:tblStyle styleId="{E4B573D7-5B1A-4AA6-B604-39667F10DF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alatinoLinotype-regular.fntdata"/><Relationship Id="rId21" Type="http://schemas.openxmlformats.org/officeDocument/2006/relationships/slide" Target="slides/slide16.xml"/><Relationship Id="rId24" Type="http://schemas.openxmlformats.org/officeDocument/2006/relationships/font" Target="fonts/PalatinoLinotype-italic.fntdata"/><Relationship Id="rId23" Type="http://schemas.openxmlformats.org/officeDocument/2006/relationships/font" Target="fonts/PalatinoLinotyp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mbriaMath-regular.fntdata"/><Relationship Id="rId25" Type="http://schemas.openxmlformats.org/officeDocument/2006/relationships/font" Target="fonts/PalatinoLinotype-bold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06bc373c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g2b06bc373c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28392326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g2b28392326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7c40cc43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07c40cc43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7c40cc43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307c40cc435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7c40cc43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307c40cc43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3d5b5399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d3d5b53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c40cc43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c40cc43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07c40cc435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fa601049c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g1efa601049c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06bc373c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g2b06bc373c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ndico.jinr.ru/event/4735/page/2032#eco_t1_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ndico.jinr.ru/event/4735/page/2032#eco_t1_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9690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mbria Math"/>
              <a:buNone/>
            </a:pPr>
            <a:r>
              <a:rPr lang="ru-RU">
                <a:solidFill>
                  <a:srgbClr val="548135"/>
                </a:solidFill>
                <a:latin typeface="Cambria Math"/>
                <a:ea typeface="Cambria Math"/>
                <a:cs typeface="Cambria Math"/>
                <a:sym typeface="Cambria Math"/>
              </a:rPr>
              <a:t>Репозиторий научных публикаций сотрудников ОИЯИ</a:t>
            </a:r>
            <a:endParaRPr>
              <a:solidFill>
                <a:srgbClr val="548135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None/>
            </a:pPr>
            <a:r>
              <a:rPr lang="ru-RU" sz="4000">
                <a:solidFill>
                  <a:srgbClr val="525252"/>
                </a:solidFill>
                <a:latin typeface="Cambria Math"/>
                <a:ea typeface="Cambria Math"/>
                <a:cs typeface="Cambria Math"/>
                <a:sym typeface="Cambria Math"/>
              </a:rPr>
              <a:t>на платформе </a:t>
            </a:r>
            <a:r>
              <a:rPr lang="ru-RU" sz="4000">
                <a:solidFill>
                  <a:srgbClr val="548135"/>
                </a:solidFill>
                <a:latin typeface="Cambria Math"/>
                <a:ea typeface="Cambria Math"/>
                <a:cs typeface="Cambria Math"/>
                <a:sym typeface="Cambria Math"/>
              </a:rPr>
              <a:t>Dspace</a:t>
            </a:r>
            <a:endParaRPr sz="4000">
              <a:solidFill>
                <a:srgbClr val="548135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</a:pPr>
            <a:r>
              <a:rPr i="1" lang="ru-RU" sz="3600">
                <a:solidFill>
                  <a:srgbClr val="525252"/>
                </a:solidFill>
                <a:latin typeface="Cambria Math"/>
                <a:ea typeface="Cambria Math"/>
                <a:cs typeface="Cambria Math"/>
                <a:sym typeface="Cambria Math"/>
              </a:rPr>
              <a:t>(пилотная версия)</a:t>
            </a:r>
            <a:endParaRPr i="1" sz="3600">
              <a:solidFill>
                <a:srgbClr val="52525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225040" y="5943600"/>
            <a:ext cx="794512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107500" y="6266700"/>
            <a:ext cx="1012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-RU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И. Филозова, Т. Заикина, Г. Шестакова, И. Некрасова, Я. Попова, А. Бондяков, А. Кондратьев</a:t>
            </a:r>
            <a:endParaRPr b="0" i="1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06bc373cd_0_4"/>
          <p:cNvSpPr txBox="1"/>
          <p:nvPr/>
        </p:nvSpPr>
        <p:spPr>
          <a:xfrm>
            <a:off x="0" y="-136274"/>
            <a:ext cx="121920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Calibri"/>
              <a:buNone/>
            </a:pPr>
            <a:r>
              <a:rPr b="1" i="0" lang="ru-RU" sz="3600" u="none" cap="none" strike="noStrike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Структура репозитория</a:t>
            </a:r>
            <a:endParaRPr b="1" i="0" sz="3600" u="none" cap="none" strike="noStrike">
              <a:solidFill>
                <a:srgbClr val="4D4D4D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Calibri"/>
              <a:buNone/>
            </a:pPr>
            <a:r>
              <a:rPr b="1" i="1" lang="ru-RU" sz="2800" u="none" cap="none" strike="noStrike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Разделы и коллекции</a:t>
            </a:r>
            <a:endParaRPr b="1" i="1" sz="2800" u="none" cap="none" strike="noStrike">
              <a:solidFill>
                <a:srgbClr val="4D4D4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8" name="Google Shape;168;g2b06bc373cd_0_4"/>
          <p:cNvSpPr txBox="1"/>
          <p:nvPr>
            <p:ph idx="1" type="body"/>
          </p:nvPr>
        </p:nvSpPr>
        <p:spPr>
          <a:xfrm>
            <a:off x="455075" y="14471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              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9" name="Google Shape;169;g2b06bc373cd_0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70" name="Google Shape;170;g2b06bc373cd_0_4"/>
          <p:cNvGraphicFramePr/>
          <p:nvPr/>
        </p:nvGraphicFramePr>
        <p:xfrm>
          <a:off x="183288" y="9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{E4B573D7-5B1A-4AA6-B604-39667F10DF76}</a:tableStyleId>
              </a:tblPr>
              <a:tblGrid>
                <a:gridCol w="3118975"/>
                <a:gridCol w="3957250"/>
                <a:gridCol w="4749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Разделы</a:t>
                      </a:r>
                      <a:endParaRPr b="1"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Коллекции</a:t>
                      </a:r>
                      <a:endParaRPr b="1"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Элементы коллекции</a:t>
                      </a:r>
                      <a:endParaRPr b="1"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Персоны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Архив сотрудников ОИЯИ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Бывшие сотрудники (профили)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Сотрудники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Сотрудники </a:t>
                      </a: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(профили)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Подразделения ОИЯИ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Административно-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хозяйственные подразделения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Наименование оргструктуры + краткое описание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Лаборатории и научные подразделения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Наименование оргструктуры + краткое описание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Публикации ОИЯИ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Публикации (автонаполнение)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Библиографические метаданные + полный текст (при наличии)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Публикации, вносимые пользователем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Библиографические метаданные + полный текст (при наличии)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Известные ученые ОИЯИ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Персоналии ученых</a:t>
                      </a:r>
                      <a:endParaRPr sz="2000" u="none" cap="none" strike="noStrike">
                        <a:solidFill>
                          <a:srgbClr val="980000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Публикации о персоналии </a:t>
                      </a: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+ полный текст (при наличии)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28392326c_0_0"/>
          <p:cNvSpPr txBox="1"/>
          <p:nvPr/>
        </p:nvSpPr>
        <p:spPr>
          <a:xfrm>
            <a:off x="-558799" y="40005"/>
            <a:ext cx="12192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4D4D4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6" name="Google Shape;176;g2b28392326c_0_0"/>
          <p:cNvSpPr txBox="1"/>
          <p:nvPr>
            <p:ph idx="1" type="body"/>
          </p:nvPr>
        </p:nvSpPr>
        <p:spPr>
          <a:xfrm>
            <a:off x="5392750" y="1982700"/>
            <a:ext cx="6799200" cy="4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6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ru-RU" sz="2350">
                <a:latin typeface="Cambria Math"/>
                <a:ea typeface="Cambria Math"/>
                <a:cs typeface="Cambria Math"/>
                <a:sym typeface="Cambria Math"/>
              </a:rPr>
              <a:t>Полигон (облачная инфраструктура);</a:t>
            </a:r>
            <a:endParaRPr sz="235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6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ru-RU" sz="2350">
                <a:latin typeface="Cambria Math"/>
                <a:ea typeface="Cambria Math"/>
                <a:cs typeface="Cambria Math"/>
                <a:sym typeface="Cambria Math"/>
              </a:rPr>
              <a:t>Форматы хранения, согласование; </a:t>
            </a:r>
            <a:endParaRPr sz="235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6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ru-RU" sz="2350">
                <a:latin typeface="Cambria Math"/>
                <a:ea typeface="Cambria Math"/>
                <a:cs typeface="Cambria Math"/>
                <a:sym typeface="Cambria Math"/>
              </a:rPr>
              <a:t>Нормализация данных (справочники);</a:t>
            </a:r>
            <a:endParaRPr sz="235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6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ru-RU" sz="2350">
                <a:latin typeface="Cambria Math"/>
                <a:ea typeface="Cambria Math"/>
                <a:cs typeface="Cambria Math"/>
                <a:sym typeface="Cambria Math"/>
              </a:rPr>
              <a:t>Идентификация авторов (ORCiD, ResearcherId);</a:t>
            </a:r>
            <a:endParaRPr sz="235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6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ru-RU" sz="2350">
                <a:latin typeface="Cambria Math"/>
                <a:ea typeface="Cambria Math"/>
                <a:cs typeface="Cambria Math"/>
                <a:sym typeface="Cambria Math"/>
              </a:rPr>
              <a:t>Сбор метаданных из внешних источников (Inspire, Elibrary, Scopus) за последние 5 лет;</a:t>
            </a:r>
            <a:endParaRPr sz="235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6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ru-RU" sz="2350">
                <a:latin typeface="Cambria Math"/>
                <a:ea typeface="Cambria Math"/>
                <a:cs typeface="Cambria Math"/>
                <a:sym typeface="Cambria Math"/>
              </a:rPr>
              <a:t>Обогащение метаданных;</a:t>
            </a:r>
            <a:endParaRPr sz="235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6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ru-RU" sz="2350">
                <a:latin typeface="Cambria Math"/>
                <a:ea typeface="Cambria Math"/>
                <a:cs typeface="Cambria Math"/>
                <a:sym typeface="Cambria Math"/>
              </a:rPr>
              <a:t>Рабочий процесс публикации;</a:t>
            </a:r>
            <a:endParaRPr sz="235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6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ru-RU" sz="2350">
                <a:latin typeface="Cambria Math"/>
                <a:ea typeface="Cambria Math"/>
                <a:cs typeface="Cambria Math"/>
                <a:sym typeface="Cambria Math"/>
              </a:rPr>
              <a:t>Настройка и обслуживание;</a:t>
            </a:r>
            <a:endParaRPr sz="235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6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 Math"/>
              <a:buChar char="●"/>
            </a:pPr>
            <a:r>
              <a:rPr lang="ru-RU" sz="2350">
                <a:latin typeface="Cambria Math"/>
                <a:ea typeface="Cambria Math"/>
                <a:cs typeface="Cambria Math"/>
                <a:sym typeface="Cambria Math"/>
              </a:rPr>
              <a:t>Инструменты отчетности.</a:t>
            </a:r>
            <a:endParaRPr sz="235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∑ инсталляций ПО DSpace = 20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∑ backend кода ~ 15K строк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∑ frontend кода ~ 7K строк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77" name="Google Shape;177;g2b28392326c_0_0"/>
          <p:cNvCxnSpPr/>
          <p:nvPr/>
        </p:nvCxnSpPr>
        <p:spPr>
          <a:xfrm flipH="1" rot="10800000">
            <a:off x="5347200" y="1925200"/>
            <a:ext cx="6864900" cy="8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8" name="Google Shape;178;g2b28392326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0"/>
            <a:ext cx="5240343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b28392326c_0_0"/>
          <p:cNvSpPr txBox="1"/>
          <p:nvPr>
            <p:ph idx="1" type="body"/>
          </p:nvPr>
        </p:nvSpPr>
        <p:spPr>
          <a:xfrm>
            <a:off x="5570800" y="704000"/>
            <a:ext cx="6062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Интерфейс пользователя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0" name="Google Shape;180;g2b28392326c_0_0"/>
          <p:cNvSpPr txBox="1"/>
          <p:nvPr>
            <p:ph idx="12" type="sldNum"/>
          </p:nvPr>
        </p:nvSpPr>
        <p:spPr>
          <a:xfrm>
            <a:off x="9376875" y="644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-558799" y="40005"/>
            <a:ext cx="12192000" cy="144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Calibri"/>
              <a:buNone/>
            </a:pPr>
            <a:r>
              <a:rPr b="1" i="0" lang="ru-RU" sz="3600" u="none" cap="none" strike="noStrike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Планы</a:t>
            </a:r>
            <a:endParaRPr b="1" i="1" sz="3600" u="none" cap="none" strike="noStrike">
              <a:solidFill>
                <a:srgbClr val="4D4D4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404675" y="1214000"/>
            <a:ext cx="11638800" cy="5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000">
                <a:latin typeface="Cambria Math"/>
                <a:ea typeface="Cambria Math"/>
                <a:cs typeface="Cambria Math"/>
                <a:sym typeface="Cambria Math"/>
              </a:rPr>
              <a:t>✔Анализ опыта эксплуатации, донастройка системы, устранение неисправностей;</a:t>
            </a:r>
            <a:endParaRPr sz="3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000">
                <a:latin typeface="Cambria Math"/>
                <a:ea typeface="Cambria Math"/>
                <a:cs typeface="Cambria Math"/>
                <a:sym typeface="Cambria Math"/>
              </a:rPr>
              <a:t>✔Выгрузка метаданных публикаций и полных текстов из внешних источников в ретроспективе;</a:t>
            </a:r>
            <a:endParaRPr sz="3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000">
                <a:latin typeface="Cambria Math"/>
                <a:ea typeface="Cambria Math"/>
                <a:cs typeface="Cambria Math"/>
                <a:sym typeface="Cambria Math"/>
              </a:rPr>
              <a:t>✔Совершенствование рабочего потока для внесения публикаций пользователем;</a:t>
            </a:r>
            <a:endParaRPr sz="3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3000">
                <a:latin typeface="Cambria Math"/>
                <a:ea typeface="Cambria Math"/>
                <a:cs typeface="Cambria Math"/>
                <a:sym typeface="Cambria Math"/>
              </a:rPr>
              <a:t>✔Развитие и совершенствование инструментов отчетности и визуализации данных.</a:t>
            </a:r>
            <a:endParaRPr sz="3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7" name="Google Shape;187;p6"/>
          <p:cNvSpPr txBox="1"/>
          <p:nvPr>
            <p:ph idx="12" type="sldNum"/>
          </p:nvPr>
        </p:nvSpPr>
        <p:spPr>
          <a:xfrm>
            <a:off x="9300225" y="6423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49075" y="130825"/>
            <a:ext cx="1175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Задачи для студентов по теме</a:t>
            </a:r>
            <a:endParaRPr b="1" sz="3600">
              <a:solidFill>
                <a:srgbClr val="38761D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Разработка и развитие научных информационных сервисов (1)</a:t>
            </a:r>
            <a:endParaRPr b="1" sz="3600">
              <a:solidFill>
                <a:srgbClr val="38761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202325" y="1839900"/>
            <a:ext cx="11650200" cy="48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1. Редизайн интерфейса web-сайта Научно-технической библиотеки ОИЯИ. 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428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Модернизация внешнего вида, структуры и оформления существующего веб-сайта ntb.jinr.ru для повышения привлекательности.</a:t>
            </a:r>
            <a:endParaRPr i="1"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428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  <a:hlinkClick r:id="rId3"/>
              </a:rPr>
              <a:t>Общие требования к студентам</a:t>
            </a:r>
            <a:endParaRPr sz="2400" u="sng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8763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Умение взаимодействовать с заказчиком.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876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Развитый художественный вкус, усидчивость, креативность, внимательность.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876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Знание и умение работать в различных графических редакторах, навыки проектирования пользовательского интерфейса.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7c40cc435_0_16"/>
          <p:cNvSpPr txBox="1"/>
          <p:nvPr>
            <p:ph type="title"/>
          </p:nvPr>
        </p:nvSpPr>
        <p:spPr>
          <a:xfrm>
            <a:off x="149075" y="130825"/>
            <a:ext cx="1175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Задачи для студентов по теме</a:t>
            </a:r>
            <a:endParaRPr b="1" sz="3600">
              <a:solidFill>
                <a:srgbClr val="38761D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Разработка и развитие научных информационных сервисов (2)</a:t>
            </a:r>
            <a:endParaRPr b="1" sz="3600">
              <a:solidFill>
                <a:srgbClr val="38761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9" name="Google Shape;199;g307c40cc435_0_16"/>
          <p:cNvSpPr txBox="1"/>
          <p:nvPr>
            <p:ph idx="1" type="body"/>
          </p:nvPr>
        </p:nvSpPr>
        <p:spPr>
          <a:xfrm>
            <a:off x="202325" y="1839900"/>
            <a:ext cx="11650200" cy="48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2. Разработка конвертера библиографического указателя работ сотрудников ОИЯИ из текстового формата в базу данных.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Общие требования к студентам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Знание языка запросов SQL, навыки работы с реляционными СУБД, проектирования реляционных БД.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Знание регулярных выражений и умение их применять в различных языках программирования.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7c40cc435_0_22"/>
          <p:cNvSpPr txBox="1"/>
          <p:nvPr>
            <p:ph type="title"/>
          </p:nvPr>
        </p:nvSpPr>
        <p:spPr>
          <a:xfrm>
            <a:off x="149075" y="130825"/>
            <a:ext cx="1175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Задачи для студентов по теме</a:t>
            </a:r>
            <a:endParaRPr b="1" sz="3600">
              <a:solidFill>
                <a:srgbClr val="38761D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Разработка и развитие научных информационных сервисов (3)</a:t>
            </a:r>
            <a:endParaRPr b="1" sz="3600">
              <a:solidFill>
                <a:srgbClr val="38761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5" name="Google Shape;205;g307c40cc435_0_22"/>
          <p:cNvSpPr txBox="1"/>
          <p:nvPr>
            <p:ph idx="1" type="body"/>
          </p:nvPr>
        </p:nvSpPr>
        <p:spPr>
          <a:xfrm>
            <a:off x="202325" y="1839900"/>
            <a:ext cx="11650200" cy="48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3. Автоматизация ввода данных о препринтах ОИЯИ в репозиторий публикаций сотрудников.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sng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Общие требования к студентам</a:t>
            </a:r>
            <a:endParaRPr sz="2400" u="sng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Знание форматов для описания ресурсов в Семантической паутине, языка разметки xml.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Знания методов обработки текстов, пакетов для извлечения текстов из pdf-файлов.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Владение языками программирования высокого уровня.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7c40cc435_0_28"/>
          <p:cNvSpPr txBox="1"/>
          <p:nvPr>
            <p:ph type="title"/>
          </p:nvPr>
        </p:nvSpPr>
        <p:spPr>
          <a:xfrm>
            <a:off x="149075" y="130825"/>
            <a:ext cx="1175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Задачи для студентов по теме</a:t>
            </a:r>
            <a:endParaRPr b="1" sz="3600">
              <a:solidFill>
                <a:srgbClr val="38761D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Разработка и развитие научных информационных сервисов (4)</a:t>
            </a:r>
            <a:endParaRPr b="1" sz="3600">
              <a:solidFill>
                <a:srgbClr val="38761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1" name="Google Shape;211;g307c40cc435_0_28"/>
          <p:cNvSpPr txBox="1"/>
          <p:nvPr>
            <p:ph idx="1" type="body"/>
          </p:nvPr>
        </p:nvSpPr>
        <p:spPr>
          <a:xfrm>
            <a:off x="202325" y="1839900"/>
            <a:ext cx="11650200" cy="48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 4. Разработка web-приложения </a:t>
            </a:r>
            <a:r>
              <a:rPr i="1"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Перечень рецензируемых научных изданий ВАК</a:t>
            </a: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14285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u="sng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  <a:hlinkClick r:id="rId3"/>
              </a:rPr>
              <a:t>Общие требования к студентам</a:t>
            </a:r>
            <a:endParaRPr sz="2400" u="sng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8763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Знания методов обработки текстов, пакетов для извлечения текстов из pdf-файлов.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876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Владение языками программирования высокого уровня.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876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Знание основ БД.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876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Навыки в проектировании программного обеспечения.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876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ru-RU" sz="2400"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Владение языками программирования высокого уровня.</a:t>
            </a:r>
            <a:endParaRPr sz="2400">
              <a:highlight>
                <a:srgbClr val="FFFFFF"/>
              </a:highlight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75650" y="0"/>
            <a:ext cx="105156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mbria Math"/>
              <a:buNone/>
            </a:pPr>
            <a:r>
              <a:rPr lang="ru-RU">
                <a:solidFill>
                  <a:srgbClr val="548135"/>
                </a:solidFill>
                <a:latin typeface="Cambria Math"/>
                <a:ea typeface="Cambria Math"/>
                <a:cs typeface="Cambria Math"/>
                <a:sym typeface="Cambria Math"/>
              </a:rPr>
              <a:t>Репозиторий публикаций</a:t>
            </a:r>
            <a:endParaRPr>
              <a:solidFill>
                <a:srgbClr val="548135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Cambria Math"/>
              <a:buNone/>
            </a:pPr>
            <a:r>
              <a:rPr b="1" lang="ru-RU" sz="360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https://pubrepo.jinr.ru/home</a:t>
            </a:r>
            <a:endParaRPr b="1" sz="3600">
              <a:solidFill>
                <a:srgbClr val="54813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220100" y="1532525"/>
            <a:ext cx="11426700" cy="5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ambria Math"/>
                <a:ea typeface="Cambria Math"/>
                <a:cs typeface="Cambria Math"/>
                <a:sym typeface="Cambria Math"/>
              </a:rPr>
              <a:t>Научный сервис ЦЭС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ambria Math"/>
                <a:ea typeface="Cambria Math"/>
                <a:cs typeface="Cambria Math"/>
                <a:sym typeface="Cambria Math"/>
              </a:rPr>
              <a:t>Институциональный репозиторий</a:t>
            </a: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 Открытого доступа, содержащий научные публикации авторов-сотрудников ОИЯИ (статьи, препринты и другие материалы, отражающие и содействующие научно-исследовательской деятельности ОИЯИ).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ambria Math"/>
                <a:ea typeface="Cambria Math"/>
                <a:cs typeface="Cambria Math"/>
                <a:sym typeface="Cambria Math"/>
              </a:rPr>
              <a:t>Электронный архив организации</a:t>
            </a: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 – информационная система для накопления, долговременного хранения информации и обеспечения надежного доступа к цифровым объектам, представляющим собой результат интеллектуальной деятельности научного или образовательного учреждения.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>
                <a:latin typeface="Cambria Math"/>
                <a:ea typeface="Cambria Math"/>
                <a:cs typeface="Cambria Math"/>
                <a:sym typeface="Cambria Math"/>
              </a:rPr>
              <a:t>Открытый доступ </a:t>
            </a: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/ Open Access — способ научной коммуникации путем реализации автором произведения права на доведение результатов исследований до всеобщего сведения; свободный, оперативный и стабильный доступ к полному тексту научных материалов в режиме реального времени для любого пользователя в глобальной информационной сети Интернет без каких-либо ограничений.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63" y="170564"/>
            <a:ext cx="1828925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1675" y="2571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9376875" y="644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3d5b53997_0_0"/>
          <p:cNvSpPr txBox="1"/>
          <p:nvPr>
            <p:ph type="title"/>
          </p:nvPr>
        </p:nvSpPr>
        <p:spPr>
          <a:xfrm>
            <a:off x="725184" y="325495"/>
            <a:ext cx="10972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Репозитории ОД</a:t>
            </a:r>
            <a:endParaRPr b="1" sz="3600">
              <a:solidFill>
                <a:srgbClr val="4D4D4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8" name="Google Shape;108;g2d3d5b53997_0_0"/>
          <p:cNvSpPr txBox="1"/>
          <p:nvPr>
            <p:ph idx="1" type="body"/>
          </p:nvPr>
        </p:nvSpPr>
        <p:spPr>
          <a:xfrm>
            <a:off x="332725" y="1110900"/>
            <a:ext cx="10972800" cy="56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ru-RU">
                <a:latin typeface="Palatino Linotype"/>
                <a:ea typeface="Palatino Linotype"/>
                <a:cs typeface="Palatino Linotype"/>
                <a:sym typeface="Palatino Linotype"/>
              </a:rPr>
              <a:t>Особый вид информационных систем, широко востребованных в научной и академической среде.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lang="ru-RU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Неотъемлемая часть инфраструктуры открытой науки. 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Char char="●"/>
            </a:pPr>
            <a:r>
              <a:rPr lang="ru-RU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Обеспечивают доступность результатов научных исследований. 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I. </a:t>
            </a:r>
            <a:r>
              <a:rPr b="1" i="1" lang="ru-RU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Электронные коллекции</a:t>
            </a:r>
            <a:r>
              <a:rPr lang="ru-RU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Сбор и хранение метаданных публикаций и полных текстов.</a:t>
            </a:r>
            <a:endParaRPr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II. </a:t>
            </a:r>
            <a:r>
              <a:rPr b="1" i="1" lang="ru-RU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Набор сервисов</a:t>
            </a:r>
            <a:r>
              <a:rPr lang="ru-RU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для доступа и управлениями информационными ресурсами.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307c40cc43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63" y="147350"/>
            <a:ext cx="11668074" cy="656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0" y="18831"/>
            <a:ext cx="12192000" cy="10587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Цели и задачи</a:t>
            </a:r>
            <a:endParaRPr b="1" i="0" sz="4800" u="none" cap="none" strike="noStrike">
              <a:solidFill>
                <a:srgbClr val="4D4D4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13000" y="1077600"/>
            <a:ext cx="11579100" cy="5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Сбор и накопление научного и образовательного контента.</a:t>
            </a:r>
            <a:endParaRPr b="0" i="0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Систематическая (регламентированная) выгрузка публикаций организации из доверенных источников.</a:t>
            </a:r>
            <a:endParaRPr b="0" i="0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Долговременное хранение и удобный доступ к информационным активам. </a:t>
            </a:r>
            <a:endParaRPr b="0" i="0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Доступность результатов научно-исследовательской деятельности для широкой общественности.</a:t>
            </a:r>
            <a:endParaRPr b="0" i="0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Учет публикационной активности авторов ОИЯИ.</a:t>
            </a:r>
            <a:endParaRPr b="0" i="0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Научная коммуникация.</a:t>
            </a:r>
            <a:endParaRPr b="0" i="0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9376875" y="644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16" y="309289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24" y="622408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414" y="561955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428" y="10776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28" y="431510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427" y="1821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1" y="16881"/>
            <a:ext cx="12192000" cy="144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Программные платформы для организации сервера публикаций </a:t>
            </a:r>
            <a:endParaRPr b="1" i="0" sz="4800" u="none" cap="none" strike="noStrike">
              <a:solidFill>
                <a:srgbClr val="4D4D4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38601" l="19603" r="17787" t="0"/>
          <a:stretch/>
        </p:blipFill>
        <p:spPr>
          <a:xfrm>
            <a:off x="9341608" y="2611476"/>
            <a:ext cx="1581150" cy="135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0775" y="2834547"/>
            <a:ext cx="1289559" cy="11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9566" y="3156846"/>
            <a:ext cx="2619935" cy="662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/>
          <p:nvPr/>
        </p:nvSpPr>
        <p:spPr>
          <a:xfrm>
            <a:off x="4237101" y="3156846"/>
            <a:ext cx="1361440" cy="4885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C834"/>
          </a:solidFill>
          <a:ln cap="flat" cmpd="sng" w="12700">
            <a:solidFill>
              <a:srgbClr val="7273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617934" y="3156846"/>
            <a:ext cx="1361440" cy="4885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C834"/>
          </a:solidFill>
          <a:ln cap="flat" cmpd="sng" w="12700">
            <a:solidFill>
              <a:srgbClr val="72737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6379100" y="4330250"/>
            <a:ext cx="5679900" cy="2106300"/>
          </a:xfrm>
          <a:prstGeom prst="rect">
            <a:avLst/>
          </a:prstGeom>
          <a:noFill/>
          <a:ln cap="flat" cmpd="sng" w="38100">
            <a:solidFill>
              <a:srgbClr val="75C8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✔"/>
            </a:pPr>
            <a:r>
              <a:rPr b="0" i="0" lang="ru-RU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Открытый исходный код;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✔"/>
            </a:pPr>
            <a:r>
              <a:rPr b="0" i="0" lang="ru-RU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Масштабируемость;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✔"/>
            </a:pPr>
            <a:r>
              <a:rPr b="0" i="0" lang="ru-RU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Гибкая система резервного копирования;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✔"/>
            </a:pPr>
            <a:r>
              <a:rPr b="0" i="0" lang="ru-RU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Гибкая настройка прав доступа к коллекциям, отлаженные механизмы безопасности;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✔"/>
            </a:pPr>
            <a:r>
              <a:rPr b="0" i="0" lang="ru-RU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Настраиваемый пользовательский интерфейс;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✔"/>
            </a:pPr>
            <a:r>
              <a:rPr b="0" i="0" lang="ru-RU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Развитие и широкое сообщество пользователей.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fa601049c_1_2"/>
          <p:cNvSpPr txBox="1"/>
          <p:nvPr/>
        </p:nvSpPr>
        <p:spPr>
          <a:xfrm>
            <a:off x="1" y="-2169"/>
            <a:ext cx="12192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Calibri"/>
              <a:buNone/>
            </a:pPr>
            <a:r>
              <a:rPr b="1" i="0" lang="ru-RU" sz="3600" u="none" cap="none" strike="noStrike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Архитектура </a:t>
            </a:r>
            <a:r>
              <a:rPr b="1" i="0" lang="ru-RU" sz="3600" u="none" cap="none" strike="noStrike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DSpace 7</a:t>
            </a:r>
            <a:endParaRPr b="1" i="0" sz="2800" u="none" cap="none" strike="noStrike">
              <a:solidFill>
                <a:srgbClr val="6AA84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6" name="Google Shape;146;g1efa601049c_1_2"/>
          <p:cNvSpPr txBox="1"/>
          <p:nvPr>
            <p:ph idx="12" type="sldNum"/>
          </p:nvPr>
        </p:nvSpPr>
        <p:spPr>
          <a:xfrm>
            <a:off x="9271500" y="6423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7" name="Google Shape;147;g1efa601049c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200" y="1012850"/>
            <a:ext cx="10095250" cy="57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1" y="-192594"/>
            <a:ext cx="12192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Calibri"/>
              <a:buNone/>
            </a:pPr>
            <a:r>
              <a:rPr b="1" i="0" lang="ru-RU" sz="3600" u="none" cap="none" strike="noStrike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Основные возможности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Calibri"/>
              <a:buNone/>
            </a:pPr>
            <a:r>
              <a:rPr b="1" i="0" lang="ru-RU" sz="2800" u="none" cap="none" strike="noStrike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(данного этапа эксплуатации)</a:t>
            </a:r>
            <a:endParaRPr b="1" i="0" sz="2800" u="none" cap="none" strike="noStrike">
              <a:solidFill>
                <a:srgbClr val="4D4D4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63900" y="1256800"/>
            <a:ext cx="12064200" cy="5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78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Автонаполнение библиографическими метаданными из внешних источников (</a:t>
            </a:r>
            <a:r>
              <a:rPr i="1" lang="ru-RU">
                <a:latin typeface="Cambria Math"/>
                <a:ea typeface="Cambria Math"/>
                <a:cs typeface="Cambria Math"/>
                <a:sym typeface="Cambria Math"/>
              </a:rPr>
              <a:t>Inspirehep, Elibrary, Scopus с 2022 г. по настоящее время</a:t>
            </a: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) и связывание их с профилями авторов;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7800" lvl="0" marL="179999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Просмотр и поиск контента (в т.ч. полнотекстовый):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публикаций, персон и подразделений.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7800" lvl="0" marL="179999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ru-RU" sz="3000">
                <a:latin typeface="Cambria Math"/>
                <a:ea typeface="Cambria Math"/>
                <a:cs typeface="Cambria Math"/>
                <a:sym typeface="Cambria Math"/>
              </a:rPr>
              <a:t>Экспорт метаданных публикаций и полных текстов в ПИН</a:t>
            </a: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;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780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Авторизация по учетной записи SSO;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780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Ввод публикаций (метаданных и полных текстов) через web-интерфейс: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Импорт из внешних сервисов (по DOI, ArXiv Identifier, PubmedId и др.);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Ручной ввод.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4" name="Google Shape;154;p5"/>
          <p:cNvSpPr txBox="1"/>
          <p:nvPr>
            <p:ph idx="12" type="sldNum"/>
          </p:nvPr>
        </p:nvSpPr>
        <p:spPr>
          <a:xfrm>
            <a:off x="9271500" y="6423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000"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06bc373cd_0_23"/>
          <p:cNvSpPr txBox="1"/>
          <p:nvPr/>
        </p:nvSpPr>
        <p:spPr>
          <a:xfrm>
            <a:off x="0" y="41450"/>
            <a:ext cx="12192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Calibri"/>
              <a:buNone/>
            </a:pPr>
            <a:r>
              <a:rPr b="1" i="0" lang="ru-RU" sz="3600" u="none" cap="none" strike="noStrike">
                <a:solidFill>
                  <a:srgbClr val="4D4D4D"/>
                </a:solidFill>
                <a:latin typeface="Cambria Math"/>
                <a:ea typeface="Cambria Math"/>
                <a:cs typeface="Cambria Math"/>
                <a:sym typeface="Cambria Math"/>
              </a:rPr>
              <a:t>Пользователи</a:t>
            </a:r>
            <a:endParaRPr b="1" i="0" sz="2800" u="none" cap="none" strike="noStrike">
              <a:solidFill>
                <a:srgbClr val="4D4D4D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0" name="Google Shape;160;g2b06bc373cd_0_23"/>
          <p:cNvSpPr txBox="1"/>
          <p:nvPr>
            <p:ph idx="1" type="body"/>
          </p:nvPr>
        </p:nvSpPr>
        <p:spPr>
          <a:xfrm>
            <a:off x="838200" y="1661000"/>
            <a:ext cx="10515600" cy="45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>
                <a:latin typeface="Cambria Math"/>
                <a:ea typeface="Cambria Math"/>
                <a:cs typeface="Cambria Math"/>
                <a:sym typeface="Cambria Math"/>
              </a:rPr>
              <a:t>              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1" name="Google Shape;161;g2b06bc373cd_0_23"/>
          <p:cNvSpPr txBox="1"/>
          <p:nvPr>
            <p:ph idx="12" type="sldNum"/>
          </p:nvPr>
        </p:nvSpPr>
        <p:spPr>
          <a:xfrm>
            <a:off x="9367275" y="64425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62" name="Google Shape;162;g2b06bc373cd_0_23"/>
          <p:cNvGraphicFramePr/>
          <p:nvPr/>
        </p:nvGraphicFramePr>
        <p:xfrm>
          <a:off x="74338" y="111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{E4B573D7-5B1A-4AA6-B604-39667F10DF76}</a:tableStyleId>
              </a:tblPr>
              <a:tblGrid>
                <a:gridCol w="3673075"/>
                <a:gridCol w="8370250"/>
              </a:tblGrid>
              <a:tr h="47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Роль</a:t>
                      </a:r>
                      <a:endParaRPr b="1" i="1"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Описание</a:t>
                      </a:r>
                      <a:endParaRPr b="1" i="1"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126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Гость (незарегистрированный пользователь)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✔Поиск и просмотр по </a:t>
                      </a:r>
                      <a:r>
                        <a:rPr lang="ru-RU" sz="20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общедоступным </a:t>
                      </a: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разделам: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i="1" lang="ru-RU" sz="1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Публикации ОИЯИ;</a:t>
                      </a:r>
                      <a:endParaRPr i="1" sz="18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i="1" lang="ru-RU" sz="18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Подразделения ОИЯИ;</a:t>
                      </a:r>
                      <a:endParaRPr i="1" sz="18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i="1" lang="ru-RU" sz="1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Известные ученые ОИЯИ*.</a:t>
                      </a:r>
                      <a:endParaRPr i="1" sz="18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241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Автор (зарегистрированный пользователь)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✔Авторизация по учетной записи SSO;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✔Поиск и просмотр по разделам: 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i="1" lang="ru-RU" sz="1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Известные ученые ОИЯИ;</a:t>
                      </a:r>
                      <a:endParaRPr i="1" sz="18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i="1" lang="ru-RU" sz="1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Подразделения ОИЯИ;</a:t>
                      </a:r>
                      <a:endParaRPr i="1" sz="18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i="1" lang="ru-RU" sz="1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Публикации ОИЯИ;</a:t>
                      </a:r>
                      <a:endParaRPr i="1" sz="18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i="1" lang="ru-RU" sz="18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Персоны.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✔Внесение публикаций</a:t>
                      </a:r>
                      <a:r>
                        <a:rPr lang="ru-RU" sz="20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.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47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Администратор DSpace</a:t>
                      </a:r>
                      <a:endParaRPr sz="20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Пользователь, наделенный максимальными правами.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95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Редактор 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Пользователь системы, наделенный правами на просмотр и редактирование внесенных авторами данных.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2024-01-16T11:30:46Z</dcterms:created>
  <dc:creator>glafira</dc:creator>
</cp:coreProperties>
</file>