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8229600" cx="14630400"/>
  <p:notesSz cx="8229600" cy="14630400"/>
  <p:embeddedFontLst>
    <p:embeddedFont>
      <p:font typeface="Comforta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omfortaa-regular.fntdata"/><Relationship Id="rId14" Type="http://schemas.openxmlformats.org/officeDocument/2006/relationships/slide" Target="slides/slide10.xml"/><Relationship Id="rId16" Type="http://schemas.openxmlformats.org/officeDocument/2006/relationships/font" Target="fonts/Comforta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 name="Google Shape;7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bg>
      <p:bgPr>
        <a:solidFill>
          <a:srgbClr val="000000"/>
        </a:solidFill>
      </p:bgPr>
    </p:bg>
    <p:spTree>
      <p:nvGrpSpPr>
        <p:cNvPr id="10" name="Shape 10"/>
        <p:cNvGrpSpPr/>
        <p:nvPr/>
      </p:nvGrpSpPr>
      <p:grpSpPr>
        <a:xfrm>
          <a:off x="0" y="0"/>
          <a:ext cx="0" cy="0"/>
          <a:chOff x="0" y="0"/>
          <a:chExt cx="0" cy="0"/>
        </a:xfrm>
      </p:grpSpPr>
      <p:pic>
        <p:nvPicPr>
          <p:cNvPr descr="preencoded.png" id="11" name="Google Shape;11;p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2" name="Google Shape;12;p2"/>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bg>
      <p:bgPr>
        <a:solidFill>
          <a:srgbClr val="000000"/>
        </a:solidFill>
      </p:bgPr>
    </p:bg>
    <p:spTree>
      <p:nvGrpSpPr>
        <p:cNvPr id="46" name="Shape 46"/>
        <p:cNvGrpSpPr/>
        <p:nvPr/>
      </p:nvGrpSpPr>
      <p:grpSpPr>
        <a:xfrm>
          <a:off x="0" y="0"/>
          <a:ext cx="0" cy="0"/>
          <a:chOff x="0" y="0"/>
          <a:chExt cx="0" cy="0"/>
        </a:xfrm>
      </p:grpSpPr>
      <p:pic>
        <p:nvPicPr>
          <p:cNvPr descr="preencoded.png" id="47" name="Google Shape;47;p11"/>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8" name="Google Shape;48;p11"/>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bg>
      <p:bgPr>
        <a:solidFill>
          <a:srgbClr val="000000"/>
        </a:solidFill>
      </p:bgPr>
    </p:bg>
    <p:spTree>
      <p:nvGrpSpPr>
        <p:cNvPr id="14" name="Shape 14"/>
        <p:cNvGrpSpPr/>
        <p:nvPr/>
      </p:nvGrpSpPr>
      <p:grpSpPr>
        <a:xfrm>
          <a:off x="0" y="0"/>
          <a:ext cx="0" cy="0"/>
          <a:chOff x="0" y="0"/>
          <a:chExt cx="0" cy="0"/>
        </a:xfrm>
      </p:grpSpPr>
      <p:pic>
        <p:nvPicPr>
          <p:cNvPr descr="preencoded.png" id="15" name="Google Shape;15;p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6" name="Google Shape;16;p3"/>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bg>
      <p:bgPr>
        <a:solidFill>
          <a:srgbClr val="000000"/>
        </a:solidFill>
      </p:bgPr>
    </p:bg>
    <p:spTree>
      <p:nvGrpSpPr>
        <p:cNvPr id="18" name="Shape 18"/>
        <p:cNvGrpSpPr/>
        <p:nvPr/>
      </p:nvGrpSpPr>
      <p:grpSpPr>
        <a:xfrm>
          <a:off x="0" y="0"/>
          <a:ext cx="0" cy="0"/>
          <a:chOff x="0" y="0"/>
          <a:chExt cx="0" cy="0"/>
        </a:xfrm>
      </p:grpSpPr>
      <p:pic>
        <p:nvPicPr>
          <p:cNvPr descr="preencoded.png" id="19" name="Google Shape;19;p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0" name="Google Shape;20;p4"/>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bg>
      <p:bgPr>
        <a:solidFill>
          <a:srgbClr val="000000"/>
        </a:solidFill>
      </p:bgPr>
    </p:bg>
    <p:spTree>
      <p:nvGrpSpPr>
        <p:cNvPr id="22" name="Shape 22"/>
        <p:cNvGrpSpPr/>
        <p:nvPr/>
      </p:nvGrpSpPr>
      <p:grpSpPr>
        <a:xfrm>
          <a:off x="0" y="0"/>
          <a:ext cx="0" cy="0"/>
          <a:chOff x="0" y="0"/>
          <a:chExt cx="0" cy="0"/>
        </a:xfrm>
      </p:grpSpPr>
      <p:pic>
        <p:nvPicPr>
          <p:cNvPr descr="preencoded.png" id="23" name="Google Shape;23;p5"/>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4" name="Google Shape;24;p5"/>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bg>
      <p:bgPr>
        <a:solidFill>
          <a:srgbClr val="000000"/>
        </a:solidFill>
      </p:bgPr>
    </p:bg>
    <p:spTree>
      <p:nvGrpSpPr>
        <p:cNvPr id="26" name="Shape 26"/>
        <p:cNvGrpSpPr/>
        <p:nvPr/>
      </p:nvGrpSpPr>
      <p:grpSpPr>
        <a:xfrm>
          <a:off x="0" y="0"/>
          <a:ext cx="0" cy="0"/>
          <a:chOff x="0" y="0"/>
          <a:chExt cx="0" cy="0"/>
        </a:xfrm>
      </p:grpSpPr>
      <p:pic>
        <p:nvPicPr>
          <p:cNvPr descr="preencoded.png" id="27" name="Google Shape;27;p6"/>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8" name="Google Shape;28;p6"/>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bg>
      <p:bgPr>
        <a:solidFill>
          <a:srgbClr val="000000"/>
        </a:solidFill>
      </p:bgPr>
    </p:bg>
    <p:spTree>
      <p:nvGrpSpPr>
        <p:cNvPr id="30" name="Shape 30"/>
        <p:cNvGrpSpPr/>
        <p:nvPr/>
      </p:nvGrpSpPr>
      <p:grpSpPr>
        <a:xfrm>
          <a:off x="0" y="0"/>
          <a:ext cx="0" cy="0"/>
          <a:chOff x="0" y="0"/>
          <a:chExt cx="0" cy="0"/>
        </a:xfrm>
      </p:grpSpPr>
      <p:pic>
        <p:nvPicPr>
          <p:cNvPr descr="preencoded.png" id="31" name="Google Shape;31;p7"/>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2" name="Google Shape;32;p7"/>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bg>
      <p:bgPr>
        <a:solidFill>
          <a:srgbClr val="000000"/>
        </a:solidFill>
      </p:bgPr>
    </p:bg>
    <p:spTree>
      <p:nvGrpSpPr>
        <p:cNvPr id="34" name="Shape 34"/>
        <p:cNvGrpSpPr/>
        <p:nvPr/>
      </p:nvGrpSpPr>
      <p:grpSpPr>
        <a:xfrm>
          <a:off x="0" y="0"/>
          <a:ext cx="0" cy="0"/>
          <a:chOff x="0" y="0"/>
          <a:chExt cx="0" cy="0"/>
        </a:xfrm>
      </p:grpSpPr>
      <p:pic>
        <p:nvPicPr>
          <p:cNvPr descr="preencoded.png" id="35" name="Google Shape;35;p8"/>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6" name="Google Shape;36;p8"/>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bg>
      <p:bgPr>
        <a:solidFill>
          <a:srgbClr val="000000"/>
        </a:solidFill>
      </p:bgPr>
    </p:bg>
    <p:spTree>
      <p:nvGrpSpPr>
        <p:cNvPr id="38" name="Shape 38"/>
        <p:cNvGrpSpPr/>
        <p:nvPr/>
      </p:nvGrpSpPr>
      <p:grpSpPr>
        <a:xfrm>
          <a:off x="0" y="0"/>
          <a:ext cx="0" cy="0"/>
          <a:chOff x="0" y="0"/>
          <a:chExt cx="0" cy="0"/>
        </a:xfrm>
      </p:grpSpPr>
      <p:pic>
        <p:nvPicPr>
          <p:cNvPr descr="preencoded.png" id="39" name="Google Shape;39;p9"/>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0" name="Google Shape;40;p9"/>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bg>
      <p:bgPr>
        <a:solidFill>
          <a:srgbClr val="000000"/>
        </a:solidFill>
      </p:bgPr>
    </p:bg>
    <p:spTree>
      <p:nvGrpSpPr>
        <p:cNvPr id="42" name="Shape 42"/>
        <p:cNvGrpSpPr/>
        <p:nvPr/>
      </p:nvGrpSpPr>
      <p:grpSpPr>
        <a:xfrm>
          <a:off x="0" y="0"/>
          <a:ext cx="0" cy="0"/>
          <a:chOff x="0" y="0"/>
          <a:chExt cx="0" cy="0"/>
        </a:xfrm>
      </p:grpSpPr>
      <p:pic>
        <p:nvPicPr>
          <p:cNvPr descr="preencoded.png" id="43" name="Google Shape;43;p10"/>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4" name="Google Shape;44;p10"/>
          <p:cNvSpPr/>
          <p:nvPr/>
        </p:nvSpPr>
        <p:spPr>
          <a:xfrm>
            <a:off x="0" y="0"/>
            <a:ext cx="14630400" cy="8229600"/>
          </a:xfrm>
          <a:prstGeom prst="rect">
            <a:avLst/>
          </a:prstGeom>
          <a:solidFill>
            <a:srgbClr val="0707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p:nvPr/>
        </p:nvSpPr>
        <p:spPr>
          <a:xfrm>
            <a:off x="793790" y="2107806"/>
            <a:ext cx="130428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97B8FF"/>
              </a:buClr>
              <a:buSzPts val="4450"/>
              <a:buFont typeface="Sora"/>
              <a:buNone/>
            </a:pPr>
            <a:r>
              <a:rPr i="0" lang="en-US" sz="5000" u="none" cap="none" strike="noStrike">
                <a:solidFill>
                  <a:srgbClr val="97B8FF"/>
                </a:solidFill>
                <a:latin typeface="Comfortaa"/>
                <a:ea typeface="Comfortaa"/>
                <a:cs typeface="Comfortaa"/>
                <a:sym typeface="Comfortaa"/>
              </a:rPr>
              <a:t>Расчет оптимальной скорости движения мотоцикла в шаре</a:t>
            </a:r>
            <a:endParaRPr i="0" sz="5000" u="none" cap="none" strike="noStrike">
              <a:latin typeface="Comfortaa"/>
              <a:ea typeface="Comfortaa"/>
              <a:cs typeface="Comfortaa"/>
              <a:sym typeface="Comfortaa"/>
            </a:endParaRPr>
          </a:p>
        </p:txBody>
      </p:sp>
      <p:sp>
        <p:nvSpPr>
          <p:cNvPr id="57" name="Google Shape;57;p13"/>
          <p:cNvSpPr/>
          <p:nvPr/>
        </p:nvSpPr>
        <p:spPr>
          <a:xfrm>
            <a:off x="793790" y="4868942"/>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i="0" lang="en-US" sz="2400" u="none" cap="none" strike="noStrike">
                <a:solidFill>
                  <a:srgbClr val="E0D6DE"/>
                </a:solidFill>
                <a:latin typeface="Comfortaa"/>
                <a:ea typeface="Comfortaa"/>
                <a:cs typeface="Comfortaa"/>
                <a:sym typeface="Comfortaa"/>
              </a:rPr>
              <a:t>Кривошеин, Сулимов, Юдинцев</a:t>
            </a:r>
            <a:endParaRPr i="0" sz="2400" u="none" cap="none" strike="noStrike">
              <a:latin typeface="Comfortaa"/>
              <a:ea typeface="Comfortaa"/>
              <a:cs typeface="Comfortaa"/>
              <a:sym typeface="Comfortaa"/>
            </a:endParaRPr>
          </a:p>
        </p:txBody>
      </p:sp>
      <p:sp>
        <p:nvSpPr>
          <p:cNvPr id="58" name="Google Shape;58;p13"/>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p:nvPr/>
        </p:nvSpPr>
        <p:spPr>
          <a:xfrm>
            <a:off x="3043553" y="3711650"/>
            <a:ext cx="78612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97B8FF"/>
              </a:buClr>
              <a:buSzPts val="4450"/>
              <a:buFont typeface="Sora"/>
              <a:buNone/>
            </a:pPr>
            <a:r>
              <a:rPr i="0" lang="en-US" sz="4450" u="none" cap="none" strike="noStrike">
                <a:solidFill>
                  <a:srgbClr val="97B8FF"/>
                </a:solidFill>
                <a:latin typeface="Comfortaa"/>
                <a:ea typeface="Comfortaa"/>
                <a:cs typeface="Comfortaa"/>
                <a:sym typeface="Comfortaa"/>
              </a:rPr>
              <a:t>Спасибо за внимание</a:t>
            </a:r>
            <a:endParaRPr i="0" sz="4450" u="none" cap="none" strike="noStrike">
              <a:latin typeface="Comfortaa"/>
              <a:ea typeface="Comfortaa"/>
              <a:cs typeface="Comfortaa"/>
              <a:sym typeface="Comfortaa"/>
            </a:endParaRPr>
          </a:p>
        </p:txBody>
      </p:sp>
      <p:sp>
        <p:nvSpPr>
          <p:cNvPr id="178" name="Google Shape;178;p22"/>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793790" y="1173330"/>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97B8FF"/>
              </a:buClr>
              <a:buSzPts val="4450"/>
              <a:buFont typeface="Sora"/>
              <a:buNone/>
            </a:pPr>
            <a:r>
              <a:rPr i="0" lang="en-US" sz="4450" u="none" cap="none" strike="noStrike">
                <a:solidFill>
                  <a:srgbClr val="97B8FF"/>
                </a:solidFill>
                <a:latin typeface="Comfortaa"/>
                <a:ea typeface="Comfortaa"/>
                <a:cs typeface="Comfortaa"/>
                <a:sym typeface="Comfortaa"/>
              </a:rPr>
              <a:t>Постановка задачи</a:t>
            </a:r>
            <a:endParaRPr i="0" sz="4450" u="none" cap="none" strike="noStrike">
              <a:latin typeface="Comfortaa"/>
              <a:ea typeface="Comfortaa"/>
              <a:cs typeface="Comfortaa"/>
              <a:sym typeface="Comfortaa"/>
            </a:endParaRPr>
          </a:p>
        </p:txBody>
      </p:sp>
      <p:sp>
        <p:nvSpPr>
          <p:cNvPr id="65" name="Google Shape;65;p14"/>
          <p:cNvSpPr/>
          <p:nvPr/>
        </p:nvSpPr>
        <p:spPr>
          <a:xfrm>
            <a:off x="963901" y="3104363"/>
            <a:ext cx="12702600" cy="1088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i="0" lang="en-US" sz="1750" u="none" cap="none" strike="noStrike">
                <a:solidFill>
                  <a:srgbClr val="E0D6DE"/>
                </a:solidFill>
                <a:latin typeface="Comfortaa"/>
                <a:ea typeface="Comfortaa"/>
                <a:cs typeface="Comfortaa"/>
                <a:sym typeface="Comfortaa"/>
              </a:rPr>
              <a:t>"Старый цирковой номер - в шар въезжает мотоциклист и начинает разгонять мотоцикл, так что в конце концов мотоцикл движется по экватору шара. После этого нижняя часть шара отделяется. Какая минимальная скорость мотоцикла для этого требуется"</a:t>
            </a:r>
            <a:endParaRPr i="0" sz="1750" u="none" cap="none" strike="noStrike">
              <a:latin typeface="Comfortaa"/>
              <a:ea typeface="Comfortaa"/>
              <a:cs typeface="Comfortaa"/>
              <a:sym typeface="Comfortaa"/>
            </a:endParaRPr>
          </a:p>
        </p:txBody>
      </p:sp>
      <p:sp>
        <p:nvSpPr>
          <p:cNvPr id="66" name="Google Shape;66;p14"/>
          <p:cNvSpPr/>
          <p:nvPr/>
        </p:nvSpPr>
        <p:spPr>
          <a:xfrm>
            <a:off x="793790" y="2909888"/>
            <a:ext cx="30480" cy="1599009"/>
          </a:xfrm>
          <a:prstGeom prst="rect">
            <a:avLst/>
          </a:prstGeom>
          <a:solidFill>
            <a:srgbClr val="97B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67" name="Google Shape;67;p14"/>
          <p:cNvSpPr/>
          <p:nvPr/>
        </p:nvSpPr>
        <p:spPr>
          <a:xfrm>
            <a:off x="793803" y="4849050"/>
            <a:ext cx="6006900" cy="567000"/>
          </a:xfrm>
          <a:prstGeom prst="rect">
            <a:avLst/>
          </a:prstGeom>
          <a:noFill/>
          <a:ln>
            <a:noFill/>
          </a:ln>
        </p:spPr>
        <p:txBody>
          <a:bodyPr anchorCtr="0" anchor="t" bIns="0" lIns="0" spcFirstLastPara="1" rIns="0" wrap="square" tIns="0">
            <a:noAutofit/>
          </a:bodyPr>
          <a:lstStyle/>
          <a:p>
            <a:pPr indent="0" lvl="0" marL="0" marR="0" rtl="0" algn="l">
              <a:lnSpc>
                <a:spcPct val="125352"/>
              </a:lnSpc>
              <a:spcBef>
                <a:spcPts val="0"/>
              </a:spcBef>
              <a:spcAft>
                <a:spcPts val="0"/>
              </a:spcAft>
              <a:buClr>
                <a:srgbClr val="97B8FF"/>
              </a:buClr>
              <a:buSzPts val="3550"/>
              <a:buFont typeface="Sora"/>
              <a:buNone/>
            </a:pPr>
            <a:r>
              <a:rPr i="0" lang="en-US" sz="3550" u="none" cap="none" strike="noStrike">
                <a:solidFill>
                  <a:srgbClr val="97B8FF"/>
                </a:solidFill>
                <a:latin typeface="Comfortaa"/>
                <a:ea typeface="Comfortaa"/>
                <a:cs typeface="Comfortaa"/>
                <a:sym typeface="Comfortaa"/>
              </a:rPr>
              <a:t>Цель исследования:</a:t>
            </a:r>
            <a:endParaRPr i="0" sz="3550" u="none" cap="none" strike="noStrike">
              <a:latin typeface="Comfortaa"/>
              <a:ea typeface="Comfortaa"/>
              <a:cs typeface="Comfortaa"/>
              <a:sym typeface="Comfortaa"/>
            </a:endParaRPr>
          </a:p>
        </p:txBody>
      </p:sp>
      <p:sp>
        <p:nvSpPr>
          <p:cNvPr id="68" name="Google Shape;68;p14"/>
          <p:cNvSpPr/>
          <p:nvPr/>
        </p:nvSpPr>
        <p:spPr>
          <a:xfrm>
            <a:off x="793790" y="5756196"/>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i="0" lang="en-US" sz="1750" u="none" cap="none" strike="noStrike">
                <a:solidFill>
                  <a:srgbClr val="E0D6DE"/>
                </a:solidFill>
                <a:latin typeface="Comfortaa"/>
                <a:ea typeface="Comfortaa"/>
                <a:cs typeface="Comfortaa"/>
                <a:sym typeface="Comfortaa"/>
              </a:rPr>
              <a:t>Определить минимальную скорость, необходимую для достижения устойчивого движения по экватору, с учётом влияния множества параметров.</a:t>
            </a:r>
            <a:endParaRPr i="0" sz="1750" u="none" cap="none" strike="noStrike">
              <a:latin typeface="Comfortaa"/>
              <a:ea typeface="Comfortaa"/>
              <a:cs typeface="Comfortaa"/>
              <a:sym typeface="Comfortaa"/>
            </a:endParaRPr>
          </a:p>
        </p:txBody>
      </p:sp>
      <p:sp>
        <p:nvSpPr>
          <p:cNvPr id="69" name="Google Shape;69;p14"/>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793790" y="1752952"/>
            <a:ext cx="6788100" cy="567000"/>
          </a:xfrm>
          <a:prstGeom prst="rect">
            <a:avLst/>
          </a:prstGeom>
          <a:noFill/>
          <a:ln>
            <a:noFill/>
          </a:ln>
        </p:spPr>
        <p:txBody>
          <a:bodyPr anchorCtr="0" anchor="t" bIns="0" lIns="0" spcFirstLastPara="1" rIns="0" wrap="square" tIns="0">
            <a:noAutofit/>
          </a:bodyPr>
          <a:lstStyle/>
          <a:p>
            <a:pPr indent="0" lvl="0" marL="0" marR="0" rtl="0" algn="l">
              <a:lnSpc>
                <a:spcPct val="125352"/>
              </a:lnSpc>
              <a:spcBef>
                <a:spcPts val="0"/>
              </a:spcBef>
              <a:spcAft>
                <a:spcPts val="0"/>
              </a:spcAft>
              <a:buClr>
                <a:srgbClr val="97B8FF"/>
              </a:buClr>
              <a:buSzPts val="3550"/>
              <a:buFont typeface="Sora"/>
              <a:buNone/>
            </a:pPr>
            <a:r>
              <a:rPr i="0" lang="en-US" sz="3550" u="none" cap="none" strike="noStrike">
                <a:solidFill>
                  <a:srgbClr val="97B8FF"/>
                </a:solidFill>
                <a:latin typeface="Comfortaa"/>
                <a:ea typeface="Comfortaa"/>
                <a:cs typeface="Comfortaa"/>
                <a:sym typeface="Comfortaa"/>
              </a:rPr>
              <a:t>Ключевые параметры модели:</a:t>
            </a:r>
            <a:endParaRPr i="0" sz="3550" u="none" cap="none" strike="noStrike">
              <a:latin typeface="Comfortaa"/>
              <a:ea typeface="Comfortaa"/>
              <a:cs typeface="Comfortaa"/>
              <a:sym typeface="Comfortaa"/>
            </a:endParaRPr>
          </a:p>
        </p:txBody>
      </p:sp>
      <p:sp>
        <p:nvSpPr>
          <p:cNvPr id="76" name="Google Shape;76;p15"/>
          <p:cNvSpPr/>
          <p:nvPr/>
        </p:nvSpPr>
        <p:spPr>
          <a:xfrm>
            <a:off x="793790" y="3338155"/>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E0D6DE"/>
              </a:buClr>
              <a:buSzPts val="1750"/>
              <a:buFont typeface="Comfortaa"/>
              <a:buChar char="•"/>
            </a:pPr>
            <a:r>
              <a:rPr i="0" lang="en-US" sz="1750" u="none" cap="none" strike="noStrike">
                <a:solidFill>
                  <a:srgbClr val="E0D6DE"/>
                </a:solidFill>
                <a:latin typeface="Comfortaa"/>
                <a:ea typeface="Comfortaa"/>
                <a:cs typeface="Comfortaa"/>
                <a:sym typeface="Comfortaa"/>
              </a:rPr>
              <a:t>Вес мотоцикла и водителя</a:t>
            </a:r>
            <a:endParaRPr i="0" sz="1750" u="none" cap="none" strike="noStrike">
              <a:latin typeface="Comfortaa"/>
              <a:ea typeface="Comfortaa"/>
              <a:cs typeface="Comfortaa"/>
              <a:sym typeface="Comfortaa"/>
            </a:endParaRPr>
          </a:p>
        </p:txBody>
      </p:sp>
      <p:sp>
        <p:nvSpPr>
          <p:cNvPr id="77" name="Google Shape;77;p15"/>
          <p:cNvSpPr/>
          <p:nvPr/>
        </p:nvSpPr>
        <p:spPr>
          <a:xfrm>
            <a:off x="793790" y="3780353"/>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E0D6DE"/>
              </a:buClr>
              <a:buSzPts val="1750"/>
              <a:buFont typeface="Comfortaa"/>
              <a:buChar char="•"/>
            </a:pPr>
            <a:r>
              <a:rPr i="0" lang="en-US" sz="1750" u="none" cap="none" strike="noStrike">
                <a:solidFill>
                  <a:srgbClr val="E0D6DE"/>
                </a:solidFill>
                <a:latin typeface="Comfortaa"/>
                <a:ea typeface="Comfortaa"/>
                <a:cs typeface="Comfortaa"/>
                <a:sym typeface="Comfortaa"/>
              </a:rPr>
              <a:t>Радиус шара</a:t>
            </a:r>
            <a:endParaRPr i="0" sz="1750" u="none" cap="none" strike="noStrike">
              <a:latin typeface="Comfortaa"/>
              <a:ea typeface="Comfortaa"/>
              <a:cs typeface="Comfortaa"/>
              <a:sym typeface="Comfortaa"/>
            </a:endParaRPr>
          </a:p>
        </p:txBody>
      </p:sp>
      <p:sp>
        <p:nvSpPr>
          <p:cNvPr id="78" name="Google Shape;78;p15"/>
          <p:cNvSpPr/>
          <p:nvPr/>
        </p:nvSpPr>
        <p:spPr>
          <a:xfrm>
            <a:off x="793790" y="4222552"/>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E0D6DE"/>
              </a:buClr>
              <a:buSzPts val="1750"/>
              <a:buFont typeface="Comfortaa"/>
              <a:buChar char="•"/>
            </a:pPr>
            <a:r>
              <a:rPr i="0" lang="en-US" sz="1750" u="none" cap="none" strike="noStrike">
                <a:solidFill>
                  <a:srgbClr val="E0D6DE"/>
                </a:solidFill>
                <a:latin typeface="Comfortaa"/>
                <a:ea typeface="Comfortaa"/>
                <a:cs typeface="Comfortaa"/>
                <a:sym typeface="Comfortaa"/>
              </a:rPr>
              <a:t>Сцепление с покрытием</a:t>
            </a:r>
            <a:endParaRPr i="0" sz="1750" u="none" cap="none" strike="noStrike">
              <a:latin typeface="Comfortaa"/>
              <a:ea typeface="Comfortaa"/>
              <a:cs typeface="Comfortaa"/>
              <a:sym typeface="Comfortaa"/>
            </a:endParaRPr>
          </a:p>
        </p:txBody>
      </p:sp>
      <p:sp>
        <p:nvSpPr>
          <p:cNvPr id="79" name="Google Shape;79;p15"/>
          <p:cNvSpPr/>
          <p:nvPr/>
        </p:nvSpPr>
        <p:spPr>
          <a:xfrm>
            <a:off x="793790" y="4664750"/>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E0D6DE"/>
              </a:buClr>
              <a:buSzPts val="1750"/>
              <a:buFont typeface="Comfortaa"/>
              <a:buChar char="•"/>
            </a:pPr>
            <a:r>
              <a:rPr i="0" lang="en-US" sz="1750" u="none" cap="none" strike="noStrike">
                <a:solidFill>
                  <a:srgbClr val="E0D6DE"/>
                </a:solidFill>
                <a:latin typeface="Comfortaa"/>
                <a:ea typeface="Comfortaa"/>
                <a:cs typeface="Comfortaa"/>
                <a:sym typeface="Comfortaa"/>
              </a:rPr>
              <a:t>Высота мотоцикла</a:t>
            </a:r>
            <a:endParaRPr i="0" sz="1750" u="none" cap="none" strike="noStrike">
              <a:latin typeface="Comfortaa"/>
              <a:ea typeface="Comfortaa"/>
              <a:cs typeface="Comfortaa"/>
              <a:sym typeface="Comfortaa"/>
            </a:endParaRPr>
          </a:p>
        </p:txBody>
      </p:sp>
      <p:sp>
        <p:nvSpPr>
          <p:cNvPr id="80" name="Google Shape;80;p15"/>
          <p:cNvSpPr/>
          <p:nvPr/>
        </p:nvSpPr>
        <p:spPr>
          <a:xfrm>
            <a:off x="793790" y="5106948"/>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E0D6DE"/>
              </a:buClr>
              <a:buSzPts val="1750"/>
              <a:buFont typeface="Comfortaa"/>
              <a:buChar char="•"/>
            </a:pPr>
            <a:r>
              <a:rPr i="0" lang="en-US" sz="1750" u="none" cap="none" strike="noStrike">
                <a:solidFill>
                  <a:srgbClr val="E0D6DE"/>
                </a:solidFill>
                <a:latin typeface="Comfortaa"/>
                <a:ea typeface="Comfortaa"/>
                <a:cs typeface="Comfortaa"/>
                <a:sym typeface="Comfortaa"/>
              </a:rPr>
              <a:t>Плотность и сопротивление воздуха</a:t>
            </a:r>
            <a:endParaRPr i="0" sz="1750" u="none" cap="none" strike="noStrike">
              <a:latin typeface="Comfortaa"/>
              <a:ea typeface="Comfortaa"/>
              <a:cs typeface="Comfortaa"/>
              <a:sym typeface="Comfortaa"/>
            </a:endParaRPr>
          </a:p>
        </p:txBody>
      </p:sp>
      <p:sp>
        <p:nvSpPr>
          <p:cNvPr id="81" name="Google Shape;81;p15"/>
          <p:cNvSpPr/>
          <p:nvPr/>
        </p:nvSpPr>
        <p:spPr>
          <a:xfrm>
            <a:off x="793790" y="5549146"/>
            <a:ext cx="13042821"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E0D6DE"/>
              </a:buClr>
              <a:buSzPts val="1750"/>
              <a:buFont typeface="Comfortaa"/>
              <a:buChar char="•"/>
            </a:pPr>
            <a:r>
              <a:rPr i="0" lang="en-US" sz="1750" u="none" cap="none" strike="noStrike">
                <a:solidFill>
                  <a:srgbClr val="E0D6DE"/>
                </a:solidFill>
                <a:latin typeface="Comfortaa"/>
                <a:ea typeface="Comfortaa"/>
                <a:cs typeface="Comfortaa"/>
                <a:sym typeface="Comfortaa"/>
              </a:rPr>
              <a:t>Другие динамические и аэродинамические факторы</a:t>
            </a:r>
            <a:endParaRPr i="0" sz="1750" u="none" cap="none" strike="noStrike">
              <a:latin typeface="Comfortaa"/>
              <a:ea typeface="Comfortaa"/>
              <a:cs typeface="Comfortaa"/>
              <a:sym typeface="Comfortaa"/>
            </a:endParaRPr>
          </a:p>
        </p:txBody>
      </p:sp>
      <p:sp>
        <p:nvSpPr>
          <p:cNvPr id="82" name="Google Shape;82;p15"/>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a:off x="793805" y="925750"/>
            <a:ext cx="9298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97B8FF"/>
              </a:buClr>
              <a:buSzPts val="4450"/>
              <a:buFont typeface="Sora"/>
              <a:buNone/>
            </a:pPr>
            <a:r>
              <a:rPr i="0" lang="en-US" sz="4450" u="none" cap="none" strike="noStrike">
                <a:solidFill>
                  <a:srgbClr val="97B8FF"/>
                </a:solidFill>
                <a:latin typeface="Comfortaa"/>
                <a:ea typeface="Comfortaa"/>
                <a:cs typeface="Comfortaa"/>
                <a:sym typeface="Comfortaa"/>
              </a:rPr>
              <a:t>Формализация задачи</a:t>
            </a:r>
            <a:endParaRPr i="0" sz="4450" u="none" cap="none" strike="noStrike">
              <a:latin typeface="Comfortaa"/>
              <a:ea typeface="Comfortaa"/>
              <a:cs typeface="Comfortaa"/>
              <a:sym typeface="Comfortaa"/>
            </a:endParaRPr>
          </a:p>
        </p:txBody>
      </p:sp>
      <p:sp>
        <p:nvSpPr>
          <p:cNvPr id="89" name="Google Shape;89;p16"/>
          <p:cNvSpPr/>
          <p:nvPr/>
        </p:nvSpPr>
        <p:spPr>
          <a:xfrm>
            <a:off x="793790" y="2154671"/>
            <a:ext cx="13042800" cy="363000"/>
          </a:xfrm>
          <a:prstGeom prst="rect">
            <a:avLst/>
          </a:prstGeom>
          <a:noFill/>
          <a:ln>
            <a:noFill/>
          </a:ln>
        </p:spPr>
        <p:txBody>
          <a:bodyPr anchorCtr="0" anchor="t" bIns="0" lIns="0" spcFirstLastPara="1" rIns="0" wrap="square" tIns="0">
            <a:noAutofit/>
          </a:bodyPr>
          <a:lstStyle/>
          <a:p>
            <a:pPr indent="-381000" lvl="0" marL="457200" marR="0" rtl="0" algn="l">
              <a:lnSpc>
                <a:spcPct val="162857"/>
              </a:lnSpc>
              <a:spcBef>
                <a:spcPts val="0"/>
              </a:spcBef>
              <a:spcAft>
                <a:spcPts val="0"/>
              </a:spcAft>
              <a:buClr>
                <a:srgbClr val="97B8FF"/>
              </a:buClr>
              <a:buSzPts val="2400"/>
              <a:buFont typeface="Comfortaa"/>
              <a:buChar char="●"/>
            </a:pPr>
            <a:r>
              <a:rPr i="0" lang="en-US" sz="2400" u="none" cap="none" strike="noStrike">
                <a:solidFill>
                  <a:srgbClr val="E0D6DE"/>
                </a:solidFill>
                <a:latin typeface="Comfortaa"/>
                <a:ea typeface="Comfortaa"/>
                <a:cs typeface="Comfortaa"/>
                <a:sym typeface="Comfortaa"/>
              </a:rPr>
              <a:t>Математическая постановка:</a:t>
            </a:r>
            <a:endParaRPr i="0" sz="2400" u="none" cap="none" strike="noStrike">
              <a:latin typeface="Comfortaa"/>
              <a:ea typeface="Comfortaa"/>
              <a:cs typeface="Comfortaa"/>
              <a:sym typeface="Comfortaa"/>
            </a:endParaRPr>
          </a:p>
        </p:txBody>
      </p:sp>
      <p:sp>
        <p:nvSpPr>
          <p:cNvPr id="90" name="Google Shape;90;p16"/>
          <p:cNvSpPr/>
          <p:nvPr/>
        </p:nvSpPr>
        <p:spPr>
          <a:xfrm>
            <a:off x="1346100" y="2779200"/>
            <a:ext cx="12545400" cy="725700"/>
          </a:xfrm>
          <a:prstGeom prst="rect">
            <a:avLst/>
          </a:prstGeom>
          <a:noFill/>
          <a:ln>
            <a:noFill/>
          </a:ln>
        </p:spPr>
        <p:txBody>
          <a:bodyPr anchorCtr="0" anchor="t" bIns="0" lIns="0" spcFirstLastPara="1" rIns="0" wrap="square" tIns="0">
            <a:noAutofit/>
          </a:bodyPr>
          <a:lstStyle/>
          <a:p>
            <a:pPr indent="0" lvl="1" marL="0" marR="0" rtl="0" algn="l">
              <a:lnSpc>
                <a:spcPct val="162857"/>
              </a:lnSpc>
              <a:spcBef>
                <a:spcPts val="0"/>
              </a:spcBef>
              <a:spcAft>
                <a:spcPts val="0"/>
              </a:spcAft>
              <a:buClr>
                <a:srgbClr val="E0D6DE"/>
              </a:buClr>
              <a:buSzPts val="1750"/>
              <a:buFont typeface="Noto Sans TC"/>
              <a:buNone/>
            </a:pPr>
            <a:r>
              <a:rPr b="1" i="0" lang="en-US" sz="2000" u="none" cap="none" strike="noStrike">
                <a:solidFill>
                  <a:srgbClr val="E0D6DE"/>
                </a:solidFill>
                <a:latin typeface="Comfortaa"/>
                <a:ea typeface="Comfortaa"/>
                <a:cs typeface="Comfortaa"/>
                <a:sym typeface="Comfortaa"/>
              </a:rPr>
              <a:t>Основные законы механики:</a:t>
            </a:r>
            <a:r>
              <a:rPr i="0" lang="en-US" sz="1750" u="none" cap="none" strike="noStrike">
                <a:solidFill>
                  <a:srgbClr val="E0D6DE"/>
                </a:solidFill>
                <a:latin typeface="Comfortaa"/>
                <a:ea typeface="Comfortaa"/>
                <a:cs typeface="Comfortaa"/>
                <a:sym typeface="Comfortaa"/>
              </a:rPr>
              <a:t> Применение принципов Ньютона и уравнений Лагранжа для описания движения мотоцикла по окружности шара.</a:t>
            </a:r>
            <a:endParaRPr i="0" sz="1750" u="none" cap="none" strike="noStrike">
              <a:latin typeface="Comfortaa"/>
              <a:ea typeface="Comfortaa"/>
              <a:cs typeface="Comfortaa"/>
              <a:sym typeface="Comfortaa"/>
            </a:endParaRPr>
          </a:p>
        </p:txBody>
      </p:sp>
      <p:sp>
        <p:nvSpPr>
          <p:cNvPr id="91" name="Google Shape;91;p16"/>
          <p:cNvSpPr/>
          <p:nvPr/>
        </p:nvSpPr>
        <p:spPr>
          <a:xfrm>
            <a:off x="1346090" y="3613145"/>
            <a:ext cx="130428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None/>
            </a:pPr>
            <a:r>
              <a:rPr b="1" i="0" lang="en-US" sz="2000" u="none" cap="none" strike="noStrike">
                <a:solidFill>
                  <a:srgbClr val="E0D6DE"/>
                </a:solidFill>
                <a:latin typeface="Comfortaa"/>
                <a:ea typeface="Comfortaa"/>
                <a:cs typeface="Comfortaa"/>
                <a:sym typeface="Comfortaa"/>
              </a:rPr>
              <a:t>Динамика движения:</a:t>
            </a:r>
            <a:r>
              <a:rPr i="0" lang="en-US" sz="2000" u="none" cap="none" strike="noStrike">
                <a:solidFill>
                  <a:srgbClr val="E0D6DE"/>
                </a:solidFill>
                <a:latin typeface="Comfortaa"/>
                <a:ea typeface="Comfortaa"/>
                <a:cs typeface="Comfortaa"/>
                <a:sym typeface="Comfortaa"/>
              </a:rPr>
              <a:t> </a:t>
            </a:r>
            <a:r>
              <a:rPr i="0" lang="en-US" sz="1750" u="none" cap="none" strike="noStrike">
                <a:solidFill>
                  <a:srgbClr val="E0D6DE"/>
                </a:solidFill>
                <a:latin typeface="Comfortaa"/>
                <a:ea typeface="Comfortaa"/>
                <a:cs typeface="Comfortaa"/>
                <a:sym typeface="Comfortaa"/>
              </a:rPr>
              <a:t>Расчёт центростремительной силы, необходимой для кругового движения, и её соотношение с силами тяжести и аэродинамическим сопротивлением.</a:t>
            </a:r>
            <a:endParaRPr i="0" sz="1750" u="none" cap="none" strike="noStrike">
              <a:latin typeface="Comfortaa"/>
              <a:ea typeface="Comfortaa"/>
              <a:cs typeface="Comfortaa"/>
              <a:sym typeface="Comfortaa"/>
            </a:endParaRPr>
          </a:p>
        </p:txBody>
      </p:sp>
      <p:sp>
        <p:nvSpPr>
          <p:cNvPr id="92" name="Google Shape;92;p16"/>
          <p:cNvSpPr/>
          <p:nvPr/>
        </p:nvSpPr>
        <p:spPr>
          <a:xfrm>
            <a:off x="1346090" y="4543495"/>
            <a:ext cx="13042800" cy="363000"/>
          </a:xfrm>
          <a:prstGeom prst="rect">
            <a:avLst/>
          </a:prstGeom>
          <a:noFill/>
          <a:ln>
            <a:noFill/>
          </a:ln>
        </p:spPr>
        <p:txBody>
          <a:bodyPr anchorCtr="0" anchor="t" bIns="0" lIns="0" spcFirstLastPara="1" rIns="0" wrap="square" tIns="0">
            <a:noAutofit/>
          </a:bodyPr>
          <a:lstStyle/>
          <a:p>
            <a:pPr indent="0" lvl="1" marL="0" marR="0" rtl="0" algn="l">
              <a:lnSpc>
                <a:spcPct val="162857"/>
              </a:lnSpc>
              <a:spcBef>
                <a:spcPts val="0"/>
              </a:spcBef>
              <a:spcAft>
                <a:spcPts val="0"/>
              </a:spcAft>
              <a:buClr>
                <a:srgbClr val="E0D6DE"/>
              </a:buClr>
              <a:buSzPts val="1750"/>
              <a:buFont typeface="Noto Sans TC"/>
              <a:buNone/>
            </a:pPr>
            <a:r>
              <a:rPr b="1" i="0" lang="en-US" sz="2000" u="none" cap="none" strike="noStrike">
                <a:solidFill>
                  <a:srgbClr val="E0D6DE"/>
                </a:solidFill>
                <a:latin typeface="Comfortaa"/>
                <a:ea typeface="Comfortaa"/>
                <a:cs typeface="Comfortaa"/>
                <a:sym typeface="Comfortaa"/>
              </a:rPr>
              <a:t>Аэродинамические аспекты:</a:t>
            </a:r>
            <a:r>
              <a:rPr i="0" lang="en-US" sz="2000" u="none" cap="none" strike="noStrike">
                <a:solidFill>
                  <a:srgbClr val="E0D6DE"/>
                </a:solidFill>
                <a:latin typeface="Comfortaa"/>
                <a:ea typeface="Comfortaa"/>
                <a:cs typeface="Comfortaa"/>
                <a:sym typeface="Comfortaa"/>
              </a:rPr>
              <a:t> </a:t>
            </a:r>
            <a:r>
              <a:rPr i="0" lang="en-US" sz="1750" u="none" cap="none" strike="noStrike">
                <a:solidFill>
                  <a:srgbClr val="E0D6DE"/>
                </a:solidFill>
                <a:latin typeface="Comfortaa"/>
                <a:ea typeface="Comfortaa"/>
                <a:cs typeface="Comfortaa"/>
                <a:sym typeface="Comfortaa"/>
              </a:rPr>
              <a:t>Влияние сопротивления воздуха и взаимодействия с поверхностью шара.</a:t>
            </a:r>
            <a:endParaRPr i="0" sz="1750" u="none" cap="none" strike="noStrike">
              <a:latin typeface="Comfortaa"/>
              <a:ea typeface="Comfortaa"/>
              <a:cs typeface="Comfortaa"/>
              <a:sym typeface="Comfortaa"/>
            </a:endParaRPr>
          </a:p>
        </p:txBody>
      </p:sp>
      <p:sp>
        <p:nvSpPr>
          <p:cNvPr id="93" name="Google Shape;93;p16"/>
          <p:cNvSpPr/>
          <p:nvPr/>
        </p:nvSpPr>
        <p:spPr>
          <a:xfrm>
            <a:off x="1346090" y="5401456"/>
            <a:ext cx="13042800" cy="363000"/>
          </a:xfrm>
          <a:prstGeom prst="rect">
            <a:avLst/>
          </a:prstGeom>
          <a:noFill/>
          <a:ln>
            <a:noFill/>
          </a:ln>
        </p:spPr>
        <p:txBody>
          <a:bodyPr anchorCtr="0" anchor="t" bIns="0" lIns="0" spcFirstLastPara="1" rIns="0" wrap="square" tIns="0">
            <a:noAutofit/>
          </a:bodyPr>
          <a:lstStyle/>
          <a:p>
            <a:pPr indent="0" lvl="1" marL="0" marR="0" rtl="0" algn="l">
              <a:lnSpc>
                <a:spcPct val="162857"/>
              </a:lnSpc>
              <a:spcBef>
                <a:spcPts val="0"/>
              </a:spcBef>
              <a:spcAft>
                <a:spcPts val="0"/>
              </a:spcAft>
              <a:buClr>
                <a:srgbClr val="E0D6DE"/>
              </a:buClr>
              <a:buSzPts val="1750"/>
              <a:buFont typeface="Noto Sans TC"/>
              <a:buNone/>
            </a:pPr>
            <a:r>
              <a:rPr b="1" i="0" lang="en-US" sz="2000" u="none" cap="none" strike="noStrike">
                <a:solidFill>
                  <a:srgbClr val="E0D6DE"/>
                </a:solidFill>
                <a:latin typeface="Comfortaa"/>
                <a:ea typeface="Comfortaa"/>
                <a:cs typeface="Comfortaa"/>
                <a:sym typeface="Comfortaa"/>
              </a:rPr>
              <a:t>Численные методы:</a:t>
            </a:r>
            <a:r>
              <a:rPr i="0" lang="en-US" sz="2000" u="none" cap="none" strike="noStrike">
                <a:solidFill>
                  <a:srgbClr val="E0D6DE"/>
                </a:solidFill>
                <a:latin typeface="Comfortaa"/>
                <a:ea typeface="Comfortaa"/>
                <a:cs typeface="Comfortaa"/>
                <a:sym typeface="Comfortaa"/>
              </a:rPr>
              <a:t> </a:t>
            </a:r>
            <a:r>
              <a:rPr i="0" lang="en-US" sz="1750" u="none" cap="none" strike="noStrike">
                <a:solidFill>
                  <a:srgbClr val="E0D6DE"/>
                </a:solidFill>
                <a:latin typeface="Comfortaa"/>
                <a:ea typeface="Comfortaa"/>
                <a:cs typeface="Comfortaa"/>
                <a:sym typeface="Comfortaa"/>
              </a:rPr>
              <a:t>Решение дифференциальных уравнений для моделирования динамики системы.</a:t>
            </a:r>
            <a:endParaRPr i="0" sz="1750" u="none" cap="none" strike="noStrike">
              <a:latin typeface="Comfortaa"/>
              <a:ea typeface="Comfortaa"/>
              <a:cs typeface="Comfortaa"/>
              <a:sym typeface="Comfortaa"/>
            </a:endParaRPr>
          </a:p>
        </p:txBody>
      </p:sp>
      <p:sp>
        <p:nvSpPr>
          <p:cNvPr id="94" name="Google Shape;94;p16"/>
          <p:cNvSpPr/>
          <p:nvPr/>
        </p:nvSpPr>
        <p:spPr>
          <a:xfrm>
            <a:off x="793790" y="6372117"/>
            <a:ext cx="13042800" cy="363000"/>
          </a:xfrm>
          <a:prstGeom prst="rect">
            <a:avLst/>
          </a:prstGeom>
          <a:noFill/>
          <a:ln>
            <a:noFill/>
          </a:ln>
        </p:spPr>
        <p:txBody>
          <a:bodyPr anchorCtr="0" anchor="t" bIns="0" lIns="0" spcFirstLastPara="1" rIns="0" wrap="square" tIns="0">
            <a:noAutofit/>
          </a:bodyPr>
          <a:lstStyle/>
          <a:p>
            <a:pPr indent="-381000" lvl="0" marL="457200" marR="0" rtl="0" algn="l">
              <a:lnSpc>
                <a:spcPct val="162857"/>
              </a:lnSpc>
              <a:spcBef>
                <a:spcPts val="0"/>
              </a:spcBef>
              <a:spcAft>
                <a:spcPts val="0"/>
              </a:spcAft>
              <a:buClr>
                <a:srgbClr val="97B8FF"/>
              </a:buClr>
              <a:buSzPts val="2400"/>
              <a:buFont typeface="Comfortaa"/>
              <a:buChar char="●"/>
            </a:pPr>
            <a:r>
              <a:rPr b="1" i="0" lang="en-US" sz="2400" u="none" cap="none" strike="noStrike">
                <a:solidFill>
                  <a:srgbClr val="E0D6DE"/>
                </a:solidFill>
                <a:latin typeface="Comfortaa"/>
                <a:ea typeface="Comfortaa"/>
                <a:cs typeface="Comfortaa"/>
                <a:sym typeface="Comfortaa"/>
              </a:rPr>
              <a:t>Основные уравнения:</a:t>
            </a:r>
            <a:endParaRPr b="1" i="0" sz="2400" u="none" cap="none" strike="noStrike">
              <a:solidFill>
                <a:srgbClr val="E0D6DE"/>
              </a:solidFill>
              <a:latin typeface="Comfortaa"/>
              <a:ea typeface="Comfortaa"/>
              <a:cs typeface="Comfortaa"/>
              <a:sym typeface="Comfortaa"/>
            </a:endParaRPr>
          </a:p>
          <a:p>
            <a:pPr indent="0" lvl="0" marL="0" marR="0" rtl="0" algn="l">
              <a:lnSpc>
                <a:spcPct val="162857"/>
              </a:lnSpc>
              <a:spcBef>
                <a:spcPts val="0"/>
              </a:spcBef>
              <a:spcAft>
                <a:spcPts val="0"/>
              </a:spcAft>
              <a:buClr>
                <a:srgbClr val="E0D6DE"/>
              </a:buClr>
              <a:buSzPts val="1750"/>
              <a:buFont typeface="Noto Sans TC"/>
              <a:buNone/>
            </a:pPr>
            <a:r>
              <a:rPr i="0" lang="en-US" sz="1750" u="none" cap="none" strike="noStrike">
                <a:solidFill>
                  <a:srgbClr val="E0D6DE"/>
                </a:solidFill>
                <a:latin typeface="Comfortaa"/>
                <a:ea typeface="Comfortaa"/>
                <a:cs typeface="Comfortaa"/>
                <a:sym typeface="Comfortaa"/>
              </a:rPr>
              <a:t> 	Уравнения движения (включая силы инерции, трения, аэродинамические силы).</a:t>
            </a:r>
            <a:endParaRPr i="0" sz="1750" u="none" cap="none" strike="noStrike">
              <a:latin typeface="Comfortaa"/>
              <a:ea typeface="Comfortaa"/>
              <a:cs typeface="Comfortaa"/>
              <a:sym typeface="Comfortaa"/>
            </a:endParaRPr>
          </a:p>
        </p:txBody>
      </p:sp>
      <p:sp>
        <p:nvSpPr>
          <p:cNvPr id="95" name="Google Shape;95;p16"/>
          <p:cNvSpPr/>
          <p:nvPr/>
        </p:nvSpPr>
        <p:spPr>
          <a:xfrm>
            <a:off x="793790" y="7342790"/>
            <a:ext cx="13042800" cy="363000"/>
          </a:xfrm>
          <a:prstGeom prst="rect">
            <a:avLst/>
          </a:prstGeom>
          <a:noFill/>
          <a:ln>
            <a:noFill/>
          </a:ln>
        </p:spPr>
        <p:txBody>
          <a:bodyPr anchorCtr="0" anchor="t" bIns="0" lIns="0" spcFirstLastPara="1" rIns="0" wrap="square" tIns="0">
            <a:noAutofit/>
          </a:bodyPr>
          <a:lstStyle/>
          <a:p>
            <a:pPr indent="-339725" lvl="0" marL="914400" marR="0" rtl="0" algn="l">
              <a:lnSpc>
                <a:spcPct val="162857"/>
              </a:lnSpc>
              <a:spcBef>
                <a:spcPts val="0"/>
              </a:spcBef>
              <a:spcAft>
                <a:spcPts val="0"/>
              </a:spcAft>
              <a:buClr>
                <a:srgbClr val="E0D6DE"/>
              </a:buClr>
              <a:buSzPts val="1750"/>
              <a:buFont typeface="Comfortaa"/>
              <a:buChar char="●"/>
            </a:pPr>
            <a:r>
              <a:rPr i="0" lang="en-US" sz="1750" u="none" cap="none" strike="noStrike">
                <a:solidFill>
                  <a:srgbClr val="E0D6DE"/>
                </a:solidFill>
                <a:latin typeface="Comfortaa"/>
                <a:ea typeface="Comfortaa"/>
                <a:cs typeface="Comfortaa"/>
                <a:sym typeface="Comfortaa"/>
              </a:rPr>
              <a:t>Условия устойчивого кругового движения на экваторе шара.</a:t>
            </a:r>
            <a:endParaRPr i="0" sz="1750" u="none" cap="none" strike="noStrike">
              <a:latin typeface="Comfortaa"/>
              <a:ea typeface="Comfortaa"/>
              <a:cs typeface="Comfortaa"/>
              <a:sym typeface="Comfortaa"/>
            </a:endParaRPr>
          </a:p>
        </p:txBody>
      </p:sp>
      <p:sp>
        <p:nvSpPr>
          <p:cNvPr id="96" name="Google Shape;96;p16"/>
          <p:cNvSpPr/>
          <p:nvPr/>
        </p:nvSpPr>
        <p:spPr>
          <a:xfrm>
            <a:off x="889475" y="2815312"/>
            <a:ext cx="30600" cy="3259200"/>
          </a:xfrm>
          <a:prstGeom prst="rect">
            <a:avLst/>
          </a:prstGeom>
          <a:solidFill>
            <a:srgbClr val="97B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97" name="Google Shape;97;p16"/>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p:nvPr/>
        </p:nvSpPr>
        <p:spPr>
          <a:xfrm>
            <a:off x="793790" y="1472446"/>
            <a:ext cx="130428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97B8FF"/>
              </a:buClr>
              <a:buSzPts val="4450"/>
              <a:buFont typeface="Sora"/>
              <a:buNone/>
            </a:pPr>
            <a:r>
              <a:rPr i="0" lang="en-US" sz="4450" u="none" cap="none" strike="noStrike">
                <a:solidFill>
                  <a:srgbClr val="97B8FF"/>
                </a:solidFill>
                <a:latin typeface="Comfortaa"/>
                <a:ea typeface="Comfortaa"/>
                <a:cs typeface="Comfortaa"/>
                <a:sym typeface="Comfortaa"/>
              </a:rPr>
              <a:t>Классическая механика и аналитическая механика</a:t>
            </a:r>
            <a:endParaRPr i="0" sz="4450" u="none" cap="none" strike="noStrike">
              <a:latin typeface="Comfortaa"/>
              <a:ea typeface="Comfortaa"/>
              <a:cs typeface="Comfortaa"/>
              <a:sym typeface="Comfortaa"/>
            </a:endParaRPr>
          </a:p>
        </p:txBody>
      </p:sp>
      <p:sp>
        <p:nvSpPr>
          <p:cNvPr id="104" name="Google Shape;104;p17"/>
          <p:cNvSpPr/>
          <p:nvPr/>
        </p:nvSpPr>
        <p:spPr>
          <a:xfrm>
            <a:off x="793790" y="3343632"/>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2200" u="none" cap="none" strike="noStrike">
                <a:solidFill>
                  <a:srgbClr val="97B8FF"/>
                </a:solidFill>
                <a:latin typeface="Comfortaa"/>
                <a:ea typeface="Comfortaa"/>
                <a:cs typeface="Comfortaa"/>
                <a:sym typeface="Comfortaa"/>
              </a:rPr>
              <a:t>Ландау Л. Д., Лифшиц Е. М. «Механика» (1965):</a:t>
            </a:r>
            <a:r>
              <a:rPr i="0" lang="en-US" sz="1750" u="none" cap="none" strike="noStrike">
                <a:solidFill>
                  <a:srgbClr val="E0D6DE"/>
                </a:solidFill>
                <a:latin typeface="Comfortaa"/>
                <a:ea typeface="Comfortaa"/>
                <a:cs typeface="Comfortaa"/>
                <a:sym typeface="Comfortaa"/>
              </a:rPr>
              <a:t> Основы лагранжевой механики и принципы Ньютона, необходимые для формализации динамики.</a:t>
            </a:r>
            <a:endParaRPr i="0" sz="1750" u="none" cap="none" strike="noStrike">
              <a:latin typeface="Comfortaa"/>
              <a:ea typeface="Comfortaa"/>
              <a:cs typeface="Comfortaa"/>
              <a:sym typeface="Comfortaa"/>
            </a:endParaRPr>
          </a:p>
        </p:txBody>
      </p:sp>
      <p:sp>
        <p:nvSpPr>
          <p:cNvPr id="105" name="Google Shape;105;p17"/>
          <p:cNvSpPr/>
          <p:nvPr/>
        </p:nvSpPr>
        <p:spPr>
          <a:xfrm>
            <a:off x="793790" y="4324588"/>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lang="en-US" sz="2200">
                <a:solidFill>
                  <a:srgbClr val="97B8FF"/>
                </a:solidFill>
                <a:latin typeface="Comfortaa"/>
                <a:ea typeface="Comfortaa"/>
                <a:cs typeface="Comfortaa"/>
                <a:sym typeface="Comfortaa"/>
              </a:rPr>
              <a:t>Goldstein H. "Classical Mechanics" (1980):</a:t>
            </a:r>
            <a:r>
              <a:rPr i="0" lang="en-US" sz="1750" u="none" cap="none" strike="noStrike">
                <a:solidFill>
                  <a:srgbClr val="E0D6DE"/>
                </a:solidFill>
                <a:latin typeface="Comfortaa"/>
                <a:ea typeface="Comfortaa"/>
                <a:cs typeface="Comfortaa"/>
                <a:sym typeface="Comfortaa"/>
              </a:rPr>
              <a:t> Подробный вывод уравнений Лагранжа и аналитический подход к классической механике.</a:t>
            </a:r>
            <a:endParaRPr i="0" sz="1750" u="none" cap="none" strike="noStrike">
              <a:latin typeface="Comfortaa"/>
              <a:ea typeface="Comfortaa"/>
              <a:cs typeface="Comfortaa"/>
              <a:sym typeface="Comfortaa"/>
            </a:endParaRPr>
          </a:p>
        </p:txBody>
      </p:sp>
      <p:sp>
        <p:nvSpPr>
          <p:cNvPr id="106" name="Google Shape;106;p17"/>
          <p:cNvSpPr/>
          <p:nvPr/>
        </p:nvSpPr>
        <p:spPr>
          <a:xfrm>
            <a:off x="793790" y="5611769"/>
            <a:ext cx="13042800" cy="1451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i="0" lang="en-US" sz="1750" u="none" cap="none" strike="noStrike">
                <a:solidFill>
                  <a:srgbClr val="E0D6DE"/>
                </a:solidFill>
                <a:latin typeface="Comfortaa"/>
                <a:ea typeface="Comfortaa"/>
                <a:cs typeface="Comfortaa"/>
                <a:sym typeface="Comfortaa"/>
              </a:rPr>
              <a:t>Основы механической модели следует закладывать на принципах классической механики. Для вывода уравнений движения удобен лагранжев формализм, позволяющий учесть связи (например, контакт со сферой) без явного учета реакций связей. Классические учебники, такие как Ландау Л. Д., Лифшиц Е. М. «Механика», подробно описывают вывод уравнений Лагранжа и принципы Д'Аламбера.</a:t>
            </a:r>
            <a:endParaRPr i="0" sz="1750" u="none" cap="none" strike="noStrike">
              <a:latin typeface="Comfortaa"/>
              <a:ea typeface="Comfortaa"/>
              <a:cs typeface="Comfortaa"/>
              <a:sym typeface="Comfortaa"/>
            </a:endParaRPr>
          </a:p>
        </p:txBody>
      </p:sp>
      <p:sp>
        <p:nvSpPr>
          <p:cNvPr id="107" name="Google Shape;107;p17"/>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p:nvPr/>
        </p:nvSpPr>
        <p:spPr>
          <a:xfrm>
            <a:off x="647700" y="596500"/>
            <a:ext cx="11397000" cy="578400"/>
          </a:xfrm>
          <a:prstGeom prst="rect">
            <a:avLst/>
          </a:prstGeom>
          <a:noFill/>
          <a:ln>
            <a:noFill/>
          </a:ln>
        </p:spPr>
        <p:txBody>
          <a:bodyPr anchorCtr="0" anchor="t" bIns="0" lIns="0" spcFirstLastPara="1" rIns="0" wrap="square" tIns="0">
            <a:noAutofit/>
          </a:bodyPr>
          <a:lstStyle/>
          <a:p>
            <a:pPr indent="0" lvl="0" marL="0" marR="0" rtl="0" algn="l">
              <a:lnSpc>
                <a:spcPct val="126388"/>
              </a:lnSpc>
              <a:spcBef>
                <a:spcPts val="0"/>
              </a:spcBef>
              <a:spcAft>
                <a:spcPts val="0"/>
              </a:spcAft>
              <a:buClr>
                <a:srgbClr val="97B8FF"/>
              </a:buClr>
              <a:buSzPts val="3600"/>
              <a:buFont typeface="Sora"/>
              <a:buNone/>
            </a:pPr>
            <a:r>
              <a:rPr i="0" lang="en-US" sz="3600" u="none" cap="none" strike="noStrike">
                <a:solidFill>
                  <a:srgbClr val="97B8FF"/>
                </a:solidFill>
                <a:latin typeface="Comfortaa"/>
                <a:ea typeface="Comfortaa"/>
                <a:cs typeface="Comfortaa"/>
                <a:sym typeface="Comfortaa"/>
              </a:rPr>
              <a:t>Исследования «Циркового номера»</a:t>
            </a:r>
            <a:endParaRPr i="0" sz="3600" u="none" cap="none" strike="noStrike">
              <a:latin typeface="Comfortaa"/>
              <a:ea typeface="Comfortaa"/>
              <a:cs typeface="Comfortaa"/>
              <a:sym typeface="Comfortaa"/>
            </a:endParaRPr>
          </a:p>
        </p:txBody>
      </p:sp>
      <p:sp>
        <p:nvSpPr>
          <p:cNvPr id="114" name="Google Shape;114;p18"/>
          <p:cNvSpPr/>
          <p:nvPr/>
        </p:nvSpPr>
        <p:spPr>
          <a:xfrm>
            <a:off x="647700" y="1452324"/>
            <a:ext cx="13335000" cy="1388031"/>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97B8FF"/>
              </a:buClr>
              <a:buSzPts val="2900"/>
              <a:buFont typeface="Sora"/>
              <a:buNone/>
            </a:pPr>
            <a:r>
              <a:rPr b="1" i="0" lang="en-US" sz="2400" u="none" cap="none" strike="noStrike">
                <a:solidFill>
                  <a:srgbClr val="97B8FF"/>
                </a:solidFill>
                <a:latin typeface="Comfortaa"/>
                <a:ea typeface="Comfortaa"/>
                <a:cs typeface="Comfortaa"/>
                <a:sym typeface="Comfortaa"/>
              </a:rPr>
              <a:t>Abramowicz M.A., Szuszkiewicz E. "The Wall of Death" (1993):</a:t>
            </a:r>
            <a:r>
              <a:rPr i="0" lang="en-US" sz="2400" u="none" cap="none" strike="noStrike">
                <a:solidFill>
                  <a:srgbClr val="97B8FF"/>
                </a:solidFill>
                <a:latin typeface="Comfortaa"/>
                <a:ea typeface="Comfortaa"/>
                <a:cs typeface="Comfortaa"/>
                <a:sym typeface="Comfortaa"/>
              </a:rPr>
              <a:t> Анализ похожей системы «стены смерти», где рассматривается движение транспортных средств в замкнутой траектории.</a:t>
            </a:r>
            <a:endParaRPr i="0" sz="2400" u="none" cap="none" strike="noStrike">
              <a:latin typeface="Comfortaa"/>
              <a:ea typeface="Comfortaa"/>
              <a:cs typeface="Comfortaa"/>
              <a:sym typeface="Comfortaa"/>
            </a:endParaRPr>
          </a:p>
        </p:txBody>
      </p:sp>
      <p:sp>
        <p:nvSpPr>
          <p:cNvPr id="115" name="Google Shape;115;p18"/>
          <p:cNvSpPr/>
          <p:nvPr/>
        </p:nvSpPr>
        <p:spPr>
          <a:xfrm>
            <a:off x="647700" y="3117890"/>
            <a:ext cx="13335000" cy="1388031"/>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97B8FF"/>
              </a:buClr>
              <a:buSzPts val="2900"/>
              <a:buFont typeface="Sora"/>
              <a:buNone/>
            </a:pPr>
            <a:r>
              <a:rPr b="1" i="0" lang="en-US" sz="2400" u="none" cap="none" strike="noStrike">
                <a:solidFill>
                  <a:srgbClr val="97B8FF"/>
                </a:solidFill>
                <a:latin typeface="Comfortaa"/>
                <a:ea typeface="Comfortaa"/>
                <a:cs typeface="Comfortaa"/>
                <a:sym typeface="Comfortaa"/>
              </a:rPr>
              <a:t>McDonald K.T. "Circular Orbits Inside the Sphere of Death" (1998):</a:t>
            </a:r>
            <a:r>
              <a:rPr i="0" lang="en-US" sz="2400" u="none" cap="none" strike="noStrike">
                <a:solidFill>
                  <a:srgbClr val="97B8FF"/>
                </a:solidFill>
                <a:latin typeface="Comfortaa"/>
                <a:ea typeface="Comfortaa"/>
                <a:cs typeface="Comfortaa"/>
                <a:sym typeface="Comfortaa"/>
              </a:rPr>
              <a:t> Исследование динамики кругового движения внутри шара, непосредственно связанное с рассматриваемой задачей.</a:t>
            </a:r>
            <a:endParaRPr i="0" sz="2400" u="none" cap="none" strike="noStrike">
              <a:latin typeface="Comfortaa"/>
              <a:ea typeface="Comfortaa"/>
              <a:cs typeface="Comfortaa"/>
              <a:sym typeface="Comfortaa"/>
            </a:endParaRPr>
          </a:p>
        </p:txBody>
      </p:sp>
      <p:sp>
        <p:nvSpPr>
          <p:cNvPr id="116" name="Google Shape;116;p18"/>
          <p:cNvSpPr/>
          <p:nvPr/>
        </p:nvSpPr>
        <p:spPr>
          <a:xfrm>
            <a:off x="647700" y="4783455"/>
            <a:ext cx="13335000" cy="1388031"/>
          </a:xfrm>
          <a:prstGeom prst="rect">
            <a:avLst/>
          </a:prstGeom>
          <a:noFill/>
          <a:ln>
            <a:noFill/>
          </a:ln>
        </p:spPr>
        <p:txBody>
          <a:bodyPr anchorCtr="0" anchor="t" bIns="0" lIns="0" spcFirstLastPara="1" rIns="0" wrap="square" tIns="0">
            <a:noAutofit/>
          </a:bodyPr>
          <a:lstStyle/>
          <a:p>
            <a:pPr indent="0" lvl="0" marL="0" marR="0" rtl="0" algn="l">
              <a:lnSpc>
                <a:spcPct val="124137"/>
              </a:lnSpc>
              <a:spcBef>
                <a:spcPts val="0"/>
              </a:spcBef>
              <a:spcAft>
                <a:spcPts val="0"/>
              </a:spcAft>
              <a:buClr>
                <a:srgbClr val="97B8FF"/>
              </a:buClr>
              <a:buSzPts val="2900"/>
              <a:buFont typeface="Sora"/>
              <a:buNone/>
            </a:pPr>
            <a:r>
              <a:rPr b="1" i="0" lang="en-US" sz="2400" u="none" cap="none" strike="noStrike">
                <a:solidFill>
                  <a:srgbClr val="97B8FF"/>
                </a:solidFill>
                <a:latin typeface="Comfortaa"/>
                <a:ea typeface="Comfortaa"/>
                <a:cs typeface="Comfortaa"/>
                <a:sym typeface="Comfortaa"/>
              </a:rPr>
              <a:t>Черноуцан А. «Динамика движения по окружности» (2010):</a:t>
            </a:r>
            <a:r>
              <a:rPr i="0" lang="en-US" sz="2400" u="none" cap="none" strike="noStrike">
                <a:solidFill>
                  <a:srgbClr val="97B8FF"/>
                </a:solidFill>
                <a:latin typeface="Comfortaa"/>
                <a:ea typeface="Comfortaa"/>
                <a:cs typeface="Comfortaa"/>
                <a:sym typeface="Comfortaa"/>
              </a:rPr>
              <a:t> Дополнительное исследование, расширяющее понимание динамики движения по окружности.</a:t>
            </a:r>
            <a:endParaRPr i="0" sz="2400" u="none" cap="none" strike="noStrike">
              <a:latin typeface="Comfortaa"/>
              <a:ea typeface="Comfortaa"/>
              <a:cs typeface="Comfortaa"/>
              <a:sym typeface="Comfortaa"/>
            </a:endParaRPr>
          </a:p>
        </p:txBody>
      </p:sp>
      <p:sp>
        <p:nvSpPr>
          <p:cNvPr id="117" name="Google Shape;117;p18"/>
          <p:cNvSpPr/>
          <p:nvPr/>
        </p:nvSpPr>
        <p:spPr>
          <a:xfrm>
            <a:off x="647700" y="6248070"/>
            <a:ext cx="13335000" cy="1184100"/>
          </a:xfrm>
          <a:prstGeom prst="rect">
            <a:avLst/>
          </a:prstGeom>
          <a:noFill/>
          <a:ln>
            <a:noFill/>
          </a:ln>
        </p:spPr>
        <p:txBody>
          <a:bodyPr anchorCtr="0" anchor="t" bIns="0" lIns="0" spcFirstLastPara="1" rIns="0" wrap="square" tIns="0">
            <a:noAutofit/>
          </a:bodyPr>
          <a:lstStyle/>
          <a:p>
            <a:pPr indent="0" lvl="0" marL="0" marR="0" rtl="0" algn="l">
              <a:lnSpc>
                <a:spcPct val="158620"/>
              </a:lnSpc>
              <a:spcBef>
                <a:spcPts val="0"/>
              </a:spcBef>
              <a:spcAft>
                <a:spcPts val="0"/>
              </a:spcAft>
              <a:buClr>
                <a:srgbClr val="E0D6DE"/>
              </a:buClr>
              <a:buSzPts val="1450"/>
              <a:buFont typeface="Noto Sans TC"/>
              <a:buNone/>
            </a:pPr>
            <a:r>
              <a:rPr i="0" lang="en-US" u="none" cap="none" strike="noStrike">
                <a:solidFill>
                  <a:srgbClr val="E0D6DE"/>
                </a:solidFill>
                <a:latin typeface="Comfortaa"/>
                <a:ea typeface="Comfortaa"/>
                <a:cs typeface="Comfortaa"/>
                <a:sym typeface="Comfortaa"/>
              </a:rPr>
              <a:t>Динамика мотоциклиста внутри сферы разбиралась в научной литературе как в контексте классической механики, так и с интересными аналогиями. В работе "The Wall of Death"*, Am. J. Phys. 61 (1993) показано, что на криволинейной поверхности (внутри сферы) геометрия приводит к необычному эффекту: в верхней точке траектории "центробежная" сила в неинерциальной системе кажется направленной к центру, помогая удержаться на поверхности</a:t>
            </a:r>
            <a:endParaRPr i="0" u="none" cap="none" strike="noStrike">
              <a:latin typeface="Comfortaa"/>
              <a:ea typeface="Comfortaa"/>
              <a:cs typeface="Comfortaa"/>
              <a:sym typeface="Comfortaa"/>
            </a:endParaRPr>
          </a:p>
        </p:txBody>
      </p:sp>
      <p:sp>
        <p:nvSpPr>
          <p:cNvPr id="118" name="Google Shape;118;p18"/>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p:nvPr/>
        </p:nvSpPr>
        <p:spPr>
          <a:xfrm>
            <a:off x="793800" y="746750"/>
            <a:ext cx="13681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97B8FF"/>
              </a:buClr>
              <a:buSzPts val="4450"/>
              <a:buFont typeface="Sora"/>
              <a:buNone/>
            </a:pPr>
            <a:r>
              <a:rPr i="0" lang="en-US" sz="4450" u="none" cap="none" strike="noStrike">
                <a:solidFill>
                  <a:srgbClr val="97B8FF"/>
                </a:solidFill>
                <a:latin typeface="Comfortaa"/>
                <a:ea typeface="Comfortaa"/>
                <a:cs typeface="Comfortaa"/>
                <a:sym typeface="Comfortaa"/>
              </a:rPr>
              <a:t>Аэродинамика и сопротивление воздуха:</a:t>
            </a:r>
            <a:endParaRPr i="0" sz="4450" u="none" cap="none" strike="noStrike">
              <a:latin typeface="Comfortaa"/>
              <a:ea typeface="Comfortaa"/>
              <a:cs typeface="Comfortaa"/>
              <a:sym typeface="Comfortaa"/>
            </a:endParaRPr>
          </a:p>
        </p:txBody>
      </p:sp>
      <p:sp>
        <p:nvSpPr>
          <p:cNvPr id="125" name="Google Shape;125;p19"/>
          <p:cNvSpPr/>
          <p:nvPr/>
        </p:nvSpPr>
        <p:spPr>
          <a:xfrm>
            <a:off x="793790" y="1722054"/>
            <a:ext cx="130428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2200" u="none" cap="none" strike="noStrike">
                <a:solidFill>
                  <a:srgbClr val="97B8FF"/>
                </a:solidFill>
                <a:latin typeface="Comfortaa"/>
                <a:ea typeface="Comfortaa"/>
                <a:cs typeface="Comfortaa"/>
                <a:sym typeface="Comfortaa"/>
              </a:rPr>
              <a:t>Учебник «Аэродинамика» (2007)</a:t>
            </a:r>
            <a:r>
              <a:rPr b="1" i="0" lang="en-US" sz="2200" u="none" cap="none" strike="noStrike">
                <a:solidFill>
                  <a:srgbClr val="E0D6DE"/>
                </a:solidFill>
                <a:latin typeface="Comfortaa"/>
                <a:ea typeface="Comfortaa"/>
                <a:cs typeface="Comfortaa"/>
                <a:sym typeface="Comfortaa"/>
              </a:rPr>
              <a:t>:</a:t>
            </a:r>
            <a:r>
              <a:rPr i="0" lang="en-US" sz="1750" u="none" cap="none" strike="noStrike">
                <a:solidFill>
                  <a:srgbClr val="E0D6DE"/>
                </a:solidFill>
                <a:latin typeface="Comfortaa"/>
                <a:ea typeface="Comfortaa"/>
                <a:cs typeface="Comfortaa"/>
                <a:sym typeface="Comfortaa"/>
              </a:rPr>
              <a:t> Фундаментальные принципы аэродинамики, важные для расчёта сопротивления воздуха.</a:t>
            </a:r>
            <a:endParaRPr i="0" sz="1750" u="none" cap="none" strike="noStrike">
              <a:latin typeface="Comfortaa"/>
              <a:ea typeface="Comfortaa"/>
              <a:cs typeface="Comfortaa"/>
              <a:sym typeface="Comfortaa"/>
            </a:endParaRPr>
          </a:p>
        </p:txBody>
      </p:sp>
      <p:sp>
        <p:nvSpPr>
          <p:cNvPr id="126" name="Google Shape;126;p19"/>
          <p:cNvSpPr/>
          <p:nvPr/>
        </p:nvSpPr>
        <p:spPr>
          <a:xfrm>
            <a:off x="793790" y="2668056"/>
            <a:ext cx="130428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2200" u="none" cap="none" strike="noStrike">
                <a:solidFill>
                  <a:srgbClr val="97B8FF"/>
                </a:solidFill>
                <a:latin typeface="Comfortaa"/>
                <a:ea typeface="Comfortaa"/>
                <a:cs typeface="Comfortaa"/>
                <a:sym typeface="Comfortaa"/>
              </a:rPr>
              <a:t>Kamble A. et al. – "A Study on Effect of Air Resistance on Motorcycle"</a:t>
            </a:r>
            <a:r>
              <a:rPr b="1" i="0" lang="en-US" sz="2200" u="none" cap="none" strike="noStrike">
                <a:solidFill>
                  <a:srgbClr val="E0D6DE"/>
                </a:solidFill>
                <a:latin typeface="Comfortaa"/>
                <a:ea typeface="Comfortaa"/>
                <a:cs typeface="Comfortaa"/>
                <a:sym typeface="Comfortaa"/>
              </a:rPr>
              <a:t>:</a:t>
            </a:r>
            <a:r>
              <a:rPr i="0" lang="en-US" sz="1750" u="none" cap="none" strike="noStrike">
                <a:solidFill>
                  <a:srgbClr val="E0D6DE"/>
                </a:solidFill>
                <a:latin typeface="Comfortaa"/>
                <a:ea typeface="Comfortaa"/>
                <a:cs typeface="Comfortaa"/>
                <a:sym typeface="Comfortaa"/>
              </a:rPr>
              <a:t> Анализ влияния</a:t>
            </a:r>
            <a:r>
              <a:rPr i="0" lang="en-US" sz="1750" u="none" cap="none" strike="noStrike">
                <a:solidFill>
                  <a:srgbClr val="E0D6DE"/>
                </a:solidFill>
                <a:latin typeface="Comfortaa"/>
                <a:ea typeface="Comfortaa"/>
                <a:cs typeface="Comfortaa"/>
                <a:sym typeface="Comfortaa"/>
              </a:rPr>
              <a:t> </a:t>
            </a:r>
            <a:r>
              <a:rPr i="0" lang="en-US" sz="1750" u="none" cap="none" strike="noStrike">
                <a:solidFill>
                  <a:srgbClr val="E0D6DE"/>
                </a:solidFill>
                <a:latin typeface="Comfortaa"/>
                <a:ea typeface="Comfortaa"/>
                <a:cs typeface="Comfortaa"/>
                <a:sym typeface="Comfortaa"/>
              </a:rPr>
              <a:t>аэродинамических сил на динамику мотоцикла.</a:t>
            </a:r>
            <a:endParaRPr i="0" sz="1750" u="none" cap="none" strike="noStrike">
              <a:latin typeface="Comfortaa"/>
              <a:ea typeface="Comfortaa"/>
              <a:cs typeface="Comfortaa"/>
              <a:sym typeface="Comfortaa"/>
            </a:endParaRPr>
          </a:p>
        </p:txBody>
      </p:sp>
      <p:sp>
        <p:nvSpPr>
          <p:cNvPr id="127" name="Google Shape;127;p19"/>
          <p:cNvSpPr/>
          <p:nvPr/>
        </p:nvSpPr>
        <p:spPr>
          <a:xfrm>
            <a:off x="793790" y="3614168"/>
            <a:ext cx="130428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2200" u="none" cap="none" strike="noStrike">
                <a:solidFill>
                  <a:srgbClr val="97B8FF"/>
                </a:solidFill>
                <a:latin typeface="Comfortaa"/>
                <a:ea typeface="Comfortaa"/>
                <a:cs typeface="Comfortaa"/>
                <a:sym typeface="Comfortaa"/>
              </a:rPr>
              <a:t>Hucho W.H. "Aerodynamics of Road Vehicles" (1998):</a:t>
            </a:r>
            <a:r>
              <a:rPr i="0" lang="en-US" sz="1750" u="none" cap="none" strike="noStrike">
                <a:solidFill>
                  <a:srgbClr val="E0D6DE"/>
                </a:solidFill>
                <a:latin typeface="Comfortaa"/>
                <a:ea typeface="Comfortaa"/>
                <a:cs typeface="Comfortaa"/>
                <a:sym typeface="Comfortaa"/>
              </a:rPr>
              <a:t> Исследование аэродинамики для автомобилей и мотоциклов.</a:t>
            </a:r>
            <a:endParaRPr i="0" sz="1750" u="none" cap="none" strike="noStrike">
              <a:latin typeface="Comfortaa"/>
              <a:ea typeface="Comfortaa"/>
              <a:cs typeface="Comfortaa"/>
              <a:sym typeface="Comfortaa"/>
            </a:endParaRPr>
          </a:p>
        </p:txBody>
      </p:sp>
      <p:sp>
        <p:nvSpPr>
          <p:cNvPr id="128" name="Google Shape;128;p19"/>
          <p:cNvSpPr/>
          <p:nvPr/>
        </p:nvSpPr>
        <p:spPr>
          <a:xfrm>
            <a:off x="793790" y="4560282"/>
            <a:ext cx="130428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2200" u="none" cap="none" strike="noStrike">
                <a:solidFill>
                  <a:srgbClr val="97B8FF"/>
                </a:solidFill>
                <a:latin typeface="Comfortaa"/>
                <a:ea typeface="Comfortaa"/>
                <a:cs typeface="Comfortaa"/>
                <a:sym typeface="Comfortaa"/>
              </a:rPr>
              <a:t>Anderson J.D. "Fundamentals of Aerodynamics" (1991):</a:t>
            </a:r>
            <a:r>
              <a:rPr i="0" lang="en-US" sz="1750" u="none" cap="none" strike="noStrike">
                <a:solidFill>
                  <a:srgbClr val="E0D6DE"/>
                </a:solidFill>
                <a:latin typeface="Comfortaa"/>
                <a:ea typeface="Comfortaa"/>
                <a:cs typeface="Comfortaa"/>
                <a:sym typeface="Comfortaa"/>
              </a:rPr>
              <a:t> Основные принципы аэродинамики и расчёт сопротивления воздуха.</a:t>
            </a:r>
            <a:endParaRPr i="0" sz="1750" u="none" cap="none" strike="noStrike">
              <a:latin typeface="Comfortaa"/>
              <a:ea typeface="Comfortaa"/>
              <a:cs typeface="Comfortaa"/>
              <a:sym typeface="Comfortaa"/>
            </a:endParaRPr>
          </a:p>
        </p:txBody>
      </p:sp>
      <p:sp>
        <p:nvSpPr>
          <p:cNvPr id="129" name="Google Shape;129;p19"/>
          <p:cNvSpPr/>
          <p:nvPr/>
        </p:nvSpPr>
        <p:spPr>
          <a:xfrm>
            <a:off x="793790" y="5812600"/>
            <a:ext cx="13042800" cy="21774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i="0" lang="en-US" u="none" cap="none" strike="noStrike">
                <a:solidFill>
                  <a:srgbClr val="E0D6DE"/>
                </a:solidFill>
                <a:latin typeface="Comfortaa"/>
                <a:ea typeface="Comfortaa"/>
                <a:cs typeface="Comfortaa"/>
                <a:sym typeface="Comfortaa"/>
              </a:rPr>
              <a:t>В литературе по аэродинамике транспорта приведены экспериментальные значения для мотоциклов и позы водителя. Например, фундаментальный труд "Aerodynamics of Road Vehicles", содержит обзор аэродинамических сил для транспортных средств. Также "A Study on Effect of Air Resistance on Motorcycle", рассматривает влияние формы и позиции мотоциклиста на сопротивление. Авторы отмечают, что сопротивление воздуха существенно влияет на предельную скорость и разгон, будучи пропорционально квадрату скорости и зависит от плотности воздуха, площади и коэффициента сопротивления</a:t>
            </a:r>
            <a:endParaRPr i="0" u="none" cap="none" strike="noStrike">
              <a:latin typeface="Comfortaa"/>
              <a:ea typeface="Comfortaa"/>
              <a:cs typeface="Comfortaa"/>
              <a:sym typeface="Comfortaa"/>
            </a:endParaRPr>
          </a:p>
        </p:txBody>
      </p:sp>
      <p:sp>
        <p:nvSpPr>
          <p:cNvPr id="130" name="Google Shape;130;p19"/>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p:nvPr/>
        </p:nvSpPr>
        <p:spPr>
          <a:xfrm>
            <a:off x="670801" y="564225"/>
            <a:ext cx="10857000" cy="479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97B8FF"/>
              </a:buClr>
              <a:buSzPts val="3000"/>
              <a:buFont typeface="Sora"/>
              <a:buNone/>
            </a:pPr>
            <a:r>
              <a:rPr i="0" lang="en-US" sz="3000" u="none" cap="none" strike="noStrike">
                <a:solidFill>
                  <a:srgbClr val="97B8FF"/>
                </a:solidFill>
                <a:latin typeface="Comfortaa"/>
                <a:ea typeface="Comfortaa"/>
                <a:cs typeface="Comfortaa"/>
                <a:sym typeface="Comfortaa"/>
              </a:rPr>
              <a:t>Численные методы и моделирование:</a:t>
            </a:r>
            <a:endParaRPr i="0" sz="3000" u="none" cap="none" strike="noStrike">
              <a:latin typeface="Comfortaa"/>
              <a:ea typeface="Comfortaa"/>
              <a:cs typeface="Comfortaa"/>
              <a:sym typeface="Comfortaa"/>
            </a:endParaRPr>
          </a:p>
        </p:txBody>
      </p:sp>
      <p:sp>
        <p:nvSpPr>
          <p:cNvPr id="137" name="Google Shape;137;p20"/>
          <p:cNvSpPr/>
          <p:nvPr/>
        </p:nvSpPr>
        <p:spPr>
          <a:xfrm>
            <a:off x="670798" y="1642348"/>
            <a:ext cx="431244" cy="431244"/>
          </a:xfrm>
          <a:prstGeom prst="roundRect">
            <a:avLst>
              <a:gd fmla="val 6667" name="adj"/>
            </a:avLst>
          </a:prstGeom>
          <a:solidFill>
            <a:srgbClr val="262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38" name="Google Shape;138;p20"/>
          <p:cNvSpPr/>
          <p:nvPr/>
        </p:nvSpPr>
        <p:spPr>
          <a:xfrm>
            <a:off x="742712" y="1678305"/>
            <a:ext cx="287417" cy="35933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0D6DE"/>
              </a:buClr>
              <a:buSzPts val="2250"/>
              <a:buFont typeface="Sora"/>
              <a:buNone/>
            </a:pPr>
            <a:r>
              <a:rPr i="0" lang="en-US" sz="2250" u="none" cap="none" strike="noStrike">
                <a:solidFill>
                  <a:srgbClr val="E0D6DE"/>
                </a:solidFill>
                <a:latin typeface="Comfortaa"/>
                <a:ea typeface="Comfortaa"/>
                <a:cs typeface="Comfortaa"/>
                <a:sym typeface="Comfortaa"/>
              </a:rPr>
              <a:t>1</a:t>
            </a:r>
            <a:endParaRPr i="0" sz="2250" u="none" cap="none" strike="noStrike">
              <a:latin typeface="Comfortaa"/>
              <a:ea typeface="Comfortaa"/>
              <a:cs typeface="Comfortaa"/>
              <a:sym typeface="Comfortaa"/>
            </a:endParaRPr>
          </a:p>
        </p:txBody>
      </p:sp>
      <p:sp>
        <p:nvSpPr>
          <p:cNvPr id="139" name="Google Shape;139;p20"/>
          <p:cNvSpPr/>
          <p:nvPr/>
        </p:nvSpPr>
        <p:spPr>
          <a:xfrm>
            <a:off x="1293614" y="1642348"/>
            <a:ext cx="3679031" cy="598884"/>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E0D6DE"/>
              </a:buClr>
              <a:buSzPts val="1850"/>
              <a:buFont typeface="Sora"/>
              <a:buNone/>
            </a:pPr>
            <a:r>
              <a:rPr i="0" lang="en-US" sz="1850" u="none" cap="none" strike="noStrike">
                <a:solidFill>
                  <a:srgbClr val="97B8FF"/>
                </a:solidFill>
                <a:latin typeface="Comfortaa"/>
                <a:ea typeface="Comfortaa"/>
                <a:cs typeface="Comfortaa"/>
                <a:sym typeface="Comfortaa"/>
              </a:rPr>
              <a:t>Press W. et al. "Numerical Recipes in C" (1992):</a:t>
            </a:r>
            <a:endParaRPr i="0" sz="1850" u="none" cap="none" strike="noStrike">
              <a:solidFill>
                <a:srgbClr val="97B8FF"/>
              </a:solidFill>
              <a:latin typeface="Comfortaa"/>
              <a:ea typeface="Comfortaa"/>
              <a:cs typeface="Comfortaa"/>
              <a:sym typeface="Comfortaa"/>
            </a:endParaRPr>
          </a:p>
        </p:txBody>
      </p:sp>
      <p:sp>
        <p:nvSpPr>
          <p:cNvPr id="140" name="Google Shape;140;p20"/>
          <p:cNvSpPr/>
          <p:nvPr/>
        </p:nvSpPr>
        <p:spPr>
          <a:xfrm>
            <a:off x="1293614" y="2356128"/>
            <a:ext cx="3679031" cy="122682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E0D6DE"/>
              </a:buClr>
              <a:buSzPts val="1500"/>
              <a:buFont typeface="Noto Sans TC"/>
              <a:buNone/>
            </a:pPr>
            <a:r>
              <a:rPr i="0" lang="en-US" sz="1500" u="none" cap="none" strike="noStrike">
                <a:solidFill>
                  <a:srgbClr val="E0D6DE"/>
                </a:solidFill>
                <a:latin typeface="Comfortaa"/>
                <a:ea typeface="Comfortaa"/>
                <a:cs typeface="Comfortaa"/>
                <a:sym typeface="Comfortaa"/>
              </a:rPr>
              <a:t>Методы численного решения обыкновенных дифференциальных уравнений для моделирования динамических систем.</a:t>
            </a:r>
            <a:endParaRPr i="0" sz="1500" u="none" cap="none" strike="noStrike">
              <a:latin typeface="Comfortaa"/>
              <a:ea typeface="Comfortaa"/>
              <a:cs typeface="Comfortaa"/>
              <a:sym typeface="Comfortaa"/>
            </a:endParaRPr>
          </a:p>
        </p:txBody>
      </p:sp>
      <p:sp>
        <p:nvSpPr>
          <p:cNvPr id="141" name="Google Shape;141;p20"/>
          <p:cNvSpPr/>
          <p:nvPr/>
        </p:nvSpPr>
        <p:spPr>
          <a:xfrm>
            <a:off x="5164217" y="1642348"/>
            <a:ext cx="431244" cy="431244"/>
          </a:xfrm>
          <a:prstGeom prst="roundRect">
            <a:avLst>
              <a:gd fmla="val 6667" name="adj"/>
            </a:avLst>
          </a:prstGeom>
          <a:solidFill>
            <a:srgbClr val="262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42" name="Google Shape;142;p20"/>
          <p:cNvSpPr/>
          <p:nvPr/>
        </p:nvSpPr>
        <p:spPr>
          <a:xfrm>
            <a:off x="5236131" y="1678305"/>
            <a:ext cx="287417" cy="35933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0D6DE"/>
              </a:buClr>
              <a:buSzPts val="2250"/>
              <a:buFont typeface="Sora"/>
              <a:buNone/>
            </a:pPr>
            <a:r>
              <a:rPr i="0" lang="en-US" sz="2250" u="none" cap="none" strike="noStrike">
                <a:solidFill>
                  <a:srgbClr val="E0D6DE"/>
                </a:solidFill>
                <a:latin typeface="Comfortaa"/>
                <a:ea typeface="Comfortaa"/>
                <a:cs typeface="Comfortaa"/>
                <a:sym typeface="Comfortaa"/>
              </a:rPr>
              <a:t>2</a:t>
            </a:r>
            <a:endParaRPr i="0" sz="2250" u="none" cap="none" strike="noStrike">
              <a:latin typeface="Comfortaa"/>
              <a:ea typeface="Comfortaa"/>
              <a:cs typeface="Comfortaa"/>
              <a:sym typeface="Comfortaa"/>
            </a:endParaRPr>
          </a:p>
        </p:txBody>
      </p:sp>
      <p:sp>
        <p:nvSpPr>
          <p:cNvPr id="143" name="Google Shape;143;p20"/>
          <p:cNvSpPr/>
          <p:nvPr/>
        </p:nvSpPr>
        <p:spPr>
          <a:xfrm>
            <a:off x="5787033" y="1642348"/>
            <a:ext cx="3679031" cy="1497211"/>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E0D6DE"/>
              </a:buClr>
              <a:buSzPts val="1850"/>
              <a:buFont typeface="Sora"/>
              <a:buNone/>
            </a:pPr>
            <a:r>
              <a:rPr lang="en-US" sz="1850">
                <a:solidFill>
                  <a:srgbClr val="97B8FF"/>
                </a:solidFill>
                <a:latin typeface="Comfortaa"/>
                <a:ea typeface="Comfortaa"/>
                <a:cs typeface="Comfortaa"/>
                <a:sym typeface="Comfortaa"/>
              </a:rPr>
              <a:t>Ferretti G., Savaresi S., et al. "Modelling and Simulation of Motorcycle Dynamics for Active Control System Prototyping" (2006):</a:t>
            </a:r>
            <a:endParaRPr i="0" sz="1850" u="none" cap="none" strike="noStrike">
              <a:latin typeface="Comfortaa"/>
              <a:ea typeface="Comfortaa"/>
              <a:cs typeface="Comfortaa"/>
              <a:sym typeface="Comfortaa"/>
            </a:endParaRPr>
          </a:p>
        </p:txBody>
      </p:sp>
      <p:sp>
        <p:nvSpPr>
          <p:cNvPr id="144" name="Google Shape;144;p20"/>
          <p:cNvSpPr/>
          <p:nvPr/>
        </p:nvSpPr>
        <p:spPr>
          <a:xfrm>
            <a:off x="5787233" y="3418592"/>
            <a:ext cx="3678900" cy="9201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E0D6DE"/>
              </a:buClr>
              <a:buSzPts val="1500"/>
              <a:buFont typeface="Noto Sans TC"/>
              <a:buNone/>
            </a:pPr>
            <a:r>
              <a:rPr i="0" lang="en-US" sz="1200" u="none" cap="none" strike="noStrike">
                <a:solidFill>
                  <a:srgbClr val="E0D6DE"/>
                </a:solidFill>
                <a:latin typeface="Comfortaa"/>
                <a:ea typeface="Comfortaa"/>
                <a:cs typeface="Comfortaa"/>
                <a:sym typeface="Comfortaa"/>
              </a:rPr>
              <a:t>Примеры моделирования динамики мотоцикла с учётом управляемых систем.</a:t>
            </a:r>
            <a:endParaRPr i="0" sz="1200" u="none" cap="none" strike="noStrike">
              <a:latin typeface="Comfortaa"/>
              <a:ea typeface="Comfortaa"/>
              <a:cs typeface="Comfortaa"/>
              <a:sym typeface="Comfortaa"/>
            </a:endParaRPr>
          </a:p>
        </p:txBody>
      </p:sp>
      <p:sp>
        <p:nvSpPr>
          <p:cNvPr id="145" name="Google Shape;145;p20"/>
          <p:cNvSpPr/>
          <p:nvPr/>
        </p:nvSpPr>
        <p:spPr>
          <a:xfrm>
            <a:off x="9657636" y="1642348"/>
            <a:ext cx="431244" cy="431244"/>
          </a:xfrm>
          <a:prstGeom prst="roundRect">
            <a:avLst>
              <a:gd fmla="val 6667" name="adj"/>
            </a:avLst>
          </a:prstGeom>
          <a:solidFill>
            <a:srgbClr val="262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46" name="Google Shape;146;p20"/>
          <p:cNvSpPr/>
          <p:nvPr/>
        </p:nvSpPr>
        <p:spPr>
          <a:xfrm>
            <a:off x="9729549" y="1678305"/>
            <a:ext cx="287417" cy="35933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0D6DE"/>
              </a:buClr>
              <a:buSzPts val="2250"/>
              <a:buFont typeface="Sora"/>
              <a:buNone/>
            </a:pPr>
            <a:r>
              <a:rPr i="0" lang="en-US" sz="2250" u="none" cap="none" strike="noStrike">
                <a:solidFill>
                  <a:srgbClr val="E0D6DE"/>
                </a:solidFill>
                <a:latin typeface="Comfortaa"/>
                <a:ea typeface="Comfortaa"/>
                <a:cs typeface="Comfortaa"/>
                <a:sym typeface="Comfortaa"/>
              </a:rPr>
              <a:t>3</a:t>
            </a:r>
            <a:endParaRPr i="0" sz="2250" u="none" cap="none" strike="noStrike">
              <a:latin typeface="Comfortaa"/>
              <a:ea typeface="Comfortaa"/>
              <a:cs typeface="Comfortaa"/>
              <a:sym typeface="Comfortaa"/>
            </a:endParaRPr>
          </a:p>
        </p:txBody>
      </p:sp>
      <p:sp>
        <p:nvSpPr>
          <p:cNvPr id="147" name="Google Shape;147;p20"/>
          <p:cNvSpPr/>
          <p:nvPr/>
        </p:nvSpPr>
        <p:spPr>
          <a:xfrm>
            <a:off x="10280452" y="1642348"/>
            <a:ext cx="3679031" cy="598884"/>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E0D6DE"/>
              </a:buClr>
              <a:buSzPts val="1850"/>
              <a:buFont typeface="Sora"/>
              <a:buNone/>
            </a:pPr>
            <a:r>
              <a:rPr lang="en-US" sz="1850">
                <a:solidFill>
                  <a:srgbClr val="97B8FF"/>
                </a:solidFill>
                <a:latin typeface="Comfortaa"/>
                <a:ea typeface="Comfortaa"/>
                <a:cs typeface="Comfortaa"/>
                <a:sym typeface="Comfortaa"/>
              </a:rPr>
              <a:t>Downey A. "Modeling and Simulation in Python" (2021):</a:t>
            </a:r>
            <a:endParaRPr sz="1850">
              <a:solidFill>
                <a:srgbClr val="97B8FF"/>
              </a:solidFill>
              <a:latin typeface="Comfortaa"/>
              <a:ea typeface="Comfortaa"/>
              <a:cs typeface="Comfortaa"/>
              <a:sym typeface="Comfortaa"/>
            </a:endParaRPr>
          </a:p>
        </p:txBody>
      </p:sp>
      <p:sp>
        <p:nvSpPr>
          <p:cNvPr id="148" name="Google Shape;148;p20"/>
          <p:cNvSpPr/>
          <p:nvPr/>
        </p:nvSpPr>
        <p:spPr>
          <a:xfrm>
            <a:off x="10280452" y="2356128"/>
            <a:ext cx="3679031" cy="61341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E0D6DE"/>
              </a:buClr>
              <a:buSzPts val="1500"/>
              <a:buFont typeface="Noto Sans TC"/>
              <a:buNone/>
            </a:pPr>
            <a:r>
              <a:rPr i="0" lang="en-US" sz="1500" u="none" cap="none" strike="noStrike">
                <a:solidFill>
                  <a:srgbClr val="E0D6DE"/>
                </a:solidFill>
                <a:latin typeface="Comfortaa"/>
                <a:ea typeface="Comfortaa"/>
                <a:cs typeface="Comfortaa"/>
                <a:sym typeface="Comfortaa"/>
              </a:rPr>
              <a:t>Практические примеры реализации моделей с использованием Python.</a:t>
            </a:r>
            <a:endParaRPr i="0" sz="1500" u="none" cap="none" strike="noStrike">
              <a:latin typeface="Comfortaa"/>
              <a:ea typeface="Comfortaa"/>
              <a:cs typeface="Comfortaa"/>
              <a:sym typeface="Comfortaa"/>
            </a:endParaRPr>
          </a:p>
        </p:txBody>
      </p:sp>
      <p:sp>
        <p:nvSpPr>
          <p:cNvPr id="149" name="Google Shape;149;p20"/>
          <p:cNvSpPr/>
          <p:nvPr/>
        </p:nvSpPr>
        <p:spPr>
          <a:xfrm>
            <a:off x="670798" y="4581763"/>
            <a:ext cx="431244" cy="431244"/>
          </a:xfrm>
          <a:prstGeom prst="roundRect">
            <a:avLst>
              <a:gd fmla="val 6667" name="adj"/>
            </a:avLst>
          </a:prstGeom>
          <a:solidFill>
            <a:srgbClr val="262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50" name="Google Shape;150;p20"/>
          <p:cNvSpPr/>
          <p:nvPr/>
        </p:nvSpPr>
        <p:spPr>
          <a:xfrm>
            <a:off x="742712" y="4617720"/>
            <a:ext cx="287417" cy="35933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0D6DE"/>
              </a:buClr>
              <a:buSzPts val="2250"/>
              <a:buFont typeface="Sora"/>
              <a:buNone/>
            </a:pPr>
            <a:r>
              <a:rPr i="0" lang="en-US" sz="2250" u="none" cap="none" strike="noStrike">
                <a:solidFill>
                  <a:srgbClr val="E0D6DE"/>
                </a:solidFill>
                <a:latin typeface="Comfortaa"/>
                <a:ea typeface="Comfortaa"/>
                <a:cs typeface="Comfortaa"/>
                <a:sym typeface="Comfortaa"/>
              </a:rPr>
              <a:t>4</a:t>
            </a:r>
            <a:endParaRPr i="0" sz="2250" u="none" cap="none" strike="noStrike">
              <a:latin typeface="Comfortaa"/>
              <a:ea typeface="Comfortaa"/>
              <a:cs typeface="Comfortaa"/>
              <a:sym typeface="Comfortaa"/>
            </a:endParaRPr>
          </a:p>
        </p:txBody>
      </p:sp>
      <p:sp>
        <p:nvSpPr>
          <p:cNvPr id="151" name="Google Shape;151;p20"/>
          <p:cNvSpPr/>
          <p:nvPr/>
        </p:nvSpPr>
        <p:spPr>
          <a:xfrm>
            <a:off x="1293614" y="4581763"/>
            <a:ext cx="4392930" cy="299442"/>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E0D6DE"/>
              </a:buClr>
              <a:buSzPts val="1850"/>
              <a:buFont typeface="Sora"/>
              <a:buNone/>
            </a:pPr>
            <a:r>
              <a:rPr lang="en-US" sz="1850">
                <a:solidFill>
                  <a:srgbClr val="97B8FF"/>
                </a:solidFill>
                <a:latin typeface="Comfortaa"/>
                <a:ea typeface="Comfortaa"/>
                <a:cs typeface="Comfortaa"/>
                <a:sym typeface="Comfortaa"/>
              </a:rPr>
              <a:t>Press W. et al. – "Numerical Recipes"</a:t>
            </a:r>
            <a:endParaRPr sz="1850">
              <a:solidFill>
                <a:srgbClr val="97B8FF"/>
              </a:solidFill>
              <a:latin typeface="Comfortaa"/>
              <a:ea typeface="Comfortaa"/>
              <a:cs typeface="Comfortaa"/>
              <a:sym typeface="Comfortaa"/>
            </a:endParaRPr>
          </a:p>
        </p:txBody>
      </p:sp>
      <p:sp>
        <p:nvSpPr>
          <p:cNvPr id="152" name="Google Shape;152;p20"/>
          <p:cNvSpPr/>
          <p:nvPr/>
        </p:nvSpPr>
        <p:spPr>
          <a:xfrm>
            <a:off x="1293614" y="4996101"/>
            <a:ext cx="5925860" cy="61341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E0D6DE"/>
              </a:buClr>
              <a:buSzPts val="1500"/>
              <a:buFont typeface="Noto Sans TC"/>
              <a:buNone/>
            </a:pPr>
            <a:r>
              <a:rPr i="0" lang="en-US" sz="1500" u="none" cap="none" strike="noStrike">
                <a:solidFill>
                  <a:srgbClr val="E0D6DE"/>
                </a:solidFill>
                <a:latin typeface="Comfortaa"/>
                <a:ea typeface="Comfortaa"/>
                <a:cs typeface="Comfortaa"/>
                <a:sym typeface="Comfortaa"/>
              </a:rPr>
              <a:t>В книге описаны алгоритмы интегрирования, пригодные для подобных задач.</a:t>
            </a:r>
            <a:endParaRPr i="0" sz="1500" u="none" cap="none" strike="noStrike">
              <a:latin typeface="Comfortaa"/>
              <a:ea typeface="Comfortaa"/>
              <a:cs typeface="Comfortaa"/>
              <a:sym typeface="Comfortaa"/>
            </a:endParaRPr>
          </a:p>
        </p:txBody>
      </p:sp>
      <p:sp>
        <p:nvSpPr>
          <p:cNvPr id="153" name="Google Shape;153;p20"/>
          <p:cNvSpPr/>
          <p:nvPr/>
        </p:nvSpPr>
        <p:spPr>
          <a:xfrm>
            <a:off x="7411045" y="4581763"/>
            <a:ext cx="431244" cy="431244"/>
          </a:xfrm>
          <a:prstGeom prst="roundRect">
            <a:avLst>
              <a:gd fmla="val 6667" name="adj"/>
            </a:avLst>
          </a:prstGeom>
          <a:solidFill>
            <a:srgbClr val="262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sp>
        <p:nvSpPr>
          <p:cNvPr id="154" name="Google Shape;154;p20"/>
          <p:cNvSpPr/>
          <p:nvPr/>
        </p:nvSpPr>
        <p:spPr>
          <a:xfrm>
            <a:off x="7482959" y="4617720"/>
            <a:ext cx="287417" cy="35933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0D6DE"/>
              </a:buClr>
              <a:buSzPts val="2250"/>
              <a:buFont typeface="Sora"/>
              <a:buNone/>
            </a:pPr>
            <a:r>
              <a:rPr i="0" lang="en-US" sz="2250" u="none" cap="none" strike="noStrike">
                <a:solidFill>
                  <a:srgbClr val="E0D6DE"/>
                </a:solidFill>
                <a:latin typeface="Comfortaa"/>
                <a:ea typeface="Comfortaa"/>
                <a:cs typeface="Comfortaa"/>
                <a:sym typeface="Comfortaa"/>
              </a:rPr>
              <a:t>5</a:t>
            </a:r>
            <a:endParaRPr i="0" sz="2250" u="none" cap="none" strike="noStrike">
              <a:latin typeface="Comfortaa"/>
              <a:ea typeface="Comfortaa"/>
              <a:cs typeface="Comfortaa"/>
              <a:sym typeface="Comfortaa"/>
            </a:endParaRPr>
          </a:p>
        </p:txBody>
      </p:sp>
      <p:sp>
        <p:nvSpPr>
          <p:cNvPr id="155" name="Google Shape;155;p20"/>
          <p:cNvSpPr/>
          <p:nvPr/>
        </p:nvSpPr>
        <p:spPr>
          <a:xfrm>
            <a:off x="8033840" y="4581775"/>
            <a:ext cx="5015400" cy="2994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E0D6DE"/>
              </a:buClr>
              <a:buSzPts val="1850"/>
              <a:buFont typeface="Sora"/>
              <a:buNone/>
            </a:pPr>
            <a:r>
              <a:rPr lang="en-US" sz="1850">
                <a:solidFill>
                  <a:srgbClr val="97B8FF"/>
                </a:solidFill>
                <a:latin typeface="Comfortaa"/>
                <a:ea typeface="Comfortaa"/>
                <a:cs typeface="Comfortaa"/>
                <a:sym typeface="Comfortaa"/>
              </a:rPr>
              <a:t>PyDy – документация:</a:t>
            </a:r>
            <a:endParaRPr sz="1850">
              <a:solidFill>
                <a:srgbClr val="97B8FF"/>
              </a:solidFill>
              <a:latin typeface="Comfortaa"/>
              <a:ea typeface="Comfortaa"/>
              <a:cs typeface="Comfortaa"/>
              <a:sym typeface="Comfortaa"/>
            </a:endParaRPr>
          </a:p>
        </p:txBody>
      </p:sp>
      <p:sp>
        <p:nvSpPr>
          <p:cNvPr id="156" name="Google Shape;156;p20"/>
          <p:cNvSpPr/>
          <p:nvPr/>
        </p:nvSpPr>
        <p:spPr>
          <a:xfrm>
            <a:off x="8033861" y="4996101"/>
            <a:ext cx="5925860" cy="920115"/>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E0D6DE"/>
              </a:buClr>
              <a:buSzPts val="1500"/>
              <a:buFont typeface="Noto Sans TC"/>
              <a:buNone/>
            </a:pPr>
            <a:r>
              <a:rPr i="0" lang="en-US" sz="1500" u="none" cap="none" strike="noStrike">
                <a:solidFill>
                  <a:srgbClr val="E0D6DE"/>
                </a:solidFill>
                <a:latin typeface="Comfortaa"/>
                <a:ea typeface="Comfortaa"/>
                <a:cs typeface="Comfortaa"/>
                <a:sym typeface="Comfortaa"/>
              </a:rPr>
              <a:t>Ресурс для построения динамических моделей с использованием Python, полезен для создания графического интерфейса.</a:t>
            </a:r>
            <a:endParaRPr i="0" sz="1500" u="none" cap="none" strike="noStrike">
              <a:latin typeface="Comfortaa"/>
              <a:ea typeface="Comfortaa"/>
              <a:cs typeface="Comfortaa"/>
              <a:sym typeface="Comfortaa"/>
            </a:endParaRPr>
          </a:p>
        </p:txBody>
      </p:sp>
      <p:sp>
        <p:nvSpPr>
          <p:cNvPr id="157" name="Google Shape;157;p20"/>
          <p:cNvSpPr/>
          <p:nvPr/>
        </p:nvSpPr>
        <p:spPr>
          <a:xfrm>
            <a:off x="670798" y="6131838"/>
            <a:ext cx="13288804" cy="1533525"/>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E0D6DE"/>
              </a:buClr>
              <a:buSzPts val="1500"/>
              <a:buFont typeface="Noto Sans TC"/>
              <a:buNone/>
            </a:pPr>
            <a:r>
              <a:rPr i="0" lang="en-US" sz="1200" u="none" cap="none" strike="noStrike">
                <a:solidFill>
                  <a:srgbClr val="E0D6DE"/>
                </a:solidFill>
                <a:latin typeface="Comfortaa"/>
                <a:ea typeface="Comfortaa"/>
                <a:cs typeface="Comfortaa"/>
                <a:sym typeface="Comfortaa"/>
              </a:rPr>
              <a:t>Для решения уравнений движения мотоциклиста внутри сферы с учетом всех перечисленных факторов потребуется численное моделирование. Уравнения получаются нелинейными (включая, например, силу трения с кулоновским конусом возможных направлений, и квадратичную силу сопротивления воздуха), поэтому аналитического решения нет – необходимы численные методы интегрирования ОДУ. Классические алгоритмы, такие как метод Рунге–Кутты 4-го порядка или адаптивные схемы, способны рассчитывать траекторию в реальном времени с небольшим шагом шага по времени.</a:t>
            </a:r>
            <a:endParaRPr i="0" sz="1200" u="none" cap="none" strike="noStrike">
              <a:latin typeface="Comfortaa"/>
              <a:ea typeface="Comfortaa"/>
              <a:cs typeface="Comfortaa"/>
              <a:sym typeface="Comfortaa"/>
            </a:endParaRPr>
          </a:p>
        </p:txBody>
      </p:sp>
      <p:sp>
        <p:nvSpPr>
          <p:cNvPr id="158" name="Google Shape;158;p20"/>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p:nvPr/>
        </p:nvSpPr>
        <p:spPr>
          <a:xfrm>
            <a:off x="793802" y="1339325"/>
            <a:ext cx="84261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97B8FF"/>
              </a:buClr>
              <a:buSzPts val="4450"/>
              <a:buFont typeface="Sora"/>
              <a:buNone/>
            </a:pPr>
            <a:r>
              <a:rPr i="0" lang="en-US" sz="4450" u="none" cap="none" strike="noStrike">
                <a:solidFill>
                  <a:srgbClr val="97B8FF"/>
                </a:solidFill>
                <a:latin typeface="Comfortaa"/>
                <a:ea typeface="Comfortaa"/>
                <a:cs typeface="Comfortaa"/>
                <a:sym typeface="Comfortaa"/>
              </a:rPr>
              <a:t>План реализации проекта</a:t>
            </a:r>
            <a:endParaRPr i="0" sz="4450" u="none" cap="none" strike="noStrike">
              <a:latin typeface="Comfortaa"/>
              <a:ea typeface="Comfortaa"/>
              <a:cs typeface="Comfortaa"/>
              <a:sym typeface="Comfortaa"/>
            </a:endParaRPr>
          </a:p>
        </p:txBody>
      </p:sp>
      <p:sp>
        <p:nvSpPr>
          <p:cNvPr id="165" name="Google Shape;165;p21"/>
          <p:cNvSpPr/>
          <p:nvPr/>
        </p:nvSpPr>
        <p:spPr>
          <a:xfrm>
            <a:off x="793790" y="2501741"/>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1750" u="none" cap="none" strike="noStrike">
                <a:solidFill>
                  <a:srgbClr val="E0D6DE"/>
                </a:solidFill>
                <a:latin typeface="Comfortaa"/>
                <a:ea typeface="Comfortaa"/>
                <a:cs typeface="Comfortaa"/>
                <a:sym typeface="Comfortaa"/>
              </a:rPr>
              <a:t>Этап 1:</a:t>
            </a:r>
            <a:r>
              <a:rPr i="0" lang="en-US" sz="1750" u="none" cap="none" strike="noStrike">
                <a:solidFill>
                  <a:srgbClr val="E0D6DE"/>
                </a:solidFill>
                <a:latin typeface="Comfortaa"/>
                <a:ea typeface="Comfortaa"/>
                <a:cs typeface="Comfortaa"/>
                <a:sym typeface="Comfortaa"/>
              </a:rPr>
              <a:t> Исследование и сбор исходных данных Изучение литературы и определение ключевых параметров модели.</a:t>
            </a:r>
            <a:endParaRPr i="0" sz="1750" u="none" cap="none" strike="noStrike">
              <a:latin typeface="Comfortaa"/>
              <a:ea typeface="Comfortaa"/>
              <a:cs typeface="Comfortaa"/>
              <a:sym typeface="Comfortaa"/>
            </a:endParaRPr>
          </a:p>
        </p:txBody>
      </p:sp>
      <p:sp>
        <p:nvSpPr>
          <p:cNvPr id="166" name="Google Shape;166;p21"/>
          <p:cNvSpPr/>
          <p:nvPr/>
        </p:nvSpPr>
        <p:spPr>
          <a:xfrm>
            <a:off x="793790" y="3306842"/>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1750" u="none" cap="none" strike="noStrike">
                <a:solidFill>
                  <a:srgbClr val="E0D6DE"/>
                </a:solidFill>
                <a:latin typeface="Comfortaa"/>
                <a:ea typeface="Comfortaa"/>
                <a:cs typeface="Comfortaa"/>
                <a:sym typeface="Comfortaa"/>
              </a:rPr>
              <a:t>Этап 2:</a:t>
            </a:r>
            <a:r>
              <a:rPr i="0" lang="en-US" sz="1750" u="none" cap="none" strike="noStrike">
                <a:solidFill>
                  <a:srgbClr val="E0D6DE"/>
                </a:solidFill>
                <a:latin typeface="Comfortaa"/>
                <a:ea typeface="Comfortaa"/>
                <a:cs typeface="Comfortaa"/>
                <a:sym typeface="Comfortaa"/>
              </a:rPr>
              <a:t> Построение простейшей математической модели Выведение уравнений движения, разработка численного решения без расчета аэродинамики и других сложных факторов</a:t>
            </a:r>
            <a:endParaRPr i="0" sz="1750" u="none" cap="none" strike="noStrike">
              <a:latin typeface="Comfortaa"/>
              <a:ea typeface="Comfortaa"/>
              <a:cs typeface="Comfortaa"/>
              <a:sym typeface="Comfortaa"/>
            </a:endParaRPr>
          </a:p>
        </p:txBody>
      </p:sp>
      <p:sp>
        <p:nvSpPr>
          <p:cNvPr id="167" name="Google Shape;167;p21"/>
          <p:cNvSpPr/>
          <p:nvPr/>
        </p:nvSpPr>
        <p:spPr>
          <a:xfrm>
            <a:off x="793790" y="4111943"/>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1750" u="none" cap="none" strike="noStrike">
                <a:solidFill>
                  <a:srgbClr val="E0D6DE"/>
                </a:solidFill>
                <a:latin typeface="Comfortaa"/>
                <a:ea typeface="Comfortaa"/>
                <a:cs typeface="Comfortaa"/>
                <a:sym typeface="Comfortaa"/>
              </a:rPr>
              <a:t>Этап 3:</a:t>
            </a:r>
            <a:r>
              <a:rPr i="0" lang="en-US" sz="1750" u="none" cap="none" strike="noStrike">
                <a:solidFill>
                  <a:srgbClr val="E0D6DE"/>
                </a:solidFill>
                <a:latin typeface="Comfortaa"/>
                <a:ea typeface="Comfortaa"/>
                <a:cs typeface="Comfortaa"/>
                <a:sym typeface="Comfortaa"/>
              </a:rPr>
              <a:t> Разработка графического интерфейса Создание приложения с возможностью изменения параметров и визуализации результатов.</a:t>
            </a:r>
            <a:endParaRPr i="0" sz="1750" u="none" cap="none" strike="noStrike">
              <a:latin typeface="Comfortaa"/>
              <a:ea typeface="Comfortaa"/>
              <a:cs typeface="Comfortaa"/>
              <a:sym typeface="Comfortaa"/>
            </a:endParaRPr>
          </a:p>
        </p:txBody>
      </p:sp>
      <p:sp>
        <p:nvSpPr>
          <p:cNvPr id="168" name="Google Shape;168;p21"/>
          <p:cNvSpPr/>
          <p:nvPr/>
        </p:nvSpPr>
        <p:spPr>
          <a:xfrm>
            <a:off x="793790" y="4917043"/>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1750" u="none" cap="none" strike="noStrike">
                <a:solidFill>
                  <a:srgbClr val="E0D6DE"/>
                </a:solidFill>
                <a:latin typeface="Comfortaa"/>
                <a:ea typeface="Comfortaa"/>
                <a:cs typeface="Comfortaa"/>
                <a:sym typeface="Comfortaa"/>
              </a:rPr>
              <a:t>Этап 4:</a:t>
            </a:r>
            <a:r>
              <a:rPr i="0" lang="en-US" sz="1750" u="none" cap="none" strike="noStrike">
                <a:solidFill>
                  <a:srgbClr val="E0D6DE"/>
                </a:solidFill>
                <a:latin typeface="Comfortaa"/>
                <a:ea typeface="Comfortaa"/>
                <a:cs typeface="Comfortaa"/>
                <a:sym typeface="Comfortaa"/>
              </a:rPr>
              <a:t> Построение точной математической модели Добавление в математическую модель всех параметров и уравнений для наиболее точного решения</a:t>
            </a:r>
            <a:endParaRPr i="0" sz="1750" u="none" cap="none" strike="noStrike">
              <a:latin typeface="Comfortaa"/>
              <a:ea typeface="Comfortaa"/>
              <a:cs typeface="Comfortaa"/>
              <a:sym typeface="Comfortaa"/>
            </a:endParaRPr>
          </a:p>
        </p:txBody>
      </p:sp>
      <p:sp>
        <p:nvSpPr>
          <p:cNvPr id="169" name="Google Shape;169;p21"/>
          <p:cNvSpPr/>
          <p:nvPr/>
        </p:nvSpPr>
        <p:spPr>
          <a:xfrm>
            <a:off x="793790" y="5722144"/>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1750" u="none" cap="none" strike="noStrike">
                <a:solidFill>
                  <a:srgbClr val="E0D6DE"/>
                </a:solidFill>
                <a:latin typeface="Comfortaa"/>
                <a:ea typeface="Comfortaa"/>
                <a:cs typeface="Comfortaa"/>
                <a:sym typeface="Comfortaa"/>
              </a:rPr>
              <a:t>Этап 5:</a:t>
            </a:r>
            <a:r>
              <a:rPr i="0" lang="en-US" sz="1750" u="none" cap="none" strike="noStrike">
                <a:solidFill>
                  <a:srgbClr val="E0D6DE"/>
                </a:solidFill>
                <a:latin typeface="Comfortaa"/>
                <a:ea typeface="Comfortaa"/>
                <a:cs typeface="Comfortaa"/>
                <a:sym typeface="Comfortaa"/>
              </a:rPr>
              <a:t> Оптимизация Работа над улучшением производительности модели.</a:t>
            </a:r>
            <a:endParaRPr i="0" sz="1750" u="none" cap="none" strike="noStrike">
              <a:latin typeface="Comfortaa"/>
              <a:ea typeface="Comfortaa"/>
              <a:cs typeface="Comfortaa"/>
              <a:sym typeface="Comfortaa"/>
            </a:endParaRPr>
          </a:p>
        </p:txBody>
      </p:sp>
      <p:sp>
        <p:nvSpPr>
          <p:cNvPr id="170" name="Google Shape;170;p21"/>
          <p:cNvSpPr/>
          <p:nvPr/>
        </p:nvSpPr>
        <p:spPr>
          <a:xfrm>
            <a:off x="793790" y="6164342"/>
            <a:ext cx="130428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0D6DE"/>
              </a:buClr>
              <a:buSzPts val="1750"/>
              <a:buFont typeface="Noto Sans TC"/>
              <a:buNone/>
            </a:pPr>
            <a:r>
              <a:rPr b="1" i="0" lang="en-US" sz="1750" u="none" cap="none" strike="noStrike">
                <a:solidFill>
                  <a:srgbClr val="E0D6DE"/>
                </a:solidFill>
                <a:latin typeface="Comfortaa"/>
                <a:ea typeface="Comfortaa"/>
                <a:cs typeface="Comfortaa"/>
                <a:sym typeface="Comfortaa"/>
              </a:rPr>
              <a:t>Этап 6:</a:t>
            </a:r>
            <a:r>
              <a:rPr i="0" lang="en-US" sz="1750" u="none" cap="none" strike="noStrike">
                <a:solidFill>
                  <a:srgbClr val="E0D6DE"/>
                </a:solidFill>
                <a:latin typeface="Comfortaa"/>
                <a:ea typeface="Comfortaa"/>
                <a:cs typeface="Comfortaa"/>
                <a:sym typeface="Comfortaa"/>
              </a:rPr>
              <a:t> Тестирование и валидация модели Сравнение результатов моделирования с теоретическими предсказаниями.</a:t>
            </a:r>
            <a:endParaRPr i="0" sz="1750" u="none" cap="none" strike="noStrike">
              <a:latin typeface="Comfortaa"/>
              <a:ea typeface="Comfortaa"/>
              <a:cs typeface="Comfortaa"/>
              <a:sym typeface="Comfortaa"/>
            </a:endParaRPr>
          </a:p>
        </p:txBody>
      </p:sp>
      <p:sp>
        <p:nvSpPr>
          <p:cNvPr id="171" name="Google Shape;171;p21"/>
          <p:cNvSpPr/>
          <p:nvPr/>
        </p:nvSpPr>
        <p:spPr>
          <a:xfrm>
            <a:off x="11839600" y="7548000"/>
            <a:ext cx="3058200" cy="681600"/>
          </a:xfrm>
          <a:prstGeom prst="roundRect">
            <a:avLst>
              <a:gd fmla="val 16667" name="adj"/>
            </a:avLst>
          </a:prstGeom>
          <a:solidFill>
            <a:srgbClr val="07070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