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F0D34-9091-0B42-86D8-CA7AA1C26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D9FE2F-C6D3-A24F-ABC8-3827E3CB5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BE57E5-EA35-B646-88A0-23F5ED35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DC3-0984-ED48-8E9F-2BB6CB73E597}" type="datetimeFigureOut">
              <a:rPr kumimoji="1" lang="zh-TW" altLang="en-US" smtClean="0"/>
              <a:t>2019/11/23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3389AB-D4DF-1240-98EE-68F9B107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0285F5-98B1-F942-A972-DDC2AE2C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A3C-0AB2-C643-B1F9-03D34DD9E0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778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0E5CB-D1D2-344D-9FD1-27E059F6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1F194B-BDB6-814F-9627-F99EDC507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44A33-E787-7644-8864-6282EB40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DC3-0984-ED48-8E9F-2BB6CB73E597}" type="datetimeFigureOut">
              <a:rPr kumimoji="1" lang="zh-TW" altLang="en-US" smtClean="0"/>
              <a:t>2019/11/23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A567A-78C6-154A-9E08-33410838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11CB1-2D2B-4640-9ADC-F4B4AFB9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A3C-0AB2-C643-B1F9-03D34DD9E0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82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78250F-B7D3-4146-BBC4-9297EE930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E98F20-543F-854A-844C-8C9D6920B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5AC9FA-9CF2-9E44-8D09-AF44B6C6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DC3-0984-ED48-8E9F-2BB6CB73E597}" type="datetimeFigureOut">
              <a:rPr kumimoji="1" lang="zh-TW" altLang="en-US" smtClean="0"/>
              <a:t>2019/11/23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DB4F3A-0DC3-F448-A93C-6A3F7B3B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21F041-09E5-B148-82EB-A94204AE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A3C-0AB2-C643-B1F9-03D34DD9E0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185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99452-4DA6-E748-8970-6F4EDF08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E0545-9198-5B44-88BD-F962CCB9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1F1490-21EF-2C4B-9EBE-5D39747A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DC3-0984-ED48-8E9F-2BB6CB73E597}" type="datetimeFigureOut">
              <a:rPr kumimoji="1" lang="zh-TW" altLang="en-US" smtClean="0"/>
              <a:t>2019/11/23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86F458-B517-6549-8E31-0A0C8857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83099F-867A-0B48-9FE8-2773E7DD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A3C-0AB2-C643-B1F9-03D34DD9E0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217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D8CF9-EB27-6C4A-B571-0D8CF01B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7A0B05-83A2-0D46-B0E2-F60EFE59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4DFE68-5FB6-3143-9D2D-1AA8F9D0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DC3-0984-ED48-8E9F-2BB6CB73E597}" type="datetimeFigureOut">
              <a:rPr kumimoji="1" lang="zh-TW" altLang="en-US" smtClean="0"/>
              <a:t>2019/11/23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8651CB-7311-164E-A0B3-8959F9C3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F5D5F6-4D95-7649-906C-41C638A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A3C-0AB2-C643-B1F9-03D34DD9E0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568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1CF10-E780-9B40-9574-EF36517E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2780BB-755E-C74D-BFA9-E05DD87A8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665CA7-F242-1C49-A7CC-0A65D9EFE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D8BBAB-C924-0044-9259-F7EA3FED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DC3-0984-ED48-8E9F-2BB6CB73E597}" type="datetimeFigureOut">
              <a:rPr kumimoji="1" lang="zh-TW" altLang="en-US" smtClean="0"/>
              <a:t>2019/11/23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B9B16A-E827-7B4B-B916-5417D0E5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2E15E0-CE32-0248-A947-15F6B011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A3C-0AB2-C643-B1F9-03D34DD9E0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32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A1F86-6EE1-3B41-8CDF-5EFB2FE7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AED0D9-1064-0B4D-B22C-5F1E166C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AADF05-58A7-3248-B6B2-857FA2DF0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B1F434-114E-BB41-A1E6-5E67FDFFE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98E44E-348D-AB4E-AF9C-EED1545C5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B08B70-F6E3-034C-9B31-8372BB4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DC3-0984-ED48-8E9F-2BB6CB73E597}" type="datetimeFigureOut">
              <a:rPr kumimoji="1" lang="zh-TW" altLang="en-US" smtClean="0"/>
              <a:t>2019/11/23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192D20-4E60-A24C-B8D8-95FBAC6B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59DFF3-BB5A-0543-BEF9-21CD4FB5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A3C-0AB2-C643-B1F9-03D34DD9E0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367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2EABC-7BF5-8742-8DD7-49C7C15B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CB2A52-7E29-9D44-A901-0D752C9F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DC3-0984-ED48-8E9F-2BB6CB73E597}" type="datetimeFigureOut">
              <a:rPr kumimoji="1" lang="zh-TW" altLang="en-US" smtClean="0"/>
              <a:t>2019/11/23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5D554A-3D1B-A445-804A-0B9D4FA7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622610-687D-1F4A-B8F3-443DED12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A3C-0AB2-C643-B1F9-03D34DD9E0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21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5FD94F-D50C-E54A-82DE-B7834FF6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DC3-0984-ED48-8E9F-2BB6CB73E597}" type="datetimeFigureOut">
              <a:rPr kumimoji="1" lang="zh-TW" altLang="en-US" smtClean="0"/>
              <a:t>2019/11/23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CCEABF-C714-C941-AB8C-DD9BDD3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926747-47C3-EB4C-AEE5-CBD7AD49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A3C-0AB2-C643-B1F9-03D34DD9E0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60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EE6C0-72A8-E94D-B13C-EE367E06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68EB07-5015-F141-9F45-E6645F6E9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4EC591-1BEA-964B-B9B5-9A02E405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C01798-F26B-044C-BABC-E8F0ACC9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DC3-0984-ED48-8E9F-2BB6CB73E597}" type="datetimeFigureOut">
              <a:rPr kumimoji="1" lang="zh-TW" altLang="en-US" smtClean="0"/>
              <a:t>2019/11/23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807EC4-532B-AD44-8409-704D65C3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449A68-87DC-7645-AA12-F4971291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A3C-0AB2-C643-B1F9-03D34DD9E0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577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8DC69-0C96-F549-B68A-4359A7D4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66D200-D01F-9E40-AC4A-516035108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891D7F-2634-4544-AFCF-FE6CF195A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E682CC-B608-0C48-AB64-DCF07587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DC3-0984-ED48-8E9F-2BB6CB73E597}" type="datetimeFigureOut">
              <a:rPr kumimoji="1" lang="zh-TW" altLang="en-US" smtClean="0"/>
              <a:t>2019/11/23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690C4B-FE18-5945-8718-271A52C9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BAA529-89F9-F24D-A36A-F5202094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A3C-0AB2-C643-B1F9-03D34DD9E0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921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E5D969-11B6-6D47-9E42-62B66770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4AFC5-AF53-934B-A367-425D1C75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6CF38-1B36-904A-A67F-7513D9E57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EDC3-0984-ED48-8E9F-2BB6CB73E597}" type="datetimeFigureOut">
              <a:rPr kumimoji="1" lang="zh-TW" altLang="en-US" smtClean="0"/>
              <a:t>2019/11/23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10DA9-D1A5-B042-8239-0ABD08F53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02E4BA-490D-674A-BC5D-53BF9195E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6A3C-0AB2-C643-B1F9-03D34DD9E0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131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80BFF-96B6-A54E-AC7E-56A21ABA5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10810EECS204001</a:t>
            </a:r>
            <a:br>
              <a:rPr lang="en-US" altLang="zh-TW" dirty="0"/>
            </a:br>
            <a:r>
              <a:rPr lang="en-US" altLang="zh-TW" dirty="0"/>
              <a:t>Data Structures</a:t>
            </a:r>
            <a:br>
              <a:rPr lang="en-US" altLang="zh-TW" dirty="0"/>
            </a:br>
            <a:r>
              <a:rPr lang="en-US" altLang="zh-TW" dirty="0"/>
              <a:t>HW4: Graph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9A8B58-85DE-DC43-8C90-2B1ED90D6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11/22 12:00 </a:t>
            </a:r>
          </a:p>
          <a:p>
            <a:r>
              <a:rPr kumimoji="1" lang="en-US" altLang="zh-TW" dirty="0"/>
              <a:t>~</a:t>
            </a:r>
          </a:p>
          <a:p>
            <a:r>
              <a:rPr kumimoji="1" lang="en-US" altLang="zh-TW" dirty="0"/>
              <a:t>12/6 23:59</a:t>
            </a:r>
          </a:p>
        </p:txBody>
      </p:sp>
    </p:spTree>
    <p:extLst>
      <p:ext uri="{BB962C8B-B14F-4D97-AF65-F5344CB8AC3E}">
        <p14:creationId xmlns:p14="http://schemas.microsoft.com/office/powerpoint/2010/main" val="48003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A1E1F-EB59-7E40-A254-9AEA582F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D0A516-0666-8C43-9868-941E25FE3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Map</a:t>
            </a:r>
          </a:p>
          <a:p>
            <a:r>
              <a:rPr kumimoji="1" lang="en-US" altLang="zh-TW" dirty="0"/>
              <a:t>Calculate the minimum total moving time for those buses connect every campus.</a:t>
            </a:r>
          </a:p>
          <a:p>
            <a:r>
              <a:rPr kumimoji="1" lang="en-US" altLang="zh-TW" dirty="0"/>
              <a:t>Print the answer. If there is no answer, print ”Error”.</a:t>
            </a:r>
          </a:p>
          <a:p>
            <a:r>
              <a:rPr kumimoji="1" lang="en-US" altLang="zh-TW" dirty="0"/>
              <a:t>Map -&gt; output: 15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EA55E095-8D0B-D54E-A9AD-CE5700E3D924}"/>
              </a:ext>
            </a:extLst>
          </p:cNvPr>
          <p:cNvSpPr/>
          <p:nvPr/>
        </p:nvSpPr>
        <p:spPr>
          <a:xfrm>
            <a:off x="6096000" y="4221985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1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F8AB6242-0278-7244-914B-66982313D6BC}"/>
              </a:ext>
            </a:extLst>
          </p:cNvPr>
          <p:cNvSpPr/>
          <p:nvPr/>
        </p:nvSpPr>
        <p:spPr>
          <a:xfrm>
            <a:off x="9711559" y="4221985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2</a:t>
            </a:r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2A01229-B514-CD4A-B278-E24E2C71665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567448" y="4642399"/>
            <a:ext cx="21441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4C0817-2601-1549-B1A3-2499371092C5}"/>
              </a:ext>
            </a:extLst>
          </p:cNvPr>
          <p:cNvSpPr txBox="1"/>
          <p:nvPr/>
        </p:nvSpPr>
        <p:spPr>
          <a:xfrm>
            <a:off x="8182303" y="3996068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20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C5B09CE1-BBB9-9849-9D8D-D47EC859BC70}"/>
              </a:ext>
            </a:extLst>
          </p:cNvPr>
          <p:cNvSpPr/>
          <p:nvPr/>
        </p:nvSpPr>
        <p:spPr>
          <a:xfrm>
            <a:off x="7903778" y="5798591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3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A568072-A8AE-1340-951F-F0FD61042E1F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flipH="1" flipV="1">
            <a:off x="6831724" y="5062813"/>
            <a:ext cx="1072054" cy="1156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AC8ECE9-F86C-CF44-BD2C-7F7EFA988F0D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9375226" y="5062813"/>
            <a:ext cx="1072057" cy="1156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FE9F58-4E80-9D4D-8943-4301B811DDAE}"/>
              </a:ext>
            </a:extLst>
          </p:cNvPr>
          <p:cNvSpPr txBox="1"/>
          <p:nvPr/>
        </p:nvSpPr>
        <p:spPr>
          <a:xfrm>
            <a:off x="6621515" y="5483226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10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7FBC21-FD19-1E47-A6F9-215D0F2F8CE4}"/>
              </a:ext>
            </a:extLst>
          </p:cNvPr>
          <p:cNvSpPr txBox="1"/>
          <p:nvPr/>
        </p:nvSpPr>
        <p:spPr>
          <a:xfrm>
            <a:off x="9990079" y="5483226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5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94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2E945-04F7-4942-B0D9-8D1324DA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ImportantBus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652B0-A920-5743-A532-4E2DCA7D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ImportantBus</a:t>
            </a:r>
            <a:endParaRPr kumimoji="1" lang="en-US" altLang="zh-TW" dirty="0"/>
          </a:p>
          <a:p>
            <a:r>
              <a:rPr kumimoji="1" lang="en-US" altLang="zh-TW" dirty="0"/>
              <a:t>Determine if there is an important bus that without it, students can’t go certain campus.</a:t>
            </a:r>
          </a:p>
          <a:p>
            <a:r>
              <a:rPr kumimoji="1" lang="en-US" altLang="zh-TW" dirty="0"/>
              <a:t>Print “Yes” if it exists. Otherwise, print ”No”.</a:t>
            </a:r>
          </a:p>
          <a:p>
            <a:r>
              <a:rPr kumimoji="1" lang="en-US" altLang="zh-TW" dirty="0" err="1"/>
              <a:t>ImportantBus</a:t>
            </a:r>
            <a:r>
              <a:rPr kumimoji="1" lang="en-US" altLang="zh-TW" dirty="0"/>
              <a:t> -&gt; output: Yes</a:t>
            </a:r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3D8B525B-388C-FD43-9C3F-0B81095D28CA}"/>
              </a:ext>
            </a:extLst>
          </p:cNvPr>
          <p:cNvSpPr/>
          <p:nvPr/>
        </p:nvSpPr>
        <p:spPr>
          <a:xfrm>
            <a:off x="4845269" y="4440566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1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8D309DCD-AB1F-384E-9432-00D8E4A2FFEE}"/>
              </a:ext>
            </a:extLst>
          </p:cNvPr>
          <p:cNvSpPr/>
          <p:nvPr/>
        </p:nvSpPr>
        <p:spPr>
          <a:xfrm>
            <a:off x="8460828" y="4440566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2</a:t>
            </a:r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08778C9-C813-E745-AC50-6787BA2CB42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6316717" y="4860980"/>
            <a:ext cx="21441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DE60FC-DC60-0E41-B8CE-CFBF4F1866DE}"/>
              </a:ext>
            </a:extLst>
          </p:cNvPr>
          <p:cNvSpPr txBox="1"/>
          <p:nvPr/>
        </p:nvSpPr>
        <p:spPr>
          <a:xfrm>
            <a:off x="7210094" y="4230360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20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EA289B15-5025-2241-8655-DC0109D6DC3C}"/>
              </a:ext>
            </a:extLst>
          </p:cNvPr>
          <p:cNvSpPr/>
          <p:nvPr/>
        </p:nvSpPr>
        <p:spPr>
          <a:xfrm>
            <a:off x="6653047" y="6017172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3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D4EF6AE8-3C1B-EB47-8E47-19E69C4E0A71}"/>
              </a:ext>
            </a:extLst>
          </p:cNvPr>
          <p:cNvSpPr/>
          <p:nvPr/>
        </p:nvSpPr>
        <p:spPr>
          <a:xfrm>
            <a:off x="10641724" y="6014025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4</a:t>
            </a:r>
            <a:endParaRPr kumimoji="1"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ED2E9BE-DCB5-194B-B356-EA1B7A1E47A9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flipH="1" flipV="1">
            <a:off x="5580993" y="5281394"/>
            <a:ext cx="1072054" cy="1156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53BBC94-F4C4-2244-BA28-5799ED85FEF7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8124495" y="5281394"/>
            <a:ext cx="1072057" cy="1156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37B852-289F-4641-8ED6-DDFC39F97E72}"/>
              </a:ext>
            </a:extLst>
          </p:cNvPr>
          <p:cNvSpPr txBox="1"/>
          <p:nvPr/>
        </p:nvSpPr>
        <p:spPr>
          <a:xfrm>
            <a:off x="5370784" y="5701807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10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BD8013-3E4D-1042-A590-7CA86F2866B9}"/>
              </a:ext>
            </a:extLst>
          </p:cNvPr>
          <p:cNvSpPr txBox="1"/>
          <p:nvPr/>
        </p:nvSpPr>
        <p:spPr>
          <a:xfrm>
            <a:off x="8739348" y="5701807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5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34C2335-9D47-F94A-82C2-1D2D26A13894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9196552" y="5281394"/>
            <a:ext cx="2180896" cy="7326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6BD3890-BCD7-2744-B122-CF8A822BBBC9}"/>
              </a:ext>
            </a:extLst>
          </p:cNvPr>
          <p:cNvSpPr txBox="1"/>
          <p:nvPr/>
        </p:nvSpPr>
        <p:spPr>
          <a:xfrm>
            <a:off x="10641724" y="5162757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5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84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87246-10E0-244C-AC68-E64C5BC0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CreditExchange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13F51-A0F1-7E4F-99CF-1740208FE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CreditExchage</a:t>
            </a:r>
            <a:r>
              <a:rPr kumimoji="1" lang="en-US" altLang="zh-TW" dirty="0"/>
              <a:t> v1 v2 c</a:t>
            </a:r>
          </a:p>
          <a:p>
            <a:r>
              <a:rPr kumimoji="1" lang="en-US" altLang="zh-TW" dirty="0"/>
              <a:t>Start with credit c, you need to maximize the final credits from campus v1 to v2. With this operation, the rate is between 0 and 1.</a:t>
            </a:r>
          </a:p>
          <a:p>
            <a:r>
              <a:rPr kumimoji="1" lang="en-US" altLang="zh-TW" dirty="0"/>
              <a:t>Print the maximized credits you can get. If you cannot, print “0”.</a:t>
            </a:r>
          </a:p>
          <a:p>
            <a:r>
              <a:rPr kumimoji="1" lang="en-US" altLang="zh-TW" dirty="0" err="1"/>
              <a:t>CreditExchange</a:t>
            </a:r>
            <a:r>
              <a:rPr kumimoji="1" lang="en-US" altLang="zh-TW" dirty="0"/>
              <a:t> 1 2 100 -&gt; output: 81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4C261F34-A65C-3C4F-AD97-55D3E75F62D5}"/>
              </a:ext>
            </a:extLst>
          </p:cNvPr>
          <p:cNvSpPr/>
          <p:nvPr/>
        </p:nvSpPr>
        <p:spPr>
          <a:xfrm>
            <a:off x="4719144" y="4440566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1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37C7FF39-D101-ED48-A468-F278A0128F2E}"/>
              </a:ext>
            </a:extLst>
          </p:cNvPr>
          <p:cNvSpPr/>
          <p:nvPr/>
        </p:nvSpPr>
        <p:spPr>
          <a:xfrm>
            <a:off x="8334703" y="4440566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2</a:t>
            </a:r>
            <a:endParaRPr kumimoji="1"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194C1F1-0566-D44E-81AC-73B35C4C4D58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190592" y="4860980"/>
            <a:ext cx="21441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76E303-B4C3-2441-BA38-42D2C7CFF219}"/>
              </a:ext>
            </a:extLst>
          </p:cNvPr>
          <p:cNvSpPr txBox="1"/>
          <p:nvPr/>
        </p:nvSpPr>
        <p:spPr>
          <a:xfrm>
            <a:off x="7069519" y="4214649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20</a:t>
            </a:r>
          </a:p>
          <a:p>
            <a:r>
              <a:rPr kumimoji="1" lang="en-US" altLang="zh-TW" dirty="0"/>
              <a:t>R: 0.8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71484C65-74B9-5041-AD1D-799ACA4A85AD}"/>
              </a:ext>
            </a:extLst>
          </p:cNvPr>
          <p:cNvSpPr/>
          <p:nvPr/>
        </p:nvSpPr>
        <p:spPr>
          <a:xfrm>
            <a:off x="6526922" y="6017172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3</a:t>
            </a:r>
            <a:endParaRPr kumimoji="1" lang="zh-TW" altLang="en-US" dirty="0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B6DD03E2-D56D-7948-AA03-FF7D9D2AC6C4}"/>
              </a:ext>
            </a:extLst>
          </p:cNvPr>
          <p:cNvSpPr/>
          <p:nvPr/>
        </p:nvSpPr>
        <p:spPr>
          <a:xfrm>
            <a:off x="10515599" y="6014025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4</a:t>
            </a:r>
            <a:endParaRPr kumimoji="1"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C047516-4C5D-B641-AC15-21C3D0CCE845}"/>
              </a:ext>
            </a:extLst>
          </p:cNvPr>
          <p:cNvCxnSpPr>
            <a:cxnSpLocks/>
            <a:stCxn id="9" idx="1"/>
            <a:endCxn id="5" idx="2"/>
          </p:cNvCxnSpPr>
          <p:nvPr/>
        </p:nvCxnSpPr>
        <p:spPr>
          <a:xfrm flipH="1" flipV="1">
            <a:off x="5454868" y="5281394"/>
            <a:ext cx="1072054" cy="1156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53C92E-291C-0B43-A673-82349A0E0B0D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 flipV="1">
            <a:off x="7998370" y="5281394"/>
            <a:ext cx="1072057" cy="1156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D2CE484-C719-6D4F-B441-4E2C902DF3AE}"/>
              </a:ext>
            </a:extLst>
          </p:cNvPr>
          <p:cNvSpPr txBox="1"/>
          <p:nvPr/>
        </p:nvSpPr>
        <p:spPr>
          <a:xfrm>
            <a:off x="5244659" y="5701807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10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5420FC8-575E-BC42-B5FD-D56E8A8FC124}"/>
              </a:ext>
            </a:extLst>
          </p:cNvPr>
          <p:cNvSpPr txBox="1"/>
          <p:nvPr/>
        </p:nvSpPr>
        <p:spPr>
          <a:xfrm>
            <a:off x="8613223" y="5701807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5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B79656B-C885-B84E-B10F-4D2BE92C97D3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9070427" y="5281394"/>
            <a:ext cx="2180896" cy="7326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37EE2E1-7D2F-4045-AD15-5D29A84D1B1C}"/>
              </a:ext>
            </a:extLst>
          </p:cNvPr>
          <p:cNvSpPr txBox="1"/>
          <p:nvPr/>
        </p:nvSpPr>
        <p:spPr>
          <a:xfrm>
            <a:off x="10515599" y="5162757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5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27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1B41A-201D-314E-B5DD-6188DD11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CreditExchange2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96D2C-985A-B841-970C-CC58EAACC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CreditExchage2 v1 v2 c limit</a:t>
            </a:r>
          </a:p>
          <a:p>
            <a:r>
              <a:rPr kumimoji="1" lang="en-US" altLang="zh-TW" dirty="0"/>
              <a:t>Sometimes the rate could more than 1, you need to maximize the final credits under some rules.</a:t>
            </a:r>
          </a:p>
          <a:p>
            <a:r>
              <a:rPr kumimoji="1" lang="en-US" altLang="zh-TW" dirty="0"/>
              <a:t>The rules are </a:t>
            </a:r>
            <a:br>
              <a:rPr kumimoji="1" lang="en-US" altLang="zh-TW" dirty="0"/>
            </a:br>
            <a:r>
              <a:rPr kumimoji="1" lang="en-US" altLang="zh-TW" dirty="0"/>
              <a:t>(1) you can only exchange under limit times. (can be less than limit)</a:t>
            </a:r>
            <a:br>
              <a:rPr kumimoji="1" lang="en-US" altLang="zh-TW" dirty="0"/>
            </a:br>
            <a:r>
              <a:rPr kumimoji="1" lang="en-US" altLang="zh-TW" dirty="0"/>
              <a:t>(2) you cannot exchange credits more than once on the same edge.</a:t>
            </a:r>
          </a:p>
        </p:txBody>
      </p:sp>
    </p:spTree>
    <p:extLst>
      <p:ext uri="{BB962C8B-B14F-4D97-AF65-F5344CB8AC3E}">
        <p14:creationId xmlns:p14="http://schemas.microsoft.com/office/powerpoint/2010/main" val="237607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4A6CC-C5BD-C54C-B692-DE57D827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CreditExchange2: continue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581319-10F0-C44F-9888-96012F5F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CreditExchange2 3 4 100 2  -&gt; output: 99</a:t>
            </a:r>
          </a:p>
          <a:p>
            <a:r>
              <a:rPr kumimoji="1" lang="en-US" altLang="zh-TW" dirty="0"/>
              <a:t>CreditExchange2 3 4 100 3  -&gt; output: 108</a:t>
            </a:r>
          </a:p>
          <a:p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CD1B783C-789E-DA43-A498-B023167A0815}"/>
              </a:ext>
            </a:extLst>
          </p:cNvPr>
          <p:cNvSpPr/>
          <p:nvPr/>
        </p:nvSpPr>
        <p:spPr>
          <a:xfrm>
            <a:off x="1744717" y="4179943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1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4242AC38-92B0-F24B-AF88-1E105B6B59C3}"/>
              </a:ext>
            </a:extLst>
          </p:cNvPr>
          <p:cNvSpPr/>
          <p:nvPr/>
        </p:nvSpPr>
        <p:spPr>
          <a:xfrm>
            <a:off x="5360276" y="4179943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2</a:t>
            </a:r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6EE0E1C-D47F-874B-BC4A-40CCC179DD3C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216165" y="4600357"/>
            <a:ext cx="21441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09C6526-5DF2-1149-8680-6D6B61CA892F}"/>
              </a:ext>
            </a:extLst>
          </p:cNvPr>
          <p:cNvSpPr txBox="1"/>
          <p:nvPr/>
        </p:nvSpPr>
        <p:spPr>
          <a:xfrm>
            <a:off x="3831020" y="3954026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20</a:t>
            </a:r>
          </a:p>
          <a:p>
            <a:r>
              <a:rPr kumimoji="1" lang="en-US" altLang="zh-TW" dirty="0"/>
              <a:t>R: 1.1</a:t>
            </a:r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AF8385C8-AA54-3943-B2E9-ED25F5081EFC}"/>
              </a:ext>
            </a:extLst>
          </p:cNvPr>
          <p:cNvSpPr/>
          <p:nvPr/>
        </p:nvSpPr>
        <p:spPr>
          <a:xfrm>
            <a:off x="3552495" y="5756549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3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62F2FD17-68F5-B148-8943-D50ED3FE103C}"/>
              </a:ext>
            </a:extLst>
          </p:cNvPr>
          <p:cNvSpPr/>
          <p:nvPr/>
        </p:nvSpPr>
        <p:spPr>
          <a:xfrm>
            <a:off x="7541172" y="5753402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4</a:t>
            </a:r>
            <a:endParaRPr kumimoji="1"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D103C7F-6F73-F64C-BE2B-C31F15705FFB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flipH="1" flipV="1">
            <a:off x="2480441" y="5020771"/>
            <a:ext cx="1072054" cy="1156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42874A7-9B2C-9A4C-8C01-9D98F81BBB47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5023943" y="5020771"/>
            <a:ext cx="1072057" cy="1156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71F05D-BD2F-5D49-8831-9176C1D380C9}"/>
              </a:ext>
            </a:extLst>
          </p:cNvPr>
          <p:cNvSpPr txBox="1"/>
          <p:nvPr/>
        </p:nvSpPr>
        <p:spPr>
          <a:xfrm>
            <a:off x="2270232" y="5441184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10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9C70EE2-8999-2542-B64E-06E3EEDC6C1A}"/>
              </a:ext>
            </a:extLst>
          </p:cNvPr>
          <p:cNvSpPr txBox="1"/>
          <p:nvPr/>
        </p:nvSpPr>
        <p:spPr>
          <a:xfrm>
            <a:off x="5638796" y="5441184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5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24C216-4888-FD40-BE90-44E5D3ECA72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096000" y="5020771"/>
            <a:ext cx="2180896" cy="7326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E7B02B-1CF7-274D-8F18-5287280F6693}"/>
              </a:ext>
            </a:extLst>
          </p:cNvPr>
          <p:cNvSpPr txBox="1"/>
          <p:nvPr/>
        </p:nvSpPr>
        <p:spPr>
          <a:xfrm>
            <a:off x="7541172" y="4902134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5</a:t>
            </a:r>
          </a:p>
          <a:p>
            <a:r>
              <a:rPr kumimoji="1" lang="en-US" altLang="zh-TW" dirty="0"/>
              <a:t>R: 1.1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31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30F28-0476-D34E-9950-2E56546B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Input / </a:t>
            </a:r>
            <a:r>
              <a:rPr kumimoji="1" lang="en-US" altLang="zh-TW" dirty="0" err="1"/>
              <a:t>Ouput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D9FCCB-A8A0-DF4B-B4C4-ECF6608F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First line is the total number of campuses. (n&lt;1000)</a:t>
            </a:r>
          </a:p>
          <a:p>
            <a:r>
              <a:rPr kumimoji="1" lang="en-US" altLang="zh-TW" dirty="0"/>
              <a:t>After first line, there are several operations that you should implement.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9901E8-9B47-AA44-9A10-085E084A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195" y="3142592"/>
            <a:ext cx="2823609" cy="359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BB548-D7EF-8B48-B895-035175B2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Notice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2E1E3B-9E8C-0A4F-88B5-CA055C95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CreditExchange</a:t>
            </a:r>
            <a:r>
              <a:rPr kumimoji="1" lang="en-US" altLang="zh-TW" dirty="0"/>
              <a:t> and CreditExchange2 will not show in same testcase.</a:t>
            </a:r>
          </a:p>
          <a:p>
            <a:r>
              <a:rPr kumimoji="1" lang="en-US" altLang="zh-TW" dirty="0"/>
              <a:t>In every exchange, credits should always be an integer. The method is to round down to its floor. (Ex: 19.9 -&gt; 19)</a:t>
            </a:r>
          </a:p>
          <a:p>
            <a:r>
              <a:rPr kumimoji="1" lang="en-US" altLang="zh-TW" dirty="0"/>
              <a:t>You are allowed to use </a:t>
            </a:r>
            <a:r>
              <a:rPr kumimoji="1" lang="en-US" altLang="zh-TW" dirty="0" err="1"/>
              <a:t>stl</a:t>
            </a:r>
            <a:r>
              <a:rPr kumimoji="1" lang="en-US" altLang="zh-TW" dirty="0"/>
              <a:t> except for those direct functions and libraries.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01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85FA2-4077-1946-94F7-0AECC70B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Q&amp;A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5FCD7-1B02-214E-9B85-584E0F09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If you have any question, please post it on iLMS.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08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299B5-4E0E-C543-8547-42A0E53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Situation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E75CB7-DB47-5643-BAC0-2A4B33E1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You are a student studying in a university with several campuses.</a:t>
            </a:r>
          </a:p>
          <a:p>
            <a:r>
              <a:rPr kumimoji="1" lang="en-US" altLang="zh-TW" dirty="0"/>
              <a:t>Between some campuses, you can take the shuttle bus. </a:t>
            </a:r>
          </a:p>
          <a:p>
            <a:r>
              <a:rPr kumimoji="1" lang="en-US" altLang="zh-TW" dirty="0"/>
              <a:t>Between some campuses, students could exchange their credits.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134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3E4A3-9A70-8B49-8EB1-F185B173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78223E-E4AE-D64B-A178-69B0DE3E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DBD4D697-7F9E-B147-B679-57F158D4A60A}"/>
              </a:ext>
            </a:extLst>
          </p:cNvPr>
          <p:cNvSpPr/>
          <p:nvPr/>
        </p:nvSpPr>
        <p:spPr>
          <a:xfrm>
            <a:off x="4193627" y="1846646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0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278EC296-BCCC-5545-ABF4-ACC24F306EE2}"/>
              </a:ext>
            </a:extLst>
          </p:cNvPr>
          <p:cNvSpPr/>
          <p:nvPr/>
        </p:nvSpPr>
        <p:spPr>
          <a:xfrm>
            <a:off x="1986455" y="3160466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1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60663794-6268-E74F-BB90-EBBF311EC061}"/>
              </a:ext>
            </a:extLst>
          </p:cNvPr>
          <p:cNvSpPr/>
          <p:nvPr/>
        </p:nvSpPr>
        <p:spPr>
          <a:xfrm>
            <a:off x="6400799" y="3160466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4</a:t>
            </a:r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0121AE46-A59A-1842-8789-CA1CDECC14A8}"/>
              </a:ext>
            </a:extLst>
          </p:cNvPr>
          <p:cNvSpPr/>
          <p:nvPr/>
        </p:nvSpPr>
        <p:spPr>
          <a:xfrm>
            <a:off x="2722179" y="5042174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2</a:t>
            </a:r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FABF924-B3DF-FF40-92D4-489CB87E6351}"/>
              </a:ext>
            </a:extLst>
          </p:cNvPr>
          <p:cNvSpPr/>
          <p:nvPr/>
        </p:nvSpPr>
        <p:spPr>
          <a:xfrm>
            <a:off x="5665075" y="5042174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3</a:t>
            </a:r>
            <a:endParaRPr kumimoji="1"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0F06296-7AAC-7F4E-8606-7D08E37C1CF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722179" y="2687474"/>
            <a:ext cx="2207172" cy="4729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90CD4EE-22B8-6346-8292-B7D43ADE3B2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722179" y="4001294"/>
            <a:ext cx="735724" cy="10408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6A96E31-F3BC-4446-A7B0-7B32A8F76A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929351" y="2687474"/>
            <a:ext cx="2207172" cy="4729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3AFFB14-C36F-1B42-A517-12D8F20520A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22179" y="4022315"/>
            <a:ext cx="2942896" cy="14402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FC26876B-6484-CF41-927F-F486628A3C69}"/>
              </a:ext>
            </a:extLst>
          </p:cNvPr>
          <p:cNvSpPr/>
          <p:nvPr/>
        </p:nvSpPr>
        <p:spPr>
          <a:xfrm>
            <a:off x="8734097" y="4201346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43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1F076-D81B-8548-A6A3-8DD93190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Edge property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11573-095A-684B-B238-0066F167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W: the moving time of the shuttle bus.</a:t>
            </a:r>
          </a:p>
          <a:p>
            <a:r>
              <a:rPr kumimoji="1" lang="en-US" altLang="zh-TW" dirty="0"/>
              <a:t>R: the rate for credits exchange.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41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3E4A3-9A70-8B49-8EB1-F185B173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Example</a:t>
            </a:r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DBD4D697-7F9E-B147-B679-57F158D4A60A}"/>
              </a:ext>
            </a:extLst>
          </p:cNvPr>
          <p:cNvSpPr/>
          <p:nvPr/>
        </p:nvSpPr>
        <p:spPr>
          <a:xfrm>
            <a:off x="4193627" y="1846646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0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278EC296-BCCC-5545-ABF4-ACC24F306EE2}"/>
              </a:ext>
            </a:extLst>
          </p:cNvPr>
          <p:cNvSpPr/>
          <p:nvPr/>
        </p:nvSpPr>
        <p:spPr>
          <a:xfrm>
            <a:off x="1986455" y="3160466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1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60663794-6268-E74F-BB90-EBBF311EC061}"/>
              </a:ext>
            </a:extLst>
          </p:cNvPr>
          <p:cNvSpPr/>
          <p:nvPr/>
        </p:nvSpPr>
        <p:spPr>
          <a:xfrm>
            <a:off x="6400799" y="3160466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4</a:t>
            </a:r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0121AE46-A59A-1842-8789-CA1CDECC14A8}"/>
              </a:ext>
            </a:extLst>
          </p:cNvPr>
          <p:cNvSpPr/>
          <p:nvPr/>
        </p:nvSpPr>
        <p:spPr>
          <a:xfrm>
            <a:off x="2722179" y="5042174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2</a:t>
            </a:r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FABF924-B3DF-FF40-92D4-489CB87E6351}"/>
              </a:ext>
            </a:extLst>
          </p:cNvPr>
          <p:cNvSpPr/>
          <p:nvPr/>
        </p:nvSpPr>
        <p:spPr>
          <a:xfrm>
            <a:off x="5665075" y="5042174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3</a:t>
            </a:r>
            <a:endParaRPr kumimoji="1"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0F06296-7AAC-7F4E-8606-7D08E37C1CF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722179" y="2687474"/>
            <a:ext cx="2207172" cy="4729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90CD4EE-22B8-6346-8292-B7D43ADE3B2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722179" y="4001294"/>
            <a:ext cx="735724" cy="10408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6A96E31-F3BC-4446-A7B0-7B32A8F76A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929351" y="2687474"/>
            <a:ext cx="2207172" cy="4729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3AFFB14-C36F-1B42-A517-12D8F20520A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22179" y="4022315"/>
            <a:ext cx="2942896" cy="14402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FC26876B-6484-CF41-927F-F486628A3C69}"/>
              </a:ext>
            </a:extLst>
          </p:cNvPr>
          <p:cNvSpPr/>
          <p:nvPr/>
        </p:nvSpPr>
        <p:spPr>
          <a:xfrm>
            <a:off x="8734097" y="4201346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5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BA93B79-95E4-0D4C-8289-F19E4E8A7D4A}"/>
              </a:ext>
            </a:extLst>
          </p:cNvPr>
          <p:cNvSpPr txBox="1"/>
          <p:nvPr/>
        </p:nvSpPr>
        <p:spPr>
          <a:xfrm>
            <a:off x="3189888" y="2319638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20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9AD9A67-7564-2941-ACB3-EBE2A8EA3D5A}"/>
              </a:ext>
            </a:extLst>
          </p:cNvPr>
          <p:cNvSpPr txBox="1"/>
          <p:nvPr/>
        </p:nvSpPr>
        <p:spPr>
          <a:xfrm>
            <a:off x="2328038" y="4307078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15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9F6E74-EC39-ED4A-B7FD-4D714E3B1079}"/>
              </a:ext>
            </a:extLst>
          </p:cNvPr>
          <p:cNvSpPr txBox="1"/>
          <p:nvPr/>
        </p:nvSpPr>
        <p:spPr>
          <a:xfrm>
            <a:off x="4256686" y="4298594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30</a:t>
            </a:r>
          </a:p>
          <a:p>
            <a:r>
              <a:rPr kumimoji="1" lang="en-US" altLang="zh-TW" dirty="0"/>
              <a:t>R: 0.8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BF4D647-901B-8144-BBFE-F4DE8609F292}"/>
              </a:ext>
            </a:extLst>
          </p:cNvPr>
          <p:cNvSpPr txBox="1"/>
          <p:nvPr/>
        </p:nvSpPr>
        <p:spPr>
          <a:xfrm>
            <a:off x="5943598" y="2367646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20</a:t>
            </a:r>
          </a:p>
          <a:p>
            <a:r>
              <a:rPr kumimoji="1" lang="en-US" altLang="zh-TW" dirty="0"/>
              <a:t>R: 0.8</a:t>
            </a:r>
            <a:endParaRPr kumimoji="1"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5D680E8-2608-1443-80D5-CDE344EA699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193627" y="5462588"/>
            <a:ext cx="14714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E7C0F7C-40A6-6447-AD71-A5A2CC4F883E}"/>
              </a:ext>
            </a:extLst>
          </p:cNvPr>
          <p:cNvSpPr txBox="1"/>
          <p:nvPr/>
        </p:nvSpPr>
        <p:spPr>
          <a:xfrm>
            <a:off x="4472150" y="5415701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10</a:t>
            </a:r>
          </a:p>
          <a:p>
            <a:r>
              <a:rPr kumimoji="1" lang="en-US" altLang="zh-TW" dirty="0"/>
              <a:t>R: 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62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A53C4-673C-D84B-A61E-9B11338B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Operations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E3EF3-44EB-4249-BE3D-10F5DD98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1. Add </a:t>
            </a:r>
          </a:p>
          <a:p>
            <a:r>
              <a:rPr kumimoji="1" lang="en-US" altLang="zh-TW" dirty="0"/>
              <a:t>2. Delete</a:t>
            </a:r>
          </a:p>
          <a:p>
            <a:r>
              <a:rPr kumimoji="1" lang="en-US" altLang="zh-TW" dirty="0"/>
              <a:t>3. Shortest</a:t>
            </a:r>
          </a:p>
          <a:p>
            <a:r>
              <a:rPr kumimoji="1" lang="en-US" altLang="zh-TW" dirty="0"/>
              <a:t>4. Map</a:t>
            </a:r>
          </a:p>
          <a:p>
            <a:r>
              <a:rPr kumimoji="1" lang="en-US" altLang="zh-TW" dirty="0"/>
              <a:t>5. </a:t>
            </a:r>
            <a:r>
              <a:rPr kumimoji="1" lang="en-US" altLang="zh-TW" dirty="0" err="1"/>
              <a:t>ImportantBus</a:t>
            </a:r>
            <a:endParaRPr kumimoji="1" lang="en-US" altLang="zh-TW" dirty="0"/>
          </a:p>
          <a:p>
            <a:r>
              <a:rPr kumimoji="1" lang="en-US" altLang="zh-TW" dirty="0"/>
              <a:t>6. </a:t>
            </a:r>
            <a:r>
              <a:rPr kumimoji="1" lang="en-US" altLang="zh-TW" dirty="0" err="1"/>
              <a:t>CreditExchange</a:t>
            </a:r>
            <a:endParaRPr kumimoji="1" lang="en-US" altLang="zh-TW" dirty="0"/>
          </a:p>
          <a:p>
            <a:r>
              <a:rPr kumimoji="1" lang="en-US" altLang="zh-TW" dirty="0"/>
              <a:t>7. CreditExchange2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47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BA29D-061F-8047-8F3A-9B98ABF7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B5E33-9798-5840-AF3F-1EE16E45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Add v1 v2 w r</a:t>
            </a:r>
          </a:p>
          <a:p>
            <a:r>
              <a:rPr kumimoji="1" lang="en-US" altLang="zh-TW" dirty="0"/>
              <a:t>Add an edge between campus v1 and v2. </a:t>
            </a:r>
            <a:br>
              <a:rPr kumimoji="1" lang="en-US" altLang="zh-TW" dirty="0"/>
            </a:br>
            <a:r>
              <a:rPr kumimoji="1" lang="en-US" altLang="zh-TW" dirty="0"/>
              <a:t>The edge property is w and r. W is moving time and r is exchange rate.</a:t>
            </a:r>
          </a:p>
          <a:p>
            <a:r>
              <a:rPr kumimoji="1" lang="en-US" altLang="zh-TW" dirty="0"/>
              <a:t>Ex: Add 1 2 20 0.9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131B8A22-AD00-F642-ABD9-45734253DD35}"/>
              </a:ext>
            </a:extLst>
          </p:cNvPr>
          <p:cNvSpPr/>
          <p:nvPr/>
        </p:nvSpPr>
        <p:spPr>
          <a:xfrm>
            <a:off x="1744717" y="4179943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1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19097702-94A4-424D-8ADB-F57DFA357195}"/>
              </a:ext>
            </a:extLst>
          </p:cNvPr>
          <p:cNvSpPr/>
          <p:nvPr/>
        </p:nvSpPr>
        <p:spPr>
          <a:xfrm>
            <a:off x="5360276" y="4179943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2</a:t>
            </a:r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35CC191-20D4-6A44-B3A8-14FF8F006B77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216165" y="4600357"/>
            <a:ext cx="21441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A68522-6E36-414E-A2CE-F8EA00FEF808}"/>
              </a:ext>
            </a:extLst>
          </p:cNvPr>
          <p:cNvSpPr txBox="1"/>
          <p:nvPr/>
        </p:nvSpPr>
        <p:spPr>
          <a:xfrm>
            <a:off x="3831019" y="4600357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20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43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D9864-1D17-F74A-970E-4E21FD6A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Delete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2A80A7-137E-704E-816B-4E755FDC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Delete v1 v2</a:t>
            </a:r>
          </a:p>
          <a:p>
            <a:r>
              <a:rPr kumimoji="1" lang="en-US" altLang="zh-TW" dirty="0"/>
              <a:t>Delete the edge between v1 and v2.</a:t>
            </a:r>
          </a:p>
          <a:p>
            <a:r>
              <a:rPr kumimoji="1" lang="en-US" altLang="zh-TW" dirty="0"/>
              <a:t>Ex: Delete 1 2</a:t>
            </a:r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C55C5A20-17BB-DA4E-9BD7-BE5A3FBAC6AD}"/>
              </a:ext>
            </a:extLst>
          </p:cNvPr>
          <p:cNvSpPr/>
          <p:nvPr/>
        </p:nvSpPr>
        <p:spPr>
          <a:xfrm>
            <a:off x="1744717" y="4179943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1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01257C9B-25B4-3F43-A846-099043A7A1E5}"/>
              </a:ext>
            </a:extLst>
          </p:cNvPr>
          <p:cNvSpPr/>
          <p:nvPr/>
        </p:nvSpPr>
        <p:spPr>
          <a:xfrm>
            <a:off x="5360276" y="4179943"/>
            <a:ext cx="147144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2</a:t>
            </a:r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52CC8DE-0FD0-9C45-888A-8DC4183C96F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216165" y="4600357"/>
            <a:ext cx="21441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B5BD43-A9CD-9042-BFBC-9A8D24B02B1A}"/>
              </a:ext>
            </a:extLst>
          </p:cNvPr>
          <p:cNvSpPr txBox="1"/>
          <p:nvPr/>
        </p:nvSpPr>
        <p:spPr>
          <a:xfrm>
            <a:off x="3831019" y="4600357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20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sp>
        <p:nvSpPr>
          <p:cNvPr id="8" name="乘號 7">
            <a:extLst>
              <a:ext uri="{FF2B5EF4-FFF2-40B4-BE49-F238E27FC236}">
                <a16:creationId xmlns:a16="http://schemas.microsoft.com/office/drawing/2014/main" id="{CAFC0705-F678-A049-9518-87B1946E706F}"/>
              </a:ext>
            </a:extLst>
          </p:cNvPr>
          <p:cNvSpPr/>
          <p:nvPr/>
        </p:nvSpPr>
        <p:spPr>
          <a:xfrm>
            <a:off x="3463157" y="3429000"/>
            <a:ext cx="1602830" cy="2427883"/>
          </a:xfrm>
          <a:prstGeom prst="mathMultiply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961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98F97-5623-624D-948B-CA5FCC28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Shortest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584331-7DC0-5F4B-8D33-01A3395A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Shortest v1 v2</a:t>
            </a:r>
          </a:p>
          <a:p>
            <a:r>
              <a:rPr kumimoji="1" lang="en-US" altLang="zh-TW" dirty="0"/>
              <a:t>Calculate the minimum moving time between campus v1 and v2.</a:t>
            </a:r>
          </a:p>
          <a:p>
            <a:r>
              <a:rPr kumimoji="1" lang="en-US" altLang="zh-TW" dirty="0"/>
              <a:t>Print the answer. If there is no answer, print ”Error”.</a:t>
            </a:r>
          </a:p>
          <a:p>
            <a:r>
              <a:rPr kumimoji="1" lang="en-US" altLang="zh-TW" dirty="0"/>
              <a:t>Shortest 1 2 -&gt; output: 15. </a:t>
            </a:r>
          </a:p>
          <a:p>
            <a:r>
              <a:rPr kumimoji="1" lang="en-US" altLang="zh-TW" dirty="0"/>
              <a:t>Shortest 1 4 -&gt; output: Error.</a:t>
            </a:r>
          </a:p>
          <a:p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972D4EEA-9F84-D842-A48D-CCFB990066C7}"/>
              </a:ext>
            </a:extLst>
          </p:cNvPr>
          <p:cNvSpPr/>
          <p:nvPr/>
        </p:nvSpPr>
        <p:spPr>
          <a:xfrm>
            <a:off x="4624553" y="4340772"/>
            <a:ext cx="1471447" cy="827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1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4E9BE778-AE56-A844-BB28-2530DA16798A}"/>
              </a:ext>
            </a:extLst>
          </p:cNvPr>
          <p:cNvSpPr/>
          <p:nvPr/>
        </p:nvSpPr>
        <p:spPr>
          <a:xfrm>
            <a:off x="8240112" y="4340772"/>
            <a:ext cx="1471447" cy="827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2</a:t>
            </a:r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A3356AA-BFBF-7749-86E0-0DE0AAB2F3A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6096000" y="4754345"/>
            <a:ext cx="2144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6ECFA1-53B6-5A49-AA4B-07976BFEBDF5}"/>
              </a:ext>
            </a:extLst>
          </p:cNvPr>
          <p:cNvSpPr txBox="1"/>
          <p:nvPr/>
        </p:nvSpPr>
        <p:spPr>
          <a:xfrm>
            <a:off x="6710857" y="408067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20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4C78D82A-EF76-0045-B062-5EAF6202FE79}"/>
              </a:ext>
            </a:extLst>
          </p:cNvPr>
          <p:cNvSpPr/>
          <p:nvPr/>
        </p:nvSpPr>
        <p:spPr>
          <a:xfrm>
            <a:off x="6432331" y="5917378"/>
            <a:ext cx="1471447" cy="827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3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BEE50758-F3AC-E043-9E3B-07244CF2EA2D}"/>
              </a:ext>
            </a:extLst>
          </p:cNvPr>
          <p:cNvSpPr/>
          <p:nvPr/>
        </p:nvSpPr>
        <p:spPr>
          <a:xfrm>
            <a:off x="10421008" y="5914231"/>
            <a:ext cx="1471447" cy="827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Campus 4</a:t>
            </a:r>
            <a:endParaRPr kumimoji="1"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AB8DA30-1808-D64B-A4DA-443C2B56CC5C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flipH="1" flipV="1">
            <a:off x="5360277" y="5167917"/>
            <a:ext cx="1072054" cy="11630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61147F5-08F5-784B-B782-A825E0A0045C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7903778" y="5167917"/>
            <a:ext cx="1072058" cy="11630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37F34EB-FD73-B84A-B4B6-865450D84D3A}"/>
              </a:ext>
            </a:extLst>
          </p:cNvPr>
          <p:cNvSpPr txBox="1"/>
          <p:nvPr/>
        </p:nvSpPr>
        <p:spPr>
          <a:xfrm>
            <a:off x="5150069" y="556783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10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7421665-634A-F345-BB6B-2DEDEDBB56B8}"/>
              </a:ext>
            </a:extLst>
          </p:cNvPr>
          <p:cNvSpPr txBox="1"/>
          <p:nvPr/>
        </p:nvSpPr>
        <p:spPr>
          <a:xfrm>
            <a:off x="8518633" y="556783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W: 5</a:t>
            </a:r>
          </a:p>
          <a:p>
            <a:r>
              <a:rPr kumimoji="1" lang="en-US" altLang="zh-TW" dirty="0"/>
              <a:t>R: 0.9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55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660</Words>
  <Application>Microsoft Macintosh PowerPoint</Application>
  <PresentationFormat>寬螢幕</PresentationFormat>
  <Paragraphs>151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10810EECS204001 Data Structures HW4: Graph</vt:lpstr>
      <vt:lpstr>Problem Situation</vt:lpstr>
      <vt:lpstr>Example</vt:lpstr>
      <vt:lpstr>Edge property</vt:lpstr>
      <vt:lpstr>Example</vt:lpstr>
      <vt:lpstr>Operations</vt:lpstr>
      <vt:lpstr>Add</vt:lpstr>
      <vt:lpstr>Delete </vt:lpstr>
      <vt:lpstr>Shortest</vt:lpstr>
      <vt:lpstr>Map</vt:lpstr>
      <vt:lpstr>ImportantBus</vt:lpstr>
      <vt:lpstr>CreditExchange</vt:lpstr>
      <vt:lpstr>CreditExchange2</vt:lpstr>
      <vt:lpstr>CreditExchange2: continue</vt:lpstr>
      <vt:lpstr>Input / Ouput</vt:lpstr>
      <vt:lpstr>Notice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10810EECS204001 Data Structures HW4: Graph</dc:title>
  <dc:creator>Microsoft Office User</dc:creator>
  <cp:lastModifiedBy>Microsoft Office User</cp:lastModifiedBy>
  <cp:revision>17</cp:revision>
  <dcterms:created xsi:type="dcterms:W3CDTF">2019-11-20T08:45:44Z</dcterms:created>
  <dcterms:modified xsi:type="dcterms:W3CDTF">2019-11-23T08:18:30Z</dcterms:modified>
</cp:coreProperties>
</file>