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62" r:id="rId9"/>
    <p:sldId id="276" r:id="rId10"/>
    <p:sldId id="278" r:id="rId11"/>
    <p:sldId id="277" r:id="rId12"/>
    <p:sldId id="280" r:id="rId13"/>
    <p:sldId id="286" r:id="rId14"/>
    <p:sldId id="281" r:id="rId15"/>
    <p:sldId id="274" r:id="rId16"/>
    <p:sldId id="275" r:id="rId17"/>
    <p:sldId id="285" r:id="rId18"/>
    <p:sldId id="271" r:id="rId19"/>
    <p:sldId id="272" r:id="rId20"/>
    <p:sldId id="264" r:id="rId21"/>
    <p:sldId id="2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BFA2-206D-4143-B59E-87CDB168E1A8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0BF9-BE67-4503-99F3-DF3D11EC15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20BF9-BE67-4503-99F3-DF3D11EC15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75103-A279-4232-95A9-BBF7EE23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2AA6C6-9C79-4D1A-B29F-DD37BE52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D07AF-5A04-4E1D-8E38-FF61630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E4C06D-5211-434A-9B77-E2A5EC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D56C1B-D412-4DF5-8FDC-8518AFCF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4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9FECD-A673-4514-BAD7-D624A39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B683A8-E29B-45D7-8554-7ADF51D0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68884-9637-4602-8AAA-C62AAEAE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B97312-F0E4-4282-86AB-B77C4537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DE0176-55FC-4CFB-A35B-A828A14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1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883F26-91D0-41D5-A5CD-38ACF429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6E6900-DB2A-43F2-B8E8-310BC462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FD892-9850-4DBD-BABE-8EEAE48C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99686-4DD0-4C77-8C36-8FBDBF0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40478-F025-49DC-AE70-27998C2C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9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F6A18-6B08-4FC5-B792-B64A131A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24BD35-D951-404D-A094-BE003F66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6E071-996D-464D-88EC-18352384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6C99-030A-4F2E-ABD3-A8F888B0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68FA5-E7AE-408A-ABE0-4F48240E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9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D3A5F-5564-49E6-A661-20EE3ECA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449DD5-3C58-4620-B84E-20DA7C7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0582D-9378-420C-873B-B87150BC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D93AD-5C41-45DB-BAC4-C2B276A8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3C943-A136-4897-9F64-1C4CE2DC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3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79200-E298-43EF-A6C0-38FB545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0EB11-5F62-4394-9FBC-B97488461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1F584F-D09E-4F04-A00C-EB3C3ECC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79142E-86CC-4297-A9CD-7696D06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8D75A3-CDAD-43C6-BD03-1F2D7D1B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FB74FF-FC11-4FA0-A9B2-045E83EB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CE005-DD8C-49C2-AFE8-65E13F02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10C09F-0593-476B-AD4A-BE75F0CA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DC5D7F-2E67-49C4-A21E-E8FFA7F1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2531CF-54DD-4AA7-BB7F-1E842720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2165EC-409A-4F66-B7DA-9A0C6C44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B3D436-D0EC-4DFE-829D-5BA9E909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E50E39-58DB-4930-9E23-CA1CCC0B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A60C08-EB81-4CCA-86E8-32585B3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72C17-7DE3-4917-A8FC-7DE4BF3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5ED9A-422E-4FEA-9EB7-4F895C33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BDB1E-D2C4-4787-BBBB-BB1711C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CA5556-5147-4829-B98A-E07A1514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93FB3D-AB70-4441-8B74-94EE1582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83C7AB-C46D-47AB-A5A9-99BB7A1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2768D4-18E1-4371-84B7-CCCD64DB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7A136-CED7-4D34-A322-17E5C746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ED068-B7F5-454F-929F-A911328C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B0907-E9DB-4DC7-84F2-E882C68E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824A6-8443-4587-833A-00A81D65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67A087-DC4B-4D25-A58C-0510832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F09C0D-9591-4A61-8BC5-1BD60B6A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9E854-5243-4ACC-B543-E3F7EDD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30AAE0-73EF-4FCA-80D1-CF3436839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3A5E7-9C0C-4631-8366-6883576E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4204F2-F220-46B4-A025-12B52016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6D0B2-E2CD-4E8B-A260-C6372CC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778553-AA34-4204-B6A5-BF062E1D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2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3DE3ED-881F-40B4-B730-2B82DF10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A91C01-916D-4A5F-B081-4AB719CF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1A7CE-33B2-4E25-B6AF-EAEE037D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1F01-0E27-40EE-882E-315F7DB451DD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486C1-C6F6-4873-B11E-1A73411D7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7A2E7-AB38-4AFF-848D-EF5EA082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383F-8722-4700-882F-DCEE9CB5E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10810EECS204001</a:t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2019/10/28 10:10</a:t>
            </a:r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2019/11/11 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4900" dirty="0"/>
              <a:t>Complete binary tree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binary tree</a:t>
            </a:r>
            <a:r>
              <a:rPr lang="en-US" altLang="zh-TW" dirty="0">
                <a:solidFill>
                  <a:srgbClr val="893BC3"/>
                </a:solidFill>
              </a:rPr>
              <a:t> </a:t>
            </a:r>
            <a:r>
              <a:rPr lang="en-US" altLang="zh-TW" dirty="0"/>
              <a:t>of depth </a:t>
            </a:r>
            <a:r>
              <a:rPr lang="en-US" altLang="zh-TW" dirty="0">
                <a:solidFill>
                  <a:srgbClr val="FF0000"/>
                </a:solidFill>
              </a:rPr>
              <a:t>k </a:t>
            </a:r>
            <a:r>
              <a:rPr lang="en-US" altLang="zh-TW" dirty="0"/>
              <a:t>with </a:t>
            </a:r>
            <a:r>
              <a:rPr lang="en-US" altLang="zh-TW" dirty="0">
                <a:solidFill>
                  <a:srgbClr val="FF0000"/>
                </a:solidFill>
              </a:rPr>
              <a:t>n </a:t>
            </a:r>
            <a:r>
              <a:rPr lang="en-US" altLang="zh-TW" dirty="0"/>
              <a:t>node is called </a:t>
            </a:r>
            <a:r>
              <a:rPr lang="en-US" altLang="zh-TW" b="1" dirty="0"/>
              <a:t>complete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its nodes correspond to the nodes numbered from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in the full binary tree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B79286E-D767-4D2A-BF92-AE2A7C8DE6D0}"/>
              </a:ext>
            </a:extLst>
          </p:cNvPr>
          <p:cNvGrpSpPr>
            <a:grpSpLocks noChangeAspect="1"/>
          </p:cNvGrpSpPr>
          <p:nvPr/>
        </p:nvGrpSpPr>
        <p:grpSpPr>
          <a:xfrm>
            <a:off x="6190411" y="3558973"/>
            <a:ext cx="2644881" cy="1800000"/>
            <a:chOff x="6238564" y="3423308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7898019" y="3423308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6886636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7439800" y="3976472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8954057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cxnSpLocks/>
              <a:stCxn id="4" idx="5"/>
              <a:endCxn id="7" idx="1"/>
            </p:cNvCxnSpPr>
            <p:nvPr/>
          </p:nvCxnSpPr>
          <p:spPr>
            <a:xfrm>
              <a:off x="8451183" y="3976472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6238564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534708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cxnSpLocks/>
              <a:stCxn id="5" idx="3"/>
              <a:endCxn id="9" idx="7"/>
            </p:cNvCxnSpPr>
            <p:nvPr/>
          </p:nvCxnSpPr>
          <p:spPr>
            <a:xfrm flipH="1">
              <a:off x="6791728" y="502243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7439800" y="502243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9674352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9507221" y="5022438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E8CB1CD-6A24-49CE-BEE4-813A8283E81D}"/>
              </a:ext>
            </a:extLst>
          </p:cNvPr>
          <p:cNvGrpSpPr/>
          <p:nvPr/>
        </p:nvGrpSpPr>
        <p:grpSpPr>
          <a:xfrm>
            <a:off x="2318262" y="3558973"/>
            <a:ext cx="2178387" cy="1800000"/>
            <a:chOff x="2318262" y="3558973"/>
            <a:chExt cx="2178387" cy="1800000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7E45D7EE-1F74-46F4-948B-24D84652D18C}"/>
                </a:ext>
              </a:extLst>
            </p:cNvPr>
            <p:cNvSpPr/>
            <p:nvPr/>
          </p:nvSpPr>
          <p:spPr>
            <a:xfrm>
              <a:off x="3392995" y="3558973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8AC97B11-7648-4EBB-BECF-AC831D9EC076}"/>
                </a:ext>
              </a:extLst>
            </p:cNvPr>
            <p:cNvSpPr/>
            <p:nvPr/>
          </p:nvSpPr>
          <p:spPr>
            <a:xfrm>
              <a:off x="2737981" y="4236385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D71D5B2-154B-473B-8E2B-E9CA5B84B9FA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3096233" y="3917226"/>
              <a:ext cx="35822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0C51DA0D-6F2F-44DB-9465-1B969D7935F8}"/>
                </a:ext>
              </a:extLst>
            </p:cNvPr>
            <p:cNvSpPr/>
            <p:nvPr/>
          </p:nvSpPr>
          <p:spPr>
            <a:xfrm>
              <a:off x="4076930" y="4236385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7B9997A-8E12-4C4A-9AB9-CDA745E23F91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3751248" y="3917226"/>
              <a:ext cx="38714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C841326F-4C00-4D57-8200-C37E194D6D0F}"/>
                </a:ext>
              </a:extLst>
            </p:cNvPr>
            <p:cNvSpPr/>
            <p:nvPr/>
          </p:nvSpPr>
          <p:spPr>
            <a:xfrm>
              <a:off x="2318262" y="4939254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8479C5F6-A477-4344-8771-F354532B165A}"/>
                </a:ext>
              </a:extLst>
            </p:cNvPr>
            <p:cNvSpPr/>
            <p:nvPr/>
          </p:nvSpPr>
          <p:spPr>
            <a:xfrm>
              <a:off x="3157700" y="4939254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07B385B5-5E77-4AE0-8F3E-4CC7A5D68E3D}"/>
                </a:ext>
              </a:extLst>
            </p:cNvPr>
            <p:cNvCxnSpPr>
              <a:cxnSpLocks/>
              <a:stCxn id="20" idx="3"/>
              <a:endCxn id="24" idx="7"/>
            </p:cNvCxnSpPr>
            <p:nvPr/>
          </p:nvCxnSpPr>
          <p:spPr>
            <a:xfrm flipH="1">
              <a:off x="2676514" y="4594638"/>
              <a:ext cx="122933" cy="40608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6126A4A-373E-4C62-9CF5-06C84949DAFF}"/>
                </a:ext>
              </a:extLst>
            </p:cNvPr>
            <p:cNvCxnSpPr>
              <a:cxnSpLocks/>
              <a:stCxn id="20" idx="5"/>
              <a:endCxn id="25" idx="1"/>
            </p:cNvCxnSpPr>
            <p:nvPr/>
          </p:nvCxnSpPr>
          <p:spPr>
            <a:xfrm>
              <a:off x="3096233" y="4594638"/>
              <a:ext cx="122933" cy="40608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BABF7C5-8683-4B0F-A5F3-3C0F6CB7E1EE}"/>
                </a:ext>
              </a:extLst>
            </p:cNvPr>
            <p:cNvSpPr/>
            <p:nvPr/>
          </p:nvSpPr>
          <p:spPr>
            <a:xfrm>
              <a:off x="3742321" y="4939254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13E16A0-B0CC-47F3-87F5-8FB892F57053}"/>
                </a:ext>
              </a:extLst>
            </p:cNvPr>
            <p:cNvCxnSpPr>
              <a:cxnSpLocks/>
              <a:stCxn id="22" idx="3"/>
              <a:endCxn id="28" idx="0"/>
            </p:cNvCxnSpPr>
            <p:nvPr/>
          </p:nvCxnSpPr>
          <p:spPr>
            <a:xfrm flipH="1">
              <a:off x="3952180" y="4594638"/>
              <a:ext cx="186217" cy="34461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66616B-3D59-4CAC-8747-049DDA962B54}"/>
              </a:ext>
            </a:extLst>
          </p:cNvPr>
          <p:cNvSpPr txBox="1"/>
          <p:nvPr/>
        </p:nvSpPr>
        <p:spPr>
          <a:xfrm>
            <a:off x="2466655" y="5717203"/>
            <a:ext cx="24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complete binary tree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85CFC-DC53-4E5B-B5B9-20B198E98F89}"/>
              </a:ext>
            </a:extLst>
          </p:cNvPr>
          <p:cNvSpPr txBox="1"/>
          <p:nvPr/>
        </p:nvSpPr>
        <p:spPr>
          <a:xfrm>
            <a:off x="6400270" y="5690866"/>
            <a:ext cx="27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a complete binary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0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Determine whether a binary tree is foldable </a:t>
            </a:r>
            <a:br>
              <a:rPr lang="en-US" altLang="zh-TW" dirty="0"/>
            </a:br>
            <a:r>
              <a:rPr lang="en-US" altLang="zh-TW" dirty="0"/>
              <a:t>or not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root of the binary tree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Output: “Foldable” or “Not foldable” (without double quotes)</a:t>
            </a:r>
          </a:p>
          <a:p>
            <a:pPr lvl="1"/>
            <a:r>
              <a:rPr lang="en-US" altLang="zh-TW" dirty="0"/>
              <a:t>In this example, the binary tree is foldable</a:t>
            </a:r>
          </a:p>
          <a:p>
            <a:r>
              <a:rPr lang="en-US" altLang="zh-TW" dirty="0"/>
              <a:t>p.s. </a:t>
            </a:r>
            <a:r>
              <a:rPr lang="en-US" altLang="zh-TW" dirty="0">
                <a:solidFill>
                  <a:srgbClr val="FF0000"/>
                </a:solidFill>
              </a:rPr>
              <a:t>an empty binary tree is foldable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269940" y="1690688"/>
            <a:ext cx="4083860" cy="2779311"/>
            <a:chOff x="7954235" y="365125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8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4900" dirty="0"/>
              <a:t>Foldable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binary tree</a:t>
            </a:r>
            <a:r>
              <a:rPr lang="en-US" altLang="zh-TW" dirty="0">
                <a:solidFill>
                  <a:srgbClr val="893BC3"/>
                </a:solidFill>
              </a:rPr>
              <a:t> </a:t>
            </a:r>
            <a:r>
              <a:rPr lang="en-US" altLang="zh-TW" dirty="0"/>
              <a:t>is </a:t>
            </a:r>
            <a:r>
              <a:rPr lang="en-US" altLang="zh-TW" b="1" dirty="0"/>
              <a:t>foldable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left and right sub-trees of the binary tree are </a:t>
            </a:r>
            <a:r>
              <a:rPr lang="en-US" altLang="zh-TW" dirty="0">
                <a:solidFill>
                  <a:srgbClr val="FF0000"/>
                </a:solidFill>
              </a:rPr>
              <a:t>structure wise </a:t>
            </a:r>
          </a:p>
          <a:p>
            <a:pPr marL="0" indent="0">
              <a:buNone/>
            </a:pPr>
            <a:r>
              <a:rPr lang="en-US" altLang="zh-TW" dirty="0"/>
              <a:t>   mirror image of each other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B79286E-D767-4D2A-BF92-AE2A7C8DE6D0}"/>
              </a:ext>
            </a:extLst>
          </p:cNvPr>
          <p:cNvGrpSpPr>
            <a:grpSpLocks noChangeAspect="1"/>
          </p:cNvGrpSpPr>
          <p:nvPr/>
        </p:nvGrpSpPr>
        <p:grpSpPr>
          <a:xfrm>
            <a:off x="6855273" y="3562310"/>
            <a:ext cx="2225162" cy="1800000"/>
            <a:chOff x="6886636" y="3423308"/>
            <a:chExt cx="3435788" cy="2779311"/>
          </a:xfrm>
        </p:grpSpPr>
        <p:sp>
          <p:nvSpPr>
            <p:cNvPr id="4" name="橢圓 3"/>
            <p:cNvSpPr/>
            <p:nvPr/>
          </p:nvSpPr>
          <p:spPr>
            <a:xfrm>
              <a:off x="7898019" y="3423308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6886636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7439800" y="3976472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8954057" y="446927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cxnSpLocks/>
              <a:stCxn id="4" idx="5"/>
              <a:endCxn id="7" idx="1"/>
            </p:cNvCxnSpPr>
            <p:nvPr/>
          </p:nvCxnSpPr>
          <p:spPr>
            <a:xfrm>
              <a:off x="8451183" y="3976472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7534708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7439800" y="502243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9674352" y="555454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cxnSpLocks/>
              <a:stCxn id="7" idx="5"/>
              <a:endCxn id="15" idx="1"/>
            </p:cNvCxnSpPr>
            <p:nvPr/>
          </p:nvCxnSpPr>
          <p:spPr>
            <a:xfrm>
              <a:off x="9507221" y="5022438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66616B-3D59-4CAC-8747-049DDA962B54}"/>
              </a:ext>
            </a:extLst>
          </p:cNvPr>
          <p:cNvSpPr txBox="1"/>
          <p:nvPr/>
        </p:nvSpPr>
        <p:spPr>
          <a:xfrm>
            <a:off x="2466655" y="5717203"/>
            <a:ext cx="240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foldable binary tree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985CFC-DC53-4E5B-B5B9-20B198E98F89}"/>
              </a:ext>
            </a:extLst>
          </p:cNvPr>
          <p:cNvSpPr txBox="1"/>
          <p:nvPr/>
        </p:nvSpPr>
        <p:spPr>
          <a:xfrm>
            <a:off x="6400270" y="5690866"/>
            <a:ext cx="27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a foldable binary tree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958837B-B4EF-4BA9-9F32-8DF5B0F3C7E5}"/>
              </a:ext>
            </a:extLst>
          </p:cNvPr>
          <p:cNvSpPr/>
          <p:nvPr/>
        </p:nvSpPr>
        <p:spPr>
          <a:xfrm>
            <a:off x="3438887" y="3562310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4CAC60DD-939D-4F24-930B-2112B9A2E909}"/>
              </a:ext>
            </a:extLst>
          </p:cNvPr>
          <p:cNvSpPr/>
          <p:nvPr/>
        </p:nvSpPr>
        <p:spPr>
          <a:xfrm>
            <a:off x="2783873" y="4239722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B5C08DC-C2AD-4446-995B-A22A233FAF0F}"/>
              </a:ext>
            </a:extLst>
          </p:cNvPr>
          <p:cNvCxnSpPr>
            <a:cxnSpLocks/>
            <a:stCxn id="31" idx="3"/>
            <a:endCxn id="36" idx="7"/>
          </p:cNvCxnSpPr>
          <p:nvPr/>
        </p:nvCxnSpPr>
        <p:spPr>
          <a:xfrm flipH="1">
            <a:off x="3142125" y="3920563"/>
            <a:ext cx="358229" cy="3806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BF2E947D-AA0D-4282-A423-4081A9CECCA8}"/>
              </a:ext>
            </a:extLst>
          </p:cNvPr>
          <p:cNvSpPr/>
          <p:nvPr/>
        </p:nvSpPr>
        <p:spPr>
          <a:xfrm>
            <a:off x="4122822" y="4239722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6CDEF15-B2EB-45BB-9C2A-3C95D30E770E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>
          <a:xfrm>
            <a:off x="3797140" y="3920563"/>
            <a:ext cx="387149" cy="3806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C2371B52-7AA1-4141-8B59-733EF481B780}"/>
              </a:ext>
            </a:extLst>
          </p:cNvPr>
          <p:cNvSpPr/>
          <p:nvPr/>
        </p:nvSpPr>
        <p:spPr>
          <a:xfrm>
            <a:off x="2364154" y="4942591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B332878-B592-40EB-8BD5-D4CEDBD5FB93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>
          <a:xfrm flipH="1">
            <a:off x="2722406" y="4597975"/>
            <a:ext cx="122933" cy="406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A67FF78B-3667-407D-AD05-F4A124E37FFB}"/>
              </a:ext>
            </a:extLst>
          </p:cNvPr>
          <p:cNvSpPr/>
          <p:nvPr/>
        </p:nvSpPr>
        <p:spPr>
          <a:xfrm>
            <a:off x="4589316" y="4942591"/>
            <a:ext cx="419719" cy="41971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3020C8-976C-496A-AE82-1BE4DF5D1CD4}"/>
              </a:ext>
            </a:extLst>
          </p:cNvPr>
          <p:cNvCxnSpPr>
            <a:cxnSpLocks/>
            <a:stCxn id="38" idx="5"/>
            <a:endCxn id="46" idx="1"/>
          </p:cNvCxnSpPr>
          <p:nvPr/>
        </p:nvCxnSpPr>
        <p:spPr>
          <a:xfrm>
            <a:off x="4481075" y="4597975"/>
            <a:ext cx="169708" cy="4060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FA2002-B904-47EA-B9B5-F59489D37E7D}"/>
              </a:ext>
            </a:extLst>
          </p:cNvPr>
          <p:cNvCxnSpPr/>
          <p:nvPr/>
        </p:nvCxnSpPr>
        <p:spPr>
          <a:xfrm flipV="1">
            <a:off x="8194222" y="1602557"/>
            <a:ext cx="676353" cy="58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4587B6-164F-47C7-90DD-A6984C71FACE}"/>
              </a:ext>
            </a:extLst>
          </p:cNvPr>
          <p:cNvSpPr txBox="1"/>
          <p:nvPr/>
        </p:nvSpPr>
        <p:spPr>
          <a:xfrm>
            <a:off x="8902519" y="1230968"/>
            <a:ext cx="242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considering node’s weight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568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QQ addition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A1A5D99-101B-46D4-AC5F-CA135DAA7754}"/>
              </a:ext>
            </a:extLst>
          </p:cNvPr>
          <p:cNvSpPr txBox="1">
            <a:spLocks/>
          </p:cNvSpPr>
          <p:nvPr/>
        </p:nvSpPr>
        <p:spPr>
          <a:xfrm>
            <a:off x="990600" y="1406165"/>
            <a:ext cx="10515600" cy="4923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r>
              <a:rPr lang="en-US" altLang="zh-TW" dirty="0"/>
              <a:t>QQ addition:</a:t>
            </a:r>
            <a:r>
              <a:rPr lang="zh-TW" altLang="en-US" dirty="0"/>
              <a:t> </a:t>
            </a:r>
            <a:r>
              <a:rPr lang="en-US" altLang="zh-TW" dirty="0"/>
              <a:t>find a set of nodes</a:t>
            </a:r>
            <a:r>
              <a:rPr lang="zh-TW" altLang="en-US" dirty="0"/>
              <a:t> </a:t>
            </a:r>
            <a:r>
              <a:rPr lang="en-US" altLang="zh-TW" dirty="0"/>
              <a:t>that satisfy the following conditions</a:t>
            </a:r>
          </a:p>
          <a:p>
            <a:pPr lvl="1"/>
            <a:r>
              <a:rPr lang="en-US" altLang="zh-TW" dirty="0"/>
              <a:t>(1)among the set of nodes, no two nodes are connected by an edge</a:t>
            </a:r>
          </a:p>
          <a:p>
            <a:pPr lvl="1"/>
            <a:r>
              <a:rPr lang="en-US" altLang="zh-TW" dirty="0"/>
              <a:t>(2)the sum of the node weights in the set is maximum</a:t>
            </a:r>
          </a:p>
          <a:p>
            <a:endParaRPr lang="en-US" altLang="zh-TW" dirty="0"/>
          </a:p>
          <a:p>
            <a:r>
              <a:rPr lang="en-US" altLang="zh-TW" dirty="0"/>
              <a:t>Input: root of the binary tree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r>
              <a:rPr lang="en-US" altLang="zh-TW" dirty="0"/>
              <a:t>Output: the sum of the selected set of nodes</a:t>
            </a:r>
          </a:p>
          <a:p>
            <a:pPr lvl="1"/>
            <a:r>
              <a:rPr lang="en-US" altLang="zh-TW" dirty="0"/>
              <a:t>In this example, output 23 (1 + 4 + 5 + 6 + 7)</a:t>
            </a:r>
          </a:p>
          <a:p>
            <a:r>
              <a:rPr lang="en-US" altLang="zh-TW" dirty="0"/>
              <a:t>p.s. if the binary tree is an </a:t>
            </a:r>
            <a:r>
              <a:rPr lang="en-US" altLang="zh-TW" dirty="0">
                <a:solidFill>
                  <a:srgbClr val="FF0000"/>
                </a:solidFill>
              </a:rPr>
              <a:t>empty binary tree</a:t>
            </a:r>
            <a:r>
              <a:rPr lang="en-US" altLang="zh-TW" dirty="0"/>
              <a:t>, output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C8786EF-BA54-4D16-A588-6ED35105F306}"/>
              </a:ext>
            </a:extLst>
          </p:cNvPr>
          <p:cNvGrpSpPr/>
          <p:nvPr/>
        </p:nvGrpSpPr>
        <p:grpSpPr>
          <a:xfrm>
            <a:off x="7960405" y="2672524"/>
            <a:ext cx="4083860" cy="2779311"/>
            <a:chOff x="7269940" y="1690688"/>
            <a:chExt cx="4083860" cy="2779311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83A4D19C-5431-4376-8033-8171CDE56819}"/>
                </a:ext>
              </a:extLst>
            </p:cNvPr>
            <p:cNvSpPr/>
            <p:nvPr/>
          </p:nvSpPr>
          <p:spPr>
            <a:xfrm>
              <a:off x="8929395" y="1690688"/>
              <a:ext cx="648072" cy="648072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</a:rPr>
                <a:t>1</a:t>
              </a:r>
              <a:endParaRPr lang="zh-TW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BB345CD-CE29-4584-8501-1B9A845CE2DD}"/>
                </a:ext>
              </a:extLst>
            </p:cNvPr>
            <p:cNvSpPr/>
            <p:nvPr/>
          </p:nvSpPr>
          <p:spPr>
            <a:xfrm>
              <a:off x="7918012" y="273665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6CBEAB9-9534-4ADA-BE8D-187B909D7171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8471176" y="2243852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A1D2E0E-0BD9-4D3D-8110-882C3AE54B73}"/>
                </a:ext>
              </a:extLst>
            </p:cNvPr>
            <p:cNvSpPr/>
            <p:nvPr/>
          </p:nvSpPr>
          <p:spPr>
            <a:xfrm>
              <a:off x="9985433" y="273665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249EC96-C0FF-438C-9738-B0F6FBF772BD}"/>
                </a:ext>
              </a:extLst>
            </p:cNvPr>
            <p:cNvCxnSpPr>
              <a:stCxn id="29" idx="5"/>
              <a:endCxn id="41" idx="1"/>
            </p:cNvCxnSpPr>
            <p:nvPr/>
          </p:nvCxnSpPr>
          <p:spPr>
            <a:xfrm>
              <a:off x="9482559" y="2243852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BCD938C-EC5C-4597-B37E-BE4DE80282D7}"/>
                </a:ext>
              </a:extLst>
            </p:cNvPr>
            <p:cNvSpPr/>
            <p:nvPr/>
          </p:nvSpPr>
          <p:spPr>
            <a:xfrm>
              <a:off x="7269940" y="382192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</a:rPr>
                <a:t>4</a:t>
              </a:r>
              <a:endParaRPr lang="zh-TW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7885E4A7-4CAF-4277-BD98-4F994812C4C5}"/>
                </a:ext>
              </a:extLst>
            </p:cNvPr>
            <p:cNvSpPr/>
            <p:nvPr/>
          </p:nvSpPr>
          <p:spPr>
            <a:xfrm>
              <a:off x="8566084" y="382192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</a:rPr>
                <a:t>5</a:t>
              </a:r>
              <a:endParaRPr lang="zh-TW" alt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5A00D75-CCB0-4F1C-8EF0-5F5529F1A278}"/>
                </a:ext>
              </a:extLst>
            </p:cNvPr>
            <p:cNvCxnSpPr>
              <a:stCxn id="30" idx="3"/>
              <a:endCxn id="44" idx="7"/>
            </p:cNvCxnSpPr>
            <p:nvPr/>
          </p:nvCxnSpPr>
          <p:spPr>
            <a:xfrm flipH="1">
              <a:off x="7823104" y="328981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B5F5B84-7777-4AC0-BBCE-B67F90B495A2}"/>
                </a:ext>
              </a:extLst>
            </p:cNvPr>
            <p:cNvCxnSpPr>
              <a:stCxn id="30" idx="5"/>
              <a:endCxn id="45" idx="1"/>
            </p:cNvCxnSpPr>
            <p:nvPr/>
          </p:nvCxnSpPr>
          <p:spPr>
            <a:xfrm>
              <a:off x="8471176" y="3289818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294E4C91-FB29-423C-93D5-437C8085BF23}"/>
                </a:ext>
              </a:extLst>
            </p:cNvPr>
            <p:cNvSpPr/>
            <p:nvPr/>
          </p:nvSpPr>
          <p:spPr>
            <a:xfrm>
              <a:off x="9468775" y="382192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</a:rPr>
                <a:t>6</a:t>
              </a:r>
              <a:endParaRPr lang="zh-TW" alt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D6170E8-770C-495D-BB34-A394C4AB9A90}"/>
                </a:ext>
              </a:extLst>
            </p:cNvPr>
            <p:cNvCxnSpPr>
              <a:stCxn id="41" idx="3"/>
              <a:endCxn id="51" idx="0"/>
            </p:cNvCxnSpPr>
            <p:nvPr/>
          </p:nvCxnSpPr>
          <p:spPr>
            <a:xfrm flipH="1">
              <a:off x="9792811" y="3289818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ECCA144D-7F02-4CA5-8D23-1B5553FCD6FC}"/>
                </a:ext>
              </a:extLst>
            </p:cNvPr>
            <p:cNvSpPr/>
            <p:nvPr/>
          </p:nvSpPr>
          <p:spPr>
            <a:xfrm>
              <a:off x="10705728" y="382192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</a:rPr>
                <a:t>7</a:t>
              </a:r>
              <a:endParaRPr lang="zh-TW" alt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F57575F-68CA-43EE-934F-DA203B57C371}"/>
                </a:ext>
              </a:extLst>
            </p:cNvPr>
            <p:cNvCxnSpPr>
              <a:stCxn id="41" idx="5"/>
              <a:endCxn id="53" idx="1"/>
            </p:cNvCxnSpPr>
            <p:nvPr/>
          </p:nvCxnSpPr>
          <p:spPr>
            <a:xfrm>
              <a:off x="10538597" y="3289818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09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all the leaves in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root of the binary tree</a:t>
            </a:r>
          </a:p>
          <a:p>
            <a:endParaRPr lang="zh-TW" altLang="en-US" dirty="0"/>
          </a:p>
          <a:p>
            <a:r>
              <a:rPr lang="en-US" altLang="zh-TW" dirty="0"/>
              <a:t>Output: root of the binary tree </a:t>
            </a:r>
            <a:r>
              <a:rPr lang="en-US" altLang="zh-TW" dirty="0">
                <a:solidFill>
                  <a:srgbClr val="FF0000"/>
                </a:solidFill>
              </a:rPr>
              <a:t>after deleting all the leaves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839D82D-E200-4930-9318-8AA9651F0E34}"/>
              </a:ext>
            </a:extLst>
          </p:cNvPr>
          <p:cNvGrpSpPr>
            <a:grpSpLocks noChangeAspect="1"/>
          </p:cNvGrpSpPr>
          <p:nvPr/>
        </p:nvGrpSpPr>
        <p:grpSpPr>
          <a:xfrm>
            <a:off x="1562876" y="4278747"/>
            <a:ext cx="2644881" cy="1800000"/>
            <a:chOff x="7954235" y="365125"/>
            <a:chExt cx="4083860" cy="277931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65D10B5-C7BE-4A4D-BDBE-A403DADD0D03}"/>
                </a:ext>
              </a:extLst>
            </p:cNvPr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AE956CD-586B-4E31-A710-E7CB72CB4D13}"/>
                </a:ext>
              </a:extLst>
            </p:cNvPr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1817AC1-682B-439B-A3DA-F3BF5C9A731E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234C26B-C8B1-40C6-AF3A-18DA4E307000}"/>
                </a:ext>
              </a:extLst>
            </p:cNvPr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368FA52-0F6B-46A4-A261-3BC5E45A591F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87429E3-8718-4EA4-859A-A142BFDCF97B}"/>
                </a:ext>
              </a:extLst>
            </p:cNvPr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B279D26-B6F1-447F-B2E9-4D0F6264ADAA}"/>
                </a:ext>
              </a:extLst>
            </p:cNvPr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F6BC0DB-640B-43E8-BF36-EB2A6BBD9E89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04194A5-A8F6-4DBC-B5B0-0B0598409AF4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8ADB201-82AE-400F-A5EC-5D009234B7CD}"/>
                </a:ext>
              </a:extLst>
            </p:cNvPr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2B0C44C-A5D4-49EC-BA35-C38A8BFD205B}"/>
                </a:ext>
              </a:extLst>
            </p:cNvPr>
            <p:cNvCxnSpPr>
              <a:cxnSpLocks/>
              <a:stCxn id="8" idx="3"/>
              <a:endCxn id="1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733822A-4E2A-4FAB-8667-EAD1C4BA137A}"/>
                </a:ext>
              </a:extLst>
            </p:cNvPr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516A463C-CDC8-404A-A237-7D57D42E3078}"/>
                </a:ext>
              </a:extLst>
            </p:cNvPr>
            <p:cNvCxnSpPr>
              <a:cxnSpLocks/>
              <a:stCxn id="8" idx="5"/>
              <a:endCxn id="1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05612C-FD13-4694-AEEE-1CAB80C63372}"/>
              </a:ext>
            </a:extLst>
          </p:cNvPr>
          <p:cNvSpPr txBox="1"/>
          <p:nvPr/>
        </p:nvSpPr>
        <p:spPr>
          <a:xfrm>
            <a:off x="4915932" y="4665363"/>
            <a:ext cx="161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after</a:t>
            </a:r>
            <a:endParaRPr lang="zh-TW" altLang="en-US" sz="2400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511D123-DBD7-4F6B-B5FE-A347E41668D0}"/>
              </a:ext>
            </a:extLst>
          </p:cNvPr>
          <p:cNvGrpSpPr/>
          <p:nvPr/>
        </p:nvGrpSpPr>
        <p:grpSpPr>
          <a:xfrm>
            <a:off x="7977061" y="4561897"/>
            <a:ext cx="1758668" cy="1097131"/>
            <a:chOff x="7906269" y="4266018"/>
            <a:chExt cx="1758668" cy="109713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858E2A4-24AF-4436-BB5A-49EA76F06D84}"/>
                </a:ext>
              </a:extLst>
            </p:cNvPr>
            <p:cNvSpPr/>
            <p:nvPr/>
          </p:nvSpPr>
          <p:spPr>
            <a:xfrm>
              <a:off x="8561283" y="4266018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0E68221-2F08-4DBB-8AC7-A13B10E6CE17}"/>
                </a:ext>
              </a:extLst>
            </p:cNvPr>
            <p:cNvSpPr/>
            <p:nvPr/>
          </p:nvSpPr>
          <p:spPr>
            <a:xfrm>
              <a:off x="7906269" y="4943430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665C936-A40A-418E-B5FD-9ADA950D6356}"/>
                </a:ext>
              </a:extLst>
            </p:cNvPr>
            <p:cNvCxnSpPr>
              <a:cxnSpLocks/>
              <a:stCxn id="22" idx="3"/>
              <a:endCxn id="23" idx="7"/>
            </p:cNvCxnSpPr>
            <p:nvPr/>
          </p:nvCxnSpPr>
          <p:spPr>
            <a:xfrm flipH="1">
              <a:off x="8264521" y="4624271"/>
              <a:ext cx="35822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9C71C50-0E70-43E6-AE74-EB0799B2BD7E}"/>
                </a:ext>
              </a:extLst>
            </p:cNvPr>
            <p:cNvSpPr/>
            <p:nvPr/>
          </p:nvSpPr>
          <p:spPr>
            <a:xfrm>
              <a:off x="9245218" y="4943430"/>
              <a:ext cx="419719" cy="419719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23A45DF1-AE62-4DE5-8068-3C1AAE373543}"/>
                </a:ext>
              </a:extLst>
            </p:cNvPr>
            <p:cNvCxnSpPr>
              <a:cxnSpLocks/>
              <a:stCxn id="22" idx="5"/>
              <a:endCxn id="25" idx="1"/>
            </p:cNvCxnSpPr>
            <p:nvPr/>
          </p:nvCxnSpPr>
          <p:spPr>
            <a:xfrm>
              <a:off x="8919536" y="4624271"/>
              <a:ext cx="387149" cy="3806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E050302-7ECD-483A-9A42-BBE757A1CD8E}"/>
              </a:ext>
            </a:extLst>
          </p:cNvPr>
          <p:cNvSpPr/>
          <p:nvPr/>
        </p:nvSpPr>
        <p:spPr>
          <a:xfrm>
            <a:off x="4864763" y="5124172"/>
            <a:ext cx="1961965" cy="251887"/>
          </a:xfrm>
          <a:prstGeom prst="rightArrow">
            <a:avLst>
              <a:gd name="adj1" fmla="val 359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 for constructing the binary tree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000" dirty="0"/>
              <a:t>Parse the given string to find the root, the left sub-tree and</a:t>
            </a:r>
          </a:p>
          <a:p>
            <a:pPr marL="0" indent="0">
              <a:buNone/>
            </a:pPr>
            <a:r>
              <a:rPr lang="en-US" altLang="zh-TW" sz="3000" dirty="0"/>
              <a:t>   the right sub-tree.</a:t>
            </a:r>
          </a:p>
          <a:p>
            <a:endParaRPr lang="en-US" altLang="zh-TW" sz="3000" dirty="0"/>
          </a:p>
          <a:p>
            <a:r>
              <a:rPr lang="en-US" altLang="zh-TW" sz="3200" dirty="0"/>
              <a:t>(1(2(4()())(5()()))(3(6()())(7()())))</a:t>
            </a:r>
          </a:p>
          <a:p>
            <a:pPr lvl="1"/>
            <a:r>
              <a:rPr lang="en-US" altLang="zh-TW" sz="2600" dirty="0"/>
              <a:t>Root = 1</a:t>
            </a:r>
          </a:p>
          <a:p>
            <a:pPr lvl="1"/>
            <a:r>
              <a:rPr lang="en-US" altLang="zh-TW" sz="2600" dirty="0"/>
              <a:t>Left sub-tree = </a:t>
            </a:r>
            <a:r>
              <a:rPr lang="en-US" altLang="zh-TW" sz="2800" dirty="0"/>
              <a:t>(2(4()())(5()()))</a:t>
            </a:r>
          </a:p>
          <a:p>
            <a:pPr lvl="1"/>
            <a:r>
              <a:rPr lang="en-US" altLang="zh-TW" sz="2800" dirty="0"/>
              <a:t>Right sub-tree = (3(6()())(7()()))</a:t>
            </a:r>
          </a:p>
          <a:p>
            <a:pPr lvl="1"/>
            <a:endParaRPr lang="en-US" altLang="zh-TW" sz="2800" dirty="0"/>
          </a:p>
          <a:p>
            <a:r>
              <a:rPr lang="en-US" altLang="zh-TW" sz="3200" dirty="0"/>
              <a:t>How to identify sub-trees?</a:t>
            </a:r>
          </a:p>
          <a:p>
            <a:pPr lvl="1"/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5794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 for constructing the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Note that a</a:t>
            </a:r>
            <a:r>
              <a:rPr lang="zh-TW" altLang="en-US" dirty="0"/>
              <a:t> </a:t>
            </a:r>
            <a:r>
              <a:rPr lang="en-US" altLang="zh-TW" dirty="0"/>
              <a:t>tree must start with a ‘(‘ and end with a ‘)’</a:t>
            </a:r>
          </a:p>
          <a:p>
            <a:endParaRPr lang="en-US" altLang="zh-TW" dirty="0"/>
          </a:p>
          <a:p>
            <a:r>
              <a:rPr lang="en-US" altLang="zh-TW" dirty="0"/>
              <a:t>You can use a </a:t>
            </a:r>
            <a:r>
              <a:rPr lang="en-US" altLang="zh-TW" dirty="0">
                <a:solidFill>
                  <a:srgbClr val="FF0000"/>
                </a:solidFill>
              </a:rPr>
              <a:t>stack</a:t>
            </a:r>
            <a:r>
              <a:rPr lang="en-US" altLang="zh-TW" dirty="0"/>
              <a:t> to match ‘(‘ and ‘)’</a:t>
            </a:r>
          </a:p>
          <a:p>
            <a:pPr lvl="1"/>
            <a:r>
              <a:rPr lang="en-US" altLang="zh-TW" dirty="0"/>
              <a:t>Push a ‘(‘ in the beginning, and pop when seeing a ’)’</a:t>
            </a:r>
          </a:p>
          <a:p>
            <a:pPr lvl="1"/>
            <a:r>
              <a:rPr lang="en-US" altLang="zh-TW" dirty="0"/>
              <a:t>When the stack is empty, a sub-tree is built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Or you can simply use a </a:t>
            </a:r>
            <a:r>
              <a:rPr lang="en-US" altLang="zh-TW" dirty="0">
                <a:solidFill>
                  <a:srgbClr val="FF0000"/>
                </a:solidFill>
              </a:rPr>
              <a:t>variable</a:t>
            </a:r>
            <a:r>
              <a:rPr lang="en-US" altLang="zh-TW" dirty="0"/>
              <a:t> to do this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3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2207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300" dirty="0"/>
              <a:t>Input</a:t>
            </a:r>
          </a:p>
          <a:p>
            <a:pPr lvl="1"/>
            <a:r>
              <a:rPr lang="en-US" altLang="zh-TW" sz="2600" dirty="0"/>
              <a:t>Input is a string of s-expression</a:t>
            </a:r>
          </a:p>
          <a:p>
            <a:pPr lvl="1"/>
            <a:r>
              <a:rPr lang="en-US" altLang="zh-TW" sz="2600" dirty="0"/>
              <a:t>The length of each s-expression is at most 10000000</a:t>
            </a:r>
          </a:p>
          <a:p>
            <a:pPr lvl="1"/>
            <a:r>
              <a:rPr lang="en-US" altLang="zh-TW" sz="2600" dirty="0"/>
              <a:t>The number of nodes in each tree is at most 1200000</a:t>
            </a:r>
          </a:p>
          <a:p>
            <a:pPr lvl="1"/>
            <a:r>
              <a:rPr lang="en-US" altLang="zh-TW" sz="2600" dirty="0"/>
              <a:t>Each </a:t>
            </a:r>
            <a:r>
              <a:rPr lang="en-US" altLang="zh-TW" sz="2600" dirty="0" err="1"/>
              <a:t>nodes’s</a:t>
            </a:r>
            <a:r>
              <a:rPr lang="en-US" altLang="zh-TW" sz="2600" dirty="0"/>
              <a:t> weight is between -100000 and 100000</a:t>
            </a:r>
          </a:p>
          <a:p>
            <a:r>
              <a:rPr lang="en-US" altLang="zh-TW" sz="3300" dirty="0"/>
              <a:t>Output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sz="2600" dirty="0"/>
              <a:t>For each input s-expression, output its following things separated by newline</a:t>
            </a:r>
          </a:p>
          <a:p>
            <a:pPr lvl="2"/>
            <a:r>
              <a:rPr lang="en-US" altLang="zh-TW" sz="2400" dirty="0"/>
              <a:t>pre-order traversal</a:t>
            </a:r>
          </a:p>
          <a:p>
            <a:pPr lvl="2"/>
            <a:r>
              <a:rPr lang="en-US" altLang="zh-TW" sz="2400" dirty="0"/>
              <a:t>in-order traversal</a:t>
            </a:r>
          </a:p>
          <a:p>
            <a:pPr lvl="2"/>
            <a:r>
              <a:rPr lang="en-US" altLang="zh-TW" sz="2400" dirty="0"/>
              <a:t>post-order traversal</a:t>
            </a:r>
          </a:p>
          <a:p>
            <a:pPr lvl="2"/>
            <a:r>
              <a:rPr lang="en-US" altLang="zh-TW" sz="2400" dirty="0"/>
              <a:t>the height of the binary tree</a:t>
            </a:r>
          </a:p>
          <a:p>
            <a:pPr lvl="2"/>
            <a:r>
              <a:rPr lang="en-US" altLang="zh-TW" sz="2400" dirty="0"/>
              <a:t>whether the binary tree is complete or not</a:t>
            </a:r>
          </a:p>
          <a:p>
            <a:pPr lvl="2"/>
            <a:r>
              <a:rPr lang="en-US" altLang="zh-TW" sz="2400" dirty="0"/>
              <a:t>whether the binary tree is foldable or not</a:t>
            </a:r>
          </a:p>
          <a:p>
            <a:pPr lvl="2"/>
            <a:r>
              <a:rPr lang="en-US" altLang="zh-TW" sz="2400" dirty="0"/>
              <a:t>QQ addition</a:t>
            </a:r>
          </a:p>
          <a:p>
            <a:pPr lvl="2"/>
            <a:r>
              <a:rPr lang="en-US" altLang="zh-TW" sz="2400" dirty="0"/>
              <a:t>pre-order traversal after deleting all leaves</a:t>
            </a:r>
          </a:p>
          <a:p>
            <a:pPr lvl="2"/>
            <a:r>
              <a:rPr lang="en-US" altLang="zh-TW" sz="2400" dirty="0"/>
              <a:t>in-order traversal after deleting all leaves</a:t>
            </a:r>
          </a:p>
          <a:p>
            <a:pPr lvl="2"/>
            <a:r>
              <a:rPr lang="en-US" altLang="zh-TW" sz="2400" dirty="0"/>
              <a:t>post-order traversal after deleting all leaves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(1(2(4()())(5()()))(3(6()())(7()())))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9B7F738-3B31-4C41-9524-D34BA42B6A4E}"/>
              </a:ext>
            </a:extLst>
          </p:cNvPr>
          <p:cNvGrpSpPr/>
          <p:nvPr/>
        </p:nvGrpSpPr>
        <p:grpSpPr>
          <a:xfrm>
            <a:off x="6228676" y="2285202"/>
            <a:ext cx="4083860" cy="2779311"/>
            <a:chOff x="5870458" y="3802917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7529913" y="3802917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6518530" y="4848883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7071694" y="4356081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8585951" y="4848883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8083077" y="4356081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5870458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166602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6423622" y="5402047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7071694" y="5402047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8069293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8393329" y="5402047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9306246" y="5934156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9139115" y="5402047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32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146" y="1438764"/>
            <a:ext cx="10515600" cy="49717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sz="2800" dirty="0"/>
              <a:t>Pre-order traversal</a:t>
            </a:r>
          </a:p>
          <a:p>
            <a:pPr lvl="1"/>
            <a:r>
              <a:rPr lang="en-US" altLang="zh-TW" sz="2800" dirty="0"/>
              <a:t>In-order traversal</a:t>
            </a:r>
          </a:p>
          <a:p>
            <a:pPr lvl="1"/>
            <a:r>
              <a:rPr lang="en-US" altLang="zh-TW" sz="2800" dirty="0"/>
              <a:t>Post-order traversal</a:t>
            </a:r>
          </a:p>
          <a:p>
            <a:pPr marL="457200" lvl="1" indent="0">
              <a:buNone/>
            </a:pPr>
            <a:endParaRPr lang="en-US" altLang="zh-TW" sz="2800" dirty="0"/>
          </a:p>
          <a:p>
            <a:pPr lvl="1"/>
            <a:r>
              <a:rPr lang="en-US" altLang="zh-TW" sz="2800" dirty="0"/>
              <a:t>the height of the binary tree</a:t>
            </a:r>
          </a:p>
          <a:p>
            <a:pPr lvl="1"/>
            <a:r>
              <a:rPr lang="en-US" altLang="zh-TW" sz="2800" dirty="0"/>
              <a:t>whether the binary tree is complete or not</a:t>
            </a:r>
          </a:p>
          <a:p>
            <a:pPr lvl="1"/>
            <a:r>
              <a:rPr lang="en-US" altLang="zh-TW" sz="2800" dirty="0"/>
              <a:t>whether the binary tree is foldable or not</a:t>
            </a:r>
          </a:p>
          <a:p>
            <a:pPr lvl="1"/>
            <a:r>
              <a:rPr lang="en-US" altLang="zh-TW" sz="2800" dirty="0"/>
              <a:t>QQ addition</a:t>
            </a:r>
          </a:p>
          <a:p>
            <a:pPr marL="457200" lvl="1" indent="0">
              <a:buNone/>
            </a:pPr>
            <a:endParaRPr lang="en-US" altLang="zh-TW" sz="2800" dirty="0"/>
          </a:p>
          <a:p>
            <a:pPr lvl="1"/>
            <a:r>
              <a:rPr lang="en-US" altLang="zh-TW" sz="2800" dirty="0"/>
              <a:t>Pre-order traversal after deleting all leaves</a:t>
            </a:r>
          </a:p>
          <a:p>
            <a:pPr lvl="1"/>
            <a:r>
              <a:rPr lang="en-US" altLang="zh-TW" sz="2800" dirty="0"/>
              <a:t>In-order traversal after deleting all leaves</a:t>
            </a:r>
          </a:p>
          <a:p>
            <a:pPr lvl="1"/>
            <a:r>
              <a:rPr lang="en-US" altLang="zh-TW" sz="2800" dirty="0"/>
              <a:t>Post-order traversal after deleting all leaves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307049-7320-4DF1-83E2-F63C2144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26" y="1690688"/>
            <a:ext cx="3572920" cy="42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representation – S-Expression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Binary tree can be recursively defined</a:t>
            </a:r>
          </a:p>
          <a:p>
            <a:r>
              <a:rPr lang="en-US" altLang="zh-TW" dirty="0"/>
              <a:t>Binary tree = ( root (</a:t>
            </a:r>
            <a:r>
              <a:rPr lang="en-US" altLang="zh-TW" dirty="0" err="1"/>
              <a:t>left_tree</a:t>
            </a:r>
            <a:r>
              <a:rPr lang="en-US" altLang="zh-TW" dirty="0"/>
              <a:t>)(</a:t>
            </a:r>
            <a:r>
              <a:rPr lang="en-US" altLang="zh-TW" dirty="0" err="1"/>
              <a:t>right_tree</a:t>
            </a:r>
            <a:r>
              <a:rPr lang="en-US" altLang="zh-TW" dirty="0"/>
              <a:t>) 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Empty binary tree = ()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Binary tree with one node ( 1 ()() 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Binary tree represented as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1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/>
              <a:t>2()()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TW" dirty="0"/>
              <a:t>3()()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588713" y="4341816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B528FE7-802B-4362-AEE7-5A77B0471416}"/>
              </a:ext>
            </a:extLst>
          </p:cNvPr>
          <p:cNvGrpSpPr/>
          <p:nvPr/>
        </p:nvGrpSpPr>
        <p:grpSpPr>
          <a:xfrm>
            <a:off x="7437162" y="4450399"/>
            <a:ext cx="1992087" cy="1618157"/>
            <a:chOff x="5123892" y="5107110"/>
            <a:chExt cx="1992087" cy="1618157"/>
          </a:xfrm>
        </p:grpSpPr>
        <p:sp>
          <p:nvSpPr>
            <p:cNvPr id="5" name="橢圓 4"/>
            <p:cNvSpPr/>
            <p:nvPr/>
          </p:nvSpPr>
          <p:spPr>
            <a:xfrm>
              <a:off x="5771964" y="5107110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5123892" y="607719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467907" y="607719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5" idx="3"/>
              <a:endCxn id="6" idx="7"/>
            </p:cNvCxnSpPr>
            <p:nvPr/>
          </p:nvCxnSpPr>
          <p:spPr>
            <a:xfrm flipH="1">
              <a:off x="5677056" y="5660274"/>
              <a:ext cx="189816" cy="5118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5"/>
              <a:endCxn id="7" idx="1"/>
            </p:cNvCxnSpPr>
            <p:nvPr/>
          </p:nvCxnSpPr>
          <p:spPr>
            <a:xfrm>
              <a:off x="6325128" y="5660274"/>
              <a:ext cx="237687" cy="5118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15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allowed to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&lt;string&gt; is allowed to use</a:t>
            </a:r>
          </a:p>
          <a:p>
            <a:endParaRPr lang="en-US" altLang="zh-TW" dirty="0"/>
          </a:p>
          <a:p>
            <a:r>
              <a:rPr lang="en-US" altLang="zh-TW" dirty="0"/>
              <a:t>Implement your own stack to parse s-expression</a:t>
            </a:r>
          </a:p>
          <a:p>
            <a:endParaRPr lang="en-US" altLang="zh-TW" dirty="0"/>
          </a:p>
          <a:p>
            <a:r>
              <a:rPr lang="en-US" altLang="zh-TW" dirty="0"/>
              <a:t>Construct the tree by yourself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complicated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(1 (2()(3()()))(4()()))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2393696" y="340974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514715" y="44279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37684" y="5442010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stCxn id="4" idx="3"/>
            <a:endCxn id="5" idx="7"/>
          </p:cNvCxnSpPr>
          <p:nvPr/>
        </p:nvCxnSpPr>
        <p:spPr>
          <a:xfrm flipH="1">
            <a:off x="2067879" y="3962906"/>
            <a:ext cx="420725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5" idx="5"/>
            <a:endCxn id="6" idx="1"/>
          </p:cNvCxnSpPr>
          <p:nvPr/>
        </p:nvCxnSpPr>
        <p:spPr>
          <a:xfrm>
            <a:off x="2067879" y="4981163"/>
            <a:ext cx="264713" cy="5557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239829" y="4427999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4" idx="5"/>
            <a:endCxn id="9" idx="1"/>
          </p:cNvCxnSpPr>
          <p:nvPr/>
        </p:nvCxnSpPr>
        <p:spPr>
          <a:xfrm>
            <a:off x="2946860" y="3962906"/>
            <a:ext cx="387877" cy="5600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368483" y="2592763"/>
            <a:ext cx="36048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59249" y="2686469"/>
            <a:ext cx="1045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Root</a:t>
            </a:r>
            <a:endParaRPr lang="zh-TW" altLang="en-US" sz="2500" dirty="0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1972108" y="2592763"/>
            <a:ext cx="2276619" cy="196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150958" y="2689011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Left sub-tree</a:t>
            </a:r>
            <a:endParaRPr lang="zh-TW" altLang="en-US" sz="2500" dirty="0"/>
          </a:p>
        </p:txBody>
      </p:sp>
      <p:cxnSp>
        <p:nvCxnSpPr>
          <p:cNvPr id="17" name="直線接點 16"/>
          <p:cNvCxnSpPr>
            <a:cxnSpLocks/>
          </p:cNvCxnSpPr>
          <p:nvPr/>
        </p:nvCxnSpPr>
        <p:spPr>
          <a:xfrm flipH="1">
            <a:off x="4491868" y="2592763"/>
            <a:ext cx="1267909" cy="1963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155494" y="2686469"/>
            <a:ext cx="2085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Right sub-tree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7050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000" dirty="0"/>
              <a:t>(1(2(4()())(5()()))(3(6()())(7()())))</a:t>
            </a:r>
            <a:endParaRPr lang="zh-TW" altLang="en-US" sz="5000" dirty="0"/>
          </a:p>
        </p:txBody>
      </p:sp>
      <p:sp>
        <p:nvSpPr>
          <p:cNvPr id="4" name="橢圓 3"/>
          <p:cNvSpPr/>
          <p:nvPr/>
        </p:nvSpPr>
        <p:spPr>
          <a:xfrm>
            <a:off x="2621763" y="3397652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10380" y="4443618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>
            <a:stCxn id="4" idx="3"/>
            <a:endCxn id="5" idx="7"/>
          </p:cNvCxnSpPr>
          <p:nvPr/>
        </p:nvCxnSpPr>
        <p:spPr>
          <a:xfrm flipH="1">
            <a:off x="2163544" y="3950816"/>
            <a:ext cx="553127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677801" y="4443618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4" idx="5"/>
            <a:endCxn id="7" idx="1"/>
          </p:cNvCxnSpPr>
          <p:nvPr/>
        </p:nvCxnSpPr>
        <p:spPr>
          <a:xfrm>
            <a:off x="3174927" y="3950816"/>
            <a:ext cx="597782" cy="587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962308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258452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5" idx="3"/>
            <a:endCxn id="9" idx="7"/>
          </p:cNvCxnSpPr>
          <p:nvPr/>
        </p:nvCxnSpPr>
        <p:spPr>
          <a:xfrm flipH="1">
            <a:off x="1515472" y="4996782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5" idx="5"/>
            <a:endCxn id="10" idx="1"/>
          </p:cNvCxnSpPr>
          <p:nvPr/>
        </p:nvCxnSpPr>
        <p:spPr>
          <a:xfrm>
            <a:off x="2163544" y="4996782"/>
            <a:ext cx="189816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161143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7" idx="3"/>
            <a:endCxn id="13" idx="0"/>
          </p:cNvCxnSpPr>
          <p:nvPr/>
        </p:nvCxnSpPr>
        <p:spPr>
          <a:xfrm flipH="1">
            <a:off x="3485179" y="4996782"/>
            <a:ext cx="287530" cy="532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398096" y="5528891"/>
            <a:ext cx="648072" cy="6480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7" idx="5"/>
            <a:endCxn id="15" idx="1"/>
          </p:cNvCxnSpPr>
          <p:nvPr/>
        </p:nvCxnSpPr>
        <p:spPr>
          <a:xfrm>
            <a:off x="4230965" y="4996782"/>
            <a:ext cx="262039" cy="6270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3030632" y="4411291"/>
            <a:ext cx="2145145" cy="2235200"/>
          </a:xfrm>
          <a:prstGeom prst="ellipse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696223" y="2575630"/>
            <a:ext cx="3577912" cy="923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838200" y="4411291"/>
            <a:ext cx="2145145" cy="223520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5403308" y="2566393"/>
            <a:ext cx="3577912" cy="9237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have to implement the following functions</a:t>
            </a:r>
          </a:p>
          <a:p>
            <a:pPr lvl="1"/>
            <a:r>
              <a:rPr lang="en-US" altLang="zh-TW" dirty="0"/>
              <a:t>Construct a binary tree</a:t>
            </a:r>
          </a:p>
          <a:p>
            <a:pPr lvl="1"/>
            <a:r>
              <a:rPr lang="en-US" altLang="zh-TW" dirty="0"/>
              <a:t>Pre-order traversal </a:t>
            </a:r>
          </a:p>
          <a:p>
            <a:pPr lvl="1"/>
            <a:r>
              <a:rPr lang="en-US" altLang="zh-TW" dirty="0"/>
              <a:t>In-order traversal</a:t>
            </a:r>
          </a:p>
          <a:p>
            <a:pPr lvl="1"/>
            <a:r>
              <a:rPr lang="en-US" altLang="zh-TW" dirty="0"/>
              <a:t>Post-order traversal</a:t>
            </a:r>
          </a:p>
          <a:p>
            <a:pPr lvl="1"/>
            <a:r>
              <a:rPr lang="en-US" altLang="zh-TW" dirty="0"/>
              <a:t>Evaluate the height of a binary tree </a:t>
            </a:r>
          </a:p>
          <a:p>
            <a:pPr lvl="1"/>
            <a:r>
              <a:rPr lang="en-US" altLang="zh-TW" dirty="0"/>
              <a:t>Determine whether a binary tree is complete or not </a:t>
            </a:r>
          </a:p>
          <a:p>
            <a:pPr lvl="1"/>
            <a:r>
              <a:rPr lang="en-US" altLang="zh-TW" dirty="0"/>
              <a:t>Determine whether a binary tree is foldable or not</a:t>
            </a:r>
          </a:p>
          <a:p>
            <a:pPr lvl="1"/>
            <a:r>
              <a:rPr lang="en-US" altLang="zh-TW" dirty="0"/>
              <a:t>QQ addition</a:t>
            </a:r>
          </a:p>
          <a:p>
            <a:pPr lvl="1"/>
            <a:r>
              <a:rPr lang="en-US" altLang="zh-TW" dirty="0"/>
              <a:t>Delete all the leaves in a binary tree 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118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a binary tree for the given s-expression</a:t>
            </a:r>
          </a:p>
          <a:p>
            <a:endParaRPr lang="en-US" altLang="zh-TW" dirty="0"/>
          </a:p>
          <a:p>
            <a:r>
              <a:rPr lang="en-US" altLang="zh-TW" dirty="0"/>
              <a:t>Input: s-expression of a binary tree</a:t>
            </a:r>
          </a:p>
          <a:p>
            <a:pPr lvl="1"/>
            <a:r>
              <a:rPr lang="en-US" altLang="zh-TW" dirty="0"/>
              <a:t>(1(2()(3()()))(4()()))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Output: a node, which is the root of the binary tree represented by</a:t>
            </a:r>
          </a:p>
          <a:p>
            <a:pPr marL="0" indent="0">
              <a:buNone/>
            </a:pPr>
            <a:r>
              <a:rPr lang="en-US" altLang="zh-TW" dirty="0"/>
              <a:t>                  input s-expression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4423" y="36907"/>
            <a:ext cx="10515600" cy="1325563"/>
          </a:xfrm>
        </p:spPr>
        <p:txBody>
          <a:bodyPr/>
          <a:lstStyle/>
          <a:p>
            <a:r>
              <a:rPr lang="en-US" altLang="zh-TW" dirty="0"/>
              <a:t>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4423" y="1020361"/>
            <a:ext cx="10515600" cy="5446909"/>
          </a:xfrm>
        </p:spPr>
        <p:txBody>
          <a:bodyPr>
            <a:noAutofit/>
          </a:bodyPr>
          <a:lstStyle/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Pre-order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preorder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1 2 4 5 3 6 7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In-order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</a:t>
            </a:r>
            <a:r>
              <a:rPr lang="en-US" altLang="zh-TW" sz="2400" dirty="0" err="1"/>
              <a:t>inorder</a:t>
            </a:r>
            <a:endParaRPr lang="en-US" altLang="zh-TW" sz="2400" dirty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4 2 5 1 6 3 7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TW" sz="2400" dirty="0"/>
          </a:p>
          <a:p>
            <a:pPr marL="457200" lvl="1" indent="-457200">
              <a:spcBef>
                <a:spcPts val="1000"/>
              </a:spcBef>
            </a:pPr>
            <a:r>
              <a:rPr lang="en-US" altLang="zh-TW" sz="2800" dirty="0"/>
              <a:t>Post-order traversal</a:t>
            </a:r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Print every node’s weight in </a:t>
            </a:r>
            <a:r>
              <a:rPr lang="en-US" altLang="zh-TW" sz="2400" dirty="0" err="1"/>
              <a:t>postorder</a:t>
            </a:r>
            <a:endParaRPr lang="en-US" altLang="zh-TW" sz="2400" dirty="0"/>
          </a:p>
          <a:p>
            <a:pPr marL="914400" lvl="2" indent="-457200">
              <a:spcBef>
                <a:spcPts val="1000"/>
              </a:spcBef>
            </a:pPr>
            <a:r>
              <a:rPr lang="en-US" altLang="zh-TW" sz="2400" dirty="0"/>
              <a:t>4 5 2 6 7 3 1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zh-TW" sz="2800" dirty="0"/>
          </a:p>
          <a:p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F875F1B-D513-49AF-8EAF-94FCA44C7A8C}"/>
              </a:ext>
            </a:extLst>
          </p:cNvPr>
          <p:cNvGrpSpPr/>
          <p:nvPr/>
        </p:nvGrpSpPr>
        <p:grpSpPr>
          <a:xfrm>
            <a:off x="6879579" y="1496341"/>
            <a:ext cx="4083860" cy="2779311"/>
            <a:chOff x="7954235" y="365125"/>
            <a:chExt cx="4083860" cy="277931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0AB47337-B6B1-4915-9F03-60E136D544AE}"/>
                </a:ext>
              </a:extLst>
            </p:cNvPr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C0D2006-412D-4B2C-B117-6EF4B1222F84}"/>
                </a:ext>
              </a:extLst>
            </p:cNvPr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E38B3A5-43E9-46B4-B164-3FCDA9836533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66BB7E5-D625-44EF-936E-5F2B5FDE2CDA}"/>
                </a:ext>
              </a:extLst>
            </p:cNvPr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F66797B-A5A9-472C-B4D3-CA9E7FDFA853}"/>
                </a:ext>
              </a:extLst>
            </p:cNvPr>
            <p:cNvCxnSpPr>
              <a:stCxn id="35" idx="5"/>
              <a:endCxn id="38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298BFBFF-587A-4A7F-9E74-C4C1EF814B36}"/>
                </a:ext>
              </a:extLst>
            </p:cNvPr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18AB34CD-A119-48A4-9613-644A2FD5F33F}"/>
                </a:ext>
              </a:extLst>
            </p:cNvPr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8ECFE23-B32F-47EA-9D0E-A6BCFB763465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1582870-3EF9-4B74-9546-2501BF43F6BC}"/>
                </a:ext>
              </a:extLst>
            </p:cNvPr>
            <p:cNvCxnSpPr>
              <a:stCxn id="36" idx="5"/>
              <a:endCxn id="41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D5AA47B1-9336-41BF-8A44-FC23C499D002}"/>
                </a:ext>
              </a:extLst>
            </p:cNvPr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940CF26-F58A-4A13-BF68-A88750447409}"/>
                </a:ext>
              </a:extLst>
            </p:cNvPr>
            <p:cNvCxnSpPr>
              <a:stCxn id="38" idx="3"/>
              <a:endCxn id="44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9D143F89-1BAC-4CB9-8881-538590BBABAC}"/>
                </a:ext>
              </a:extLst>
            </p:cNvPr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840A64F8-9700-4E03-BA17-BE4546E8A168}"/>
                </a:ext>
              </a:extLst>
            </p:cNvPr>
            <p:cNvCxnSpPr>
              <a:stCxn id="38" idx="5"/>
              <a:endCxn id="46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0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sz="4900" dirty="0"/>
              <a:t>Evaluate the height of a binary tree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root of the binary tree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Output: the height of the binary tree</a:t>
            </a:r>
          </a:p>
          <a:p>
            <a:pPr lvl="1"/>
            <a:r>
              <a:rPr lang="en-US" altLang="zh-TW" dirty="0"/>
              <a:t>In this example, height = 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473468" y="1704234"/>
            <a:ext cx="4083860" cy="2779311"/>
            <a:chOff x="7954235" y="365125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72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Determine whether a binary tree is complete </a:t>
            </a:r>
            <a:br>
              <a:rPr lang="en-US" altLang="zh-TW" dirty="0"/>
            </a:br>
            <a:r>
              <a:rPr lang="en-US" altLang="zh-TW" dirty="0"/>
              <a:t>or not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root of the binary tree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Output: “Complete” or “Not complete” (without double quotes)</a:t>
            </a:r>
          </a:p>
          <a:p>
            <a:pPr lvl="1"/>
            <a:r>
              <a:rPr lang="en-US" altLang="zh-TW" dirty="0"/>
              <a:t>In this example, the binary tree is a complete binary tree</a:t>
            </a:r>
          </a:p>
          <a:p>
            <a:r>
              <a:rPr lang="en-US" altLang="zh-TW" dirty="0"/>
              <a:t>p.s. </a:t>
            </a:r>
            <a:r>
              <a:rPr lang="en-US" altLang="zh-TW" dirty="0">
                <a:solidFill>
                  <a:srgbClr val="FF0000"/>
                </a:solidFill>
              </a:rPr>
              <a:t>an empty binary tree is complete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E316DBA-600C-40D2-85AC-E49B3519707A}"/>
              </a:ext>
            </a:extLst>
          </p:cNvPr>
          <p:cNvGrpSpPr/>
          <p:nvPr/>
        </p:nvGrpSpPr>
        <p:grpSpPr>
          <a:xfrm>
            <a:off x="7473468" y="1704234"/>
            <a:ext cx="4083860" cy="2779311"/>
            <a:chOff x="7954235" y="365125"/>
            <a:chExt cx="4083860" cy="2779311"/>
          </a:xfrm>
        </p:grpSpPr>
        <p:sp>
          <p:nvSpPr>
            <p:cNvPr id="4" name="橢圓 3"/>
            <p:cNvSpPr/>
            <p:nvPr/>
          </p:nvSpPr>
          <p:spPr>
            <a:xfrm>
              <a:off x="9613690" y="365125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8602307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接點 5"/>
            <p:cNvCxnSpPr>
              <a:stCxn id="4" idx="3"/>
              <a:endCxn id="5" idx="7"/>
            </p:cNvCxnSpPr>
            <p:nvPr/>
          </p:nvCxnSpPr>
          <p:spPr>
            <a:xfrm flipH="1">
              <a:off x="9155471" y="918289"/>
              <a:ext cx="553127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/>
            <p:cNvSpPr/>
            <p:nvPr/>
          </p:nvSpPr>
          <p:spPr>
            <a:xfrm>
              <a:off x="10669728" y="1411091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接點 7"/>
            <p:cNvCxnSpPr>
              <a:stCxn id="4" idx="5"/>
              <a:endCxn id="7" idx="1"/>
            </p:cNvCxnSpPr>
            <p:nvPr/>
          </p:nvCxnSpPr>
          <p:spPr>
            <a:xfrm>
              <a:off x="10166854" y="918289"/>
              <a:ext cx="597782" cy="5877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/>
            <p:cNvSpPr/>
            <p:nvPr/>
          </p:nvSpPr>
          <p:spPr>
            <a:xfrm>
              <a:off x="7954235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250379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5" idx="3"/>
              <a:endCxn id="9" idx="7"/>
            </p:cNvCxnSpPr>
            <p:nvPr/>
          </p:nvCxnSpPr>
          <p:spPr>
            <a:xfrm flipH="1">
              <a:off x="8507399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5" idx="5"/>
              <a:endCxn id="10" idx="1"/>
            </p:cNvCxnSpPr>
            <p:nvPr/>
          </p:nvCxnSpPr>
          <p:spPr>
            <a:xfrm>
              <a:off x="9155471" y="1964255"/>
              <a:ext cx="189816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10153070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/>
            <p:cNvCxnSpPr>
              <a:stCxn id="7" idx="3"/>
              <a:endCxn id="13" idx="0"/>
            </p:cNvCxnSpPr>
            <p:nvPr/>
          </p:nvCxnSpPr>
          <p:spPr>
            <a:xfrm flipH="1">
              <a:off x="10477106" y="1964255"/>
              <a:ext cx="287530" cy="5321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/>
          </p:nvSpPr>
          <p:spPr>
            <a:xfrm>
              <a:off x="11390023" y="2496364"/>
              <a:ext cx="648072" cy="64807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7" idx="5"/>
              <a:endCxn id="15" idx="1"/>
            </p:cNvCxnSpPr>
            <p:nvPr/>
          </p:nvCxnSpPr>
          <p:spPr>
            <a:xfrm>
              <a:off x="11222892" y="1964255"/>
              <a:ext cx="262039" cy="6270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190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930</Words>
  <Application>Microsoft Office PowerPoint</Application>
  <PresentationFormat>寬螢幕</PresentationFormat>
  <Paragraphs>276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10810EECS204001 Data Structures Homework 3</vt:lpstr>
      <vt:lpstr>Binary tree representation – S-Expression</vt:lpstr>
      <vt:lpstr>More complicated case</vt:lpstr>
      <vt:lpstr>PowerPoint 簡報</vt:lpstr>
      <vt:lpstr>HW3</vt:lpstr>
      <vt:lpstr>Construct a binary tree</vt:lpstr>
      <vt:lpstr>Traversal</vt:lpstr>
      <vt:lpstr> Evaluate the height of a binary tree  </vt:lpstr>
      <vt:lpstr> Determine whether a binary tree is complete  or not </vt:lpstr>
      <vt:lpstr> Complete binary tree </vt:lpstr>
      <vt:lpstr> Determine whether a binary tree is foldable  or not </vt:lpstr>
      <vt:lpstr> Foldable </vt:lpstr>
      <vt:lpstr> QQ addition </vt:lpstr>
      <vt:lpstr>Delete all the leaves in a binary tree</vt:lpstr>
      <vt:lpstr>Hint for constructing the binary tree</vt:lpstr>
      <vt:lpstr>Hint for constructing the binary tree</vt:lpstr>
      <vt:lpstr>Input &amp; output</vt:lpstr>
      <vt:lpstr>Sample input </vt:lpstr>
      <vt:lpstr>Sample output</vt:lpstr>
      <vt:lpstr>STL is not allowed to use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3</dc:title>
  <dc:creator>兆恩 沈</dc:creator>
  <cp:lastModifiedBy>兆恩 沈</cp:lastModifiedBy>
  <cp:revision>54</cp:revision>
  <dcterms:created xsi:type="dcterms:W3CDTF">2019-10-22T16:33:30Z</dcterms:created>
  <dcterms:modified xsi:type="dcterms:W3CDTF">2019-10-26T14:01:59Z</dcterms:modified>
</cp:coreProperties>
</file>