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276" r:id="rId2"/>
    <p:sldId id="1275" r:id="rId3"/>
    <p:sldId id="1279" r:id="rId4"/>
    <p:sldId id="1278" r:id="rId5"/>
    <p:sldId id="1291" r:id="rId6"/>
    <p:sldId id="1281" r:id="rId7"/>
    <p:sldId id="1280" r:id="rId8"/>
    <p:sldId id="1282" r:id="rId9"/>
    <p:sldId id="1283" r:id="rId10"/>
    <p:sldId id="1284" r:id="rId11"/>
    <p:sldId id="1285" r:id="rId12"/>
    <p:sldId id="1286" r:id="rId13"/>
    <p:sldId id="1287" r:id="rId14"/>
    <p:sldId id="1288" r:id="rId15"/>
    <p:sldId id="1289" r:id="rId16"/>
    <p:sldId id="1290" r:id="rId17"/>
    <p:sldId id="1292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FF"/>
    <a:srgbClr val="99FF99"/>
    <a:srgbClr val="FF33CC"/>
    <a:srgbClr val="33CC33"/>
    <a:srgbClr val="99CCFF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56" d="100"/>
          <a:sy n="56" d="100"/>
        </p:scale>
        <p:origin x="1672" y="3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626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 through all the components once and explain their meanings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39B6-D83E-4C11-9E92-8C81A517C199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462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Whenever</a:t>
            </a:r>
            <a:r>
              <a:rPr lang="en-US" altLang="zh-TW" baseline="0" dirty="0"/>
              <a:t> </a:t>
            </a:r>
            <a:r>
              <a:rPr lang="en-US" altLang="zh-TW" dirty="0"/>
              <a:t>button is down, turn LED off. Whenever button is up, turn LED on.</a:t>
            </a:r>
            <a:endParaRPr lang="zh-TW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P1OUT is not initialized and must be written before configuring the pin for output.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Assume button is active low (0 </a:t>
            </a:r>
            <a:r>
              <a: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rPr>
              <a:t> pressed;</a:t>
            </a:r>
            <a:r>
              <a:rPr lang="en-US" altLang="zh-TW" sz="1200" baseline="0" dirty="0">
                <a:solidFill>
                  <a:srgbClr val="FF0000"/>
                </a:solidFill>
                <a:sym typeface="Wingdings" panose="05000000000000000000" pitchFamily="2" charset="2"/>
              </a:rPr>
              <a:t>  1  depressed)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solidFill>
                  <a:srgbClr val="FF0000"/>
                </a:solidFill>
                <a:sym typeface="Wingdings" panose="05000000000000000000" pitchFamily="2" charset="2"/>
              </a:rPr>
              <a:t>** Set P1OUT to 0 or 1 will destroy P1.3 setting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987E-F49D-41F0-8708-86B5D525514B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3519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CS4101 </a:t>
            </a:r>
            <a:r>
              <a:rPr lang="zh-TW" altLang="en-US" sz="3200" b="0" dirty="0">
                <a:solidFill>
                  <a:schemeClr val="accent1"/>
                </a:solidFill>
                <a:latin typeface="Arial" panose="020B0604020202020204" pitchFamily="34" charset="0"/>
              </a:rPr>
              <a:t>嵌入式系統概論</a:t>
            </a: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General Purpose IO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1080666" y="5445224"/>
            <a:ext cx="7128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1600" dirty="0"/>
              <a:t>Materials from </a:t>
            </a:r>
            <a:r>
              <a:rPr kumimoji="1" lang="en-US" altLang="zh-TW" sz="1600" i="1" dirty="0"/>
              <a:t>MSP430 Microcontroller Basics</a:t>
            </a:r>
            <a:r>
              <a:rPr kumimoji="1" lang="en-US" altLang="zh-TW" sz="1600" dirty="0"/>
              <a:t>, John H. Davies, </a:t>
            </a:r>
            <a:r>
              <a:rPr kumimoji="1" lang="en-US" altLang="zh-TW" sz="1600" dirty="0" err="1"/>
              <a:t>Newnes</a:t>
            </a:r>
            <a:r>
              <a:rPr kumimoji="1" lang="en-US" altLang="zh-TW" sz="1600" dirty="0"/>
              <a:t>, 2008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3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Problem occurs if P1.7 is connected to a button!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5" y="1052736"/>
            <a:ext cx="3042395" cy="29834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 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5" name="Freeform 1"/>
          <p:cNvSpPr/>
          <p:nvPr/>
        </p:nvSpPr>
        <p:spPr bwMode="auto">
          <a:xfrm>
            <a:off x="1446028" y="2351453"/>
            <a:ext cx="1360967" cy="1148316"/>
          </a:xfrm>
          <a:custGeom>
            <a:avLst/>
            <a:gdLst>
              <a:gd name="connsiteX0" fmla="*/ 563525 w 1360967"/>
              <a:gd name="connsiteY0" fmla="*/ 1148316 h 1148316"/>
              <a:gd name="connsiteX1" fmla="*/ 0 w 1360967"/>
              <a:gd name="connsiteY1" fmla="*/ 0 h 1148316"/>
              <a:gd name="connsiteX2" fmla="*/ 1318437 w 1360967"/>
              <a:gd name="connsiteY2" fmla="*/ 0 h 1148316"/>
              <a:gd name="connsiteX3" fmla="*/ 1360967 w 1360967"/>
              <a:gd name="connsiteY3" fmla="*/ 1148316 h 1148316"/>
              <a:gd name="connsiteX4" fmla="*/ 563525 w 1360967"/>
              <a:gd name="connsiteY4" fmla="*/ 1148316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967" h="1148316">
                <a:moveTo>
                  <a:pt x="563525" y="1148316"/>
                </a:moveTo>
                <a:lnTo>
                  <a:pt x="0" y="0"/>
                </a:lnTo>
                <a:lnTo>
                  <a:pt x="1318437" y="0"/>
                </a:lnTo>
                <a:lnTo>
                  <a:pt x="1360967" y="1148316"/>
                </a:lnTo>
                <a:lnTo>
                  <a:pt x="563525" y="1148316"/>
                </a:lnTo>
                <a:close/>
              </a:path>
            </a:pathLst>
          </a:cu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/>
          </p:nvPr>
        </p:nvGraphicFramePr>
        <p:xfrm>
          <a:off x="707064" y="3132946"/>
          <a:ext cx="7598736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965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+mn-lt"/>
                          <a:cs typeface="Courier New" pitchFamily="49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</a:t>
                      </a:r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rapezoid 82"/>
          <p:cNvSpPr/>
          <p:nvPr/>
        </p:nvSpPr>
        <p:spPr bwMode="auto">
          <a:xfrm rot="16200000" flipV="1">
            <a:off x="3646093" y="1336031"/>
            <a:ext cx="712380" cy="372140"/>
          </a:xfrm>
          <a:prstGeom prst="trapezoid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Table 83"/>
          <p:cNvGraphicFramePr>
            <a:graphicFrameLocks noGrp="1"/>
          </p:cNvGraphicFramePr>
          <p:nvPr>
            <p:extLst/>
          </p:nvPr>
        </p:nvGraphicFramePr>
        <p:xfrm>
          <a:off x="1434513" y="1164114"/>
          <a:ext cx="1318440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P1IN.7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OUT.7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P1DIR.7</a:t>
                      </a:r>
                    </a:p>
                  </a:txBody>
                  <a:tcPr anchor="ctr"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84"/>
          <p:cNvCxnSpPr/>
          <p:nvPr/>
        </p:nvCxnSpPr>
        <p:spPr bwMode="auto">
          <a:xfrm flipH="1">
            <a:off x="2742318" y="1362627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" name="Straight Arrow Connector 87"/>
          <p:cNvCxnSpPr/>
          <p:nvPr/>
        </p:nvCxnSpPr>
        <p:spPr bwMode="auto">
          <a:xfrm>
            <a:off x="2742318" y="1734765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3" name="Elbow Connector 88"/>
          <p:cNvCxnSpPr>
            <a:endCxn id="8" idx="1"/>
          </p:cNvCxnSpPr>
          <p:nvPr/>
        </p:nvCxnSpPr>
        <p:spPr bwMode="auto">
          <a:xfrm flipV="1">
            <a:off x="2742318" y="1831773"/>
            <a:ext cx="1259965" cy="33892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4" name="Rectangle 18"/>
          <p:cNvSpPr/>
          <p:nvPr/>
        </p:nvSpPr>
        <p:spPr>
          <a:xfrm>
            <a:off x="3509616" y="221854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effectLst/>
                <a:cs typeface="Courier New" pitchFamily="49" charset="0"/>
              </a:rPr>
              <a:t>“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5" name="Rectangle 18"/>
          <p:cNvSpPr/>
          <p:nvPr/>
        </p:nvSpPr>
        <p:spPr>
          <a:xfrm>
            <a:off x="3112604" y="1340768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6" name="Rectangle 18"/>
          <p:cNvSpPr/>
          <p:nvPr/>
        </p:nvSpPr>
        <p:spPr>
          <a:xfrm>
            <a:off x="8449774" y="2495397"/>
            <a:ext cx="58862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8" name="Freeform 22"/>
          <p:cNvSpPr/>
          <p:nvPr/>
        </p:nvSpPr>
        <p:spPr bwMode="auto">
          <a:xfrm flipV="1">
            <a:off x="2752952" y="1268759"/>
            <a:ext cx="5443685" cy="1389643"/>
          </a:xfrm>
          <a:custGeom>
            <a:avLst/>
            <a:gdLst>
              <a:gd name="connsiteX0" fmla="*/ 0 w 2775097"/>
              <a:gd name="connsiteY0" fmla="*/ 214651 h 241549"/>
              <a:gd name="connsiteX1" fmla="*/ 1116418 w 2775097"/>
              <a:gd name="connsiteY1" fmla="*/ 225284 h 241549"/>
              <a:gd name="connsiteX2" fmla="*/ 1286539 w 2775097"/>
              <a:gd name="connsiteY2" fmla="*/ 23265 h 241549"/>
              <a:gd name="connsiteX3" fmla="*/ 2775097 w 2775097"/>
              <a:gd name="connsiteY3" fmla="*/ 12632 h 241549"/>
              <a:gd name="connsiteX0" fmla="*/ 0 w 3678865"/>
              <a:gd name="connsiteY0" fmla="*/ 221244 h 248142"/>
              <a:gd name="connsiteX1" fmla="*/ 1116418 w 3678865"/>
              <a:gd name="connsiteY1" fmla="*/ 231877 h 248142"/>
              <a:gd name="connsiteX2" fmla="*/ 1286539 w 3678865"/>
              <a:gd name="connsiteY2" fmla="*/ 29858 h 248142"/>
              <a:gd name="connsiteX3" fmla="*/ 3678865 w 3678865"/>
              <a:gd name="connsiteY3" fmla="*/ 8592 h 248142"/>
              <a:gd name="connsiteX0" fmla="*/ 0 w 3678865"/>
              <a:gd name="connsiteY0" fmla="*/ 221244 h 248142"/>
              <a:gd name="connsiteX1" fmla="*/ 1116418 w 3678865"/>
              <a:gd name="connsiteY1" fmla="*/ 231877 h 248142"/>
              <a:gd name="connsiteX2" fmla="*/ 1392865 w 3678865"/>
              <a:gd name="connsiteY2" fmla="*/ 29858 h 248142"/>
              <a:gd name="connsiteX3" fmla="*/ 3678865 w 3678865"/>
              <a:gd name="connsiteY3" fmla="*/ 8592 h 24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865" h="248142">
                <a:moveTo>
                  <a:pt x="0" y="221244"/>
                </a:moveTo>
                <a:cubicBezTo>
                  <a:pt x="450997" y="242509"/>
                  <a:pt x="884274" y="263775"/>
                  <a:pt x="1116418" y="231877"/>
                </a:cubicBezTo>
                <a:cubicBezTo>
                  <a:pt x="1348562" y="199979"/>
                  <a:pt x="965791" y="67072"/>
                  <a:pt x="1392865" y="29858"/>
                </a:cubicBezTo>
                <a:cubicBezTo>
                  <a:pt x="1819939" y="-7356"/>
                  <a:pt x="3072809" y="-3813"/>
                  <a:pt x="3678865" y="8592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20" name="Straight Connector 86"/>
          <p:cNvCxnSpPr/>
          <p:nvPr/>
        </p:nvCxnSpPr>
        <p:spPr bwMode="auto">
          <a:xfrm flipH="1" flipV="1">
            <a:off x="4188353" y="1522101"/>
            <a:ext cx="4117447" cy="10965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橢圓 16"/>
          <p:cNvSpPr/>
          <p:nvPr/>
        </p:nvSpPr>
        <p:spPr bwMode="auto">
          <a:xfrm>
            <a:off x="2123728" y="3499769"/>
            <a:ext cx="618590" cy="4745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56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EF5ED-4DD8-4306-81C2-CD5430FD7AD4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with Input from a Button</a:t>
            </a:r>
            <a:endParaRPr lang="zh-TW" altLang="en-US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the button is pressed down (closed), MSP430 will detect a 0 from the pin</a:t>
            </a:r>
          </a:p>
          <a:p>
            <a:r>
              <a:rPr lang="en-US" altLang="zh-TW" dirty="0"/>
              <a:t>When the button is up (open), what will MSP430 detect?</a:t>
            </a:r>
          </a:p>
          <a:p>
            <a:pPr>
              <a:buNone/>
            </a:pPr>
            <a:r>
              <a:rPr lang="en-US" altLang="zh-TW" dirty="0"/>
              <a:t>	Ans.: random value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Floating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140968"/>
            <a:ext cx="3724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07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0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0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0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0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0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0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Typical Way of Connecting a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i="1" dirty="0"/>
              <a:t>pull-up resistor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pull</a:t>
            </a:r>
            <a:r>
              <a:rPr lang="en-US" altLang="zh-TW" i="1" dirty="0"/>
              <a:t> </a:t>
            </a:r>
            <a:r>
              <a:rPr lang="en-US" altLang="zh-TW" dirty="0"/>
              <a:t>holds input at logic 1 (voltage V</a:t>
            </a:r>
            <a:r>
              <a:rPr lang="en-US" altLang="zh-TW" baseline="-25000" dirty="0"/>
              <a:t>CC</a:t>
            </a:r>
            <a:r>
              <a:rPr lang="en-US" altLang="zh-TW" dirty="0"/>
              <a:t>) while button is up and logic 0 (V</a:t>
            </a:r>
            <a:r>
              <a:rPr lang="en-US" altLang="zh-TW" baseline="-25000" dirty="0"/>
              <a:t>SS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when button is down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i="1" dirty="0"/>
              <a:t>active low</a:t>
            </a:r>
          </a:p>
          <a:p>
            <a:pPr lvl="1"/>
            <a:r>
              <a:rPr lang="en-US" altLang="zh-TW" dirty="0"/>
              <a:t>But a wasted current through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pull</a:t>
            </a:r>
            <a:r>
              <a:rPr lang="en-US" altLang="zh-TW" dirty="0"/>
              <a:t> to ground when button is down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/>
              <a:t>reduced by making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pull</a:t>
            </a:r>
            <a:r>
              <a:rPr lang="en-US" altLang="zh-TW" dirty="0"/>
              <a:t> large enough,</a:t>
            </a:r>
            <a:r>
              <a:rPr lang="zh-TW" altLang="en-US" dirty="0"/>
              <a:t> </a:t>
            </a:r>
            <a:r>
              <a:rPr lang="en-US" altLang="zh-TW" dirty="0"/>
              <a:t>e.g. </a:t>
            </a:r>
            <a:r>
              <a:rPr lang="en-US" altLang="zh-TW" i="1" dirty="0"/>
              <a:t>33 k</a:t>
            </a:r>
            <a:r>
              <a:rPr lang="en-US" altLang="zh-TW" i="1" dirty="0">
                <a:sym typeface="Symbol"/>
              </a:rPr>
              <a:t></a:t>
            </a:r>
            <a:endParaRPr lang="zh-TW" altLang="en-US" i="1" dirty="0"/>
          </a:p>
          <a:p>
            <a:r>
              <a:rPr lang="en-US" altLang="zh-TW" dirty="0"/>
              <a:t>Also work with </a:t>
            </a:r>
            <a:r>
              <a:rPr lang="en-US" altLang="zh-TW" i="1" dirty="0"/>
              <a:t>pull-down</a:t>
            </a:r>
            <a:r>
              <a:rPr lang="en-US" altLang="zh-TW" dirty="0"/>
              <a:t> R: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284984"/>
            <a:ext cx="38195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pull down 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47" y="3647144"/>
            <a:ext cx="1500418" cy="24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5877272"/>
            <a:ext cx="508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400" dirty="0">
                <a:latin typeface="+mn-lt"/>
              </a:rPr>
              <a:t>http://www.resistorguide.com/pull-up-resistor_pull-down-resistor/</a:t>
            </a:r>
            <a:endParaRPr lang="zh-TW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21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212976"/>
            <a:ext cx="42005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Typical Way of Connecting a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MSP430 offers internal pull-up/down resistor</a:t>
            </a:r>
          </a:p>
          <a:p>
            <a:r>
              <a:rPr lang="en-US" altLang="zh-TW" dirty="0" err="1"/>
              <a:t>PxREN</a:t>
            </a:r>
            <a:r>
              <a:rPr lang="en-US" altLang="zh-TW" dirty="0"/>
              <a:t> register selects whether this resistor is used (1 to enable, 0 to disable)</a:t>
            </a:r>
          </a:p>
          <a:p>
            <a:pPr lvl="1"/>
            <a:r>
              <a:rPr lang="en-US" altLang="zh-TW" dirty="0"/>
              <a:t>When enabled, the corresponding bit of </a:t>
            </a:r>
            <a:r>
              <a:rPr lang="en-US" altLang="zh-TW" dirty="0" err="1"/>
              <a:t>PxOUT</a:t>
            </a:r>
            <a:r>
              <a:rPr lang="en-US" altLang="zh-TW" dirty="0"/>
              <a:t> register selects whether the resistor </a:t>
            </a:r>
            <a:r>
              <a:rPr lang="en-US" altLang="zh-TW" u="sng" dirty="0"/>
              <a:t>pulls up </a:t>
            </a:r>
            <a:r>
              <a:rPr lang="en-US" altLang="zh-TW" dirty="0"/>
              <a:t>the input to 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CC</a:t>
            </a:r>
            <a:r>
              <a:rPr lang="en-US" altLang="zh-TW" i="1" dirty="0"/>
              <a:t> </a:t>
            </a:r>
            <a:r>
              <a:rPr lang="en-US" altLang="zh-TW" dirty="0"/>
              <a:t>(1) </a:t>
            </a:r>
            <a:br>
              <a:rPr lang="en-US" altLang="zh-TW" dirty="0"/>
            </a:br>
            <a:r>
              <a:rPr lang="en-US" altLang="zh-TW" dirty="0"/>
              <a:t>or </a:t>
            </a:r>
            <a:r>
              <a:rPr lang="en-US" altLang="zh-TW" u="sng" dirty="0"/>
              <a:t>down</a:t>
            </a:r>
            <a:r>
              <a:rPr lang="en-US" altLang="zh-TW" dirty="0"/>
              <a:t> to </a:t>
            </a:r>
            <a:r>
              <a:rPr lang="en-US" altLang="zh-TW" i="1" dirty="0"/>
              <a:t>V</a:t>
            </a:r>
            <a:r>
              <a:rPr lang="en-US" altLang="zh-TW" i="1" baseline="-25000" dirty="0"/>
              <a:t>SS</a:t>
            </a:r>
            <a:r>
              <a:rPr lang="en-US" altLang="zh-TW" i="1" dirty="0"/>
              <a:t> </a:t>
            </a:r>
            <a:r>
              <a:rPr lang="en-US" altLang="zh-TW" dirty="0"/>
              <a:t>(0) </a:t>
            </a:r>
            <a:r>
              <a:rPr lang="en-US" altLang="zh-TW" b="1" dirty="0">
                <a:solidFill>
                  <a:srgbClr val="FF0000"/>
                </a:solidFill>
              </a:rPr>
              <a:t>on button up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Another issue on button:</a:t>
            </a:r>
            <a:br>
              <a:rPr lang="en-US" altLang="zh-TW" dirty="0"/>
            </a:br>
            <a:r>
              <a:rPr lang="en-US" altLang="zh-TW" i="1" dirty="0"/>
              <a:t>bouncing</a:t>
            </a:r>
          </a:p>
          <a:p>
            <a:pPr lvl="1"/>
            <a:r>
              <a:rPr lang="en-US" altLang="zh-TW" dirty="0"/>
              <a:t>Need to do </a:t>
            </a:r>
            <a:r>
              <a:rPr lang="en-US" altLang="zh-TW" dirty="0" err="1"/>
              <a:t>debouncing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650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5" y="1052736"/>
            <a:ext cx="3042395" cy="29834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 Input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13</a:t>
            </a:fld>
            <a:endParaRPr lang="zh-TW" altLang="zh-TW"/>
          </a:p>
        </p:txBody>
      </p:sp>
      <p:sp>
        <p:nvSpPr>
          <p:cNvPr id="21" name="Rectangle 7"/>
          <p:cNvSpPr/>
          <p:nvPr/>
        </p:nvSpPr>
        <p:spPr>
          <a:xfrm>
            <a:off x="2514032" y="2413186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</a:rPr>
              <a:t>Enable resistor</a:t>
            </a:r>
          </a:p>
        </p:txBody>
      </p:sp>
      <p:sp>
        <p:nvSpPr>
          <p:cNvPr id="22" name="Freeform 15"/>
          <p:cNvSpPr/>
          <p:nvPr/>
        </p:nvSpPr>
        <p:spPr bwMode="auto">
          <a:xfrm>
            <a:off x="1206508" y="2920000"/>
            <a:ext cx="1360967" cy="733646"/>
          </a:xfrm>
          <a:custGeom>
            <a:avLst/>
            <a:gdLst>
              <a:gd name="connsiteX0" fmla="*/ 563525 w 1360967"/>
              <a:gd name="connsiteY0" fmla="*/ 1148316 h 1148316"/>
              <a:gd name="connsiteX1" fmla="*/ 0 w 1360967"/>
              <a:gd name="connsiteY1" fmla="*/ 0 h 1148316"/>
              <a:gd name="connsiteX2" fmla="*/ 1318437 w 1360967"/>
              <a:gd name="connsiteY2" fmla="*/ 0 h 1148316"/>
              <a:gd name="connsiteX3" fmla="*/ 1360967 w 1360967"/>
              <a:gd name="connsiteY3" fmla="*/ 1148316 h 1148316"/>
              <a:gd name="connsiteX4" fmla="*/ 563525 w 1360967"/>
              <a:gd name="connsiteY4" fmla="*/ 1148316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967" h="1148316">
                <a:moveTo>
                  <a:pt x="563525" y="1148316"/>
                </a:moveTo>
                <a:lnTo>
                  <a:pt x="0" y="0"/>
                </a:lnTo>
                <a:lnTo>
                  <a:pt x="1318437" y="0"/>
                </a:lnTo>
                <a:lnTo>
                  <a:pt x="1360967" y="1148316"/>
                </a:lnTo>
                <a:lnTo>
                  <a:pt x="563525" y="1148316"/>
                </a:lnTo>
                <a:close/>
              </a:path>
            </a:pathLst>
          </a:cu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467544" y="3286823"/>
          <a:ext cx="7598736" cy="195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+mn-lt"/>
                          <a:cs typeface="Courier New" pitchFamily="49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</a:t>
                      </a:r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8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rapezoid 82"/>
          <p:cNvSpPr/>
          <p:nvPr/>
        </p:nvSpPr>
        <p:spPr bwMode="auto">
          <a:xfrm rot="16200000" flipV="1">
            <a:off x="3406573" y="1489908"/>
            <a:ext cx="712380" cy="372140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25" name="Table 83"/>
          <p:cNvGraphicFramePr>
            <a:graphicFrameLocks noGrp="1"/>
          </p:cNvGraphicFramePr>
          <p:nvPr>
            <p:extLst/>
          </p:nvPr>
        </p:nvGraphicFramePr>
        <p:xfrm>
          <a:off x="1194993" y="1317991"/>
          <a:ext cx="1318440" cy="1981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P1IN.7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OUT.7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P1DIR.7</a:t>
                      </a:r>
                    </a:p>
                  </a:txBody>
                  <a:tcPr anchor="ctr"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008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P1REN.7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000" b="1" kern="1200" dirty="0">
                        <a:solidFill>
                          <a:schemeClr val="bg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Straight Arrow Connector 84"/>
          <p:cNvCxnSpPr/>
          <p:nvPr/>
        </p:nvCxnSpPr>
        <p:spPr bwMode="auto">
          <a:xfrm flipH="1">
            <a:off x="2502798" y="1516504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28" name="Straight Arrow Connector 87"/>
          <p:cNvCxnSpPr/>
          <p:nvPr/>
        </p:nvCxnSpPr>
        <p:spPr bwMode="auto">
          <a:xfrm flipV="1">
            <a:off x="2502798" y="1388033"/>
            <a:ext cx="2058282" cy="500609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ysDash"/>
            <a:round/>
            <a:headEnd type="none" w="sm" len="sm"/>
            <a:tailEnd type="stealth" w="lg" len="med"/>
          </a:ln>
          <a:effectLst/>
        </p:spPr>
      </p:cxnSp>
      <p:cxnSp>
        <p:nvCxnSpPr>
          <p:cNvPr id="29" name="Elbow Connector 88"/>
          <p:cNvCxnSpPr>
            <a:endCxn id="24" idx="1"/>
          </p:cNvCxnSpPr>
          <p:nvPr/>
        </p:nvCxnSpPr>
        <p:spPr bwMode="auto">
          <a:xfrm flipV="1">
            <a:off x="2502798" y="1985650"/>
            <a:ext cx="1259965" cy="33892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0" name="Freeform 12"/>
          <p:cNvSpPr>
            <a:spLocks noChangeAspect="1"/>
          </p:cNvSpPr>
          <p:nvPr/>
        </p:nvSpPr>
        <p:spPr bwMode="auto">
          <a:xfrm flipH="1">
            <a:off x="4789680" y="1112709"/>
            <a:ext cx="110130" cy="550649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 12"/>
          <p:cNvSpPr>
            <a:spLocks noChangeAspect="1"/>
          </p:cNvSpPr>
          <p:nvPr/>
        </p:nvSpPr>
        <p:spPr bwMode="auto">
          <a:xfrm flipH="1">
            <a:off x="4789680" y="1683403"/>
            <a:ext cx="110130" cy="550649"/>
          </a:xfrm>
          <a:custGeom>
            <a:avLst/>
            <a:gdLst>
              <a:gd name="T0" fmla="*/ 96 w 192"/>
              <a:gd name="T1" fmla="*/ 0 h 960"/>
              <a:gd name="T2" fmla="*/ 96 w 192"/>
              <a:gd name="T3" fmla="*/ 192 h 960"/>
              <a:gd name="T4" fmla="*/ 192 w 192"/>
              <a:gd name="T5" fmla="*/ 240 h 960"/>
              <a:gd name="T6" fmla="*/ 0 w 192"/>
              <a:gd name="T7" fmla="*/ 336 h 960"/>
              <a:gd name="T8" fmla="*/ 192 w 192"/>
              <a:gd name="T9" fmla="*/ 432 h 960"/>
              <a:gd name="T10" fmla="*/ 0 w 192"/>
              <a:gd name="T11" fmla="*/ 528 h 960"/>
              <a:gd name="T12" fmla="*/ 192 w 192"/>
              <a:gd name="T13" fmla="*/ 624 h 960"/>
              <a:gd name="T14" fmla="*/ 0 w 192"/>
              <a:gd name="T15" fmla="*/ 720 h 960"/>
              <a:gd name="T16" fmla="*/ 96 w 192"/>
              <a:gd name="T17" fmla="*/ 768 h 960"/>
              <a:gd name="T18" fmla="*/ 96 w 192"/>
              <a:gd name="T19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Freeform 2"/>
          <p:cNvSpPr/>
          <p:nvPr/>
        </p:nvSpPr>
        <p:spPr bwMode="auto">
          <a:xfrm>
            <a:off x="2535578" y="2154456"/>
            <a:ext cx="2126511" cy="634541"/>
          </a:xfrm>
          <a:custGeom>
            <a:avLst/>
            <a:gdLst>
              <a:gd name="connsiteX0" fmla="*/ 0 w 2126511"/>
              <a:gd name="connsiteY0" fmla="*/ 563525 h 634541"/>
              <a:gd name="connsiteX1" fmla="*/ 1648046 w 2126511"/>
              <a:gd name="connsiteY1" fmla="*/ 584790 h 634541"/>
              <a:gd name="connsiteX2" fmla="*/ 2126511 w 2126511"/>
              <a:gd name="connsiteY2" fmla="*/ 0 h 63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6511" h="634541">
                <a:moveTo>
                  <a:pt x="0" y="563525"/>
                </a:moveTo>
                <a:cubicBezTo>
                  <a:pt x="646814" y="621118"/>
                  <a:pt x="1293628" y="678711"/>
                  <a:pt x="1648046" y="584790"/>
                </a:cubicBezTo>
                <a:cubicBezTo>
                  <a:pt x="2002464" y="490869"/>
                  <a:pt x="2064487" y="245434"/>
                  <a:pt x="2126511" y="0"/>
                </a:cubicBezTo>
              </a:path>
            </a:pathLst>
          </a:custGeom>
          <a:noFill/>
          <a:ln w="31750" cap="flat" cmpd="sng" algn="ctr">
            <a:solidFill>
              <a:srgbClr val="0000FF"/>
            </a:solidFill>
            <a:prstDash val="sysDash"/>
            <a:round/>
            <a:headEnd type="none" w="sm" len="sm"/>
            <a:tailEnd type="stealth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Rectangle 21"/>
          <p:cNvSpPr/>
          <p:nvPr/>
        </p:nvSpPr>
        <p:spPr>
          <a:xfrm>
            <a:off x="2760444" y="4439381"/>
            <a:ext cx="6060028" cy="1631216"/>
          </a:xfrm>
          <a:prstGeom prst="rect">
            <a:avLst/>
          </a:prstGeom>
          <a:solidFill>
            <a:srgbClr val="99CC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dirty="0" err="1">
                <a:effectLst/>
                <a:latin typeface="+mn-lt"/>
              </a:rPr>
              <a:t>PxREN</a:t>
            </a:r>
            <a:r>
              <a:rPr lang="en-US" dirty="0">
                <a:effectLst/>
                <a:latin typeface="+mn-lt"/>
              </a:rPr>
              <a:t> enables pull-up/pull-down resistors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dirty="0" err="1">
                <a:effectLst/>
                <a:latin typeface="+mn-lt"/>
              </a:rPr>
              <a:t>PxOUT</a:t>
            </a:r>
            <a:r>
              <a:rPr lang="en-US" dirty="0">
                <a:effectLst/>
                <a:latin typeface="+mn-lt"/>
              </a:rPr>
              <a:t> selects pull-up (1) or -down (0)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dirty="0">
                <a:effectLst/>
                <a:latin typeface="+mn-lt"/>
              </a:rPr>
              <a:t>Lower cost devices may not provide up/down resistors for all ports</a:t>
            </a:r>
          </a:p>
        </p:txBody>
      </p:sp>
      <p:sp>
        <p:nvSpPr>
          <p:cNvPr id="34" name="Rectangle 19"/>
          <p:cNvSpPr/>
          <p:nvPr/>
        </p:nvSpPr>
        <p:spPr>
          <a:xfrm rot="20826084">
            <a:off x="2558428" y="171560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</a:rPr>
              <a:t>up/down</a:t>
            </a:r>
          </a:p>
        </p:txBody>
      </p:sp>
      <p:cxnSp>
        <p:nvCxnSpPr>
          <p:cNvPr id="20" name="Straight Connector 86"/>
          <p:cNvCxnSpPr>
            <a:endCxn id="24" idx="0"/>
          </p:cNvCxnSpPr>
          <p:nvPr/>
        </p:nvCxnSpPr>
        <p:spPr bwMode="auto">
          <a:xfrm flipH="1" flipV="1">
            <a:off x="3948833" y="1675978"/>
            <a:ext cx="4356968" cy="94267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98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Input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14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84904"/>
              </p:ext>
            </p:extLst>
          </p:nvPr>
        </p:nvGraphicFramePr>
        <p:xfrm>
          <a:off x="395536" y="1124744"/>
          <a:ext cx="8352928" cy="49685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#include &lt;msp430.h&gt;</a:t>
                      </a:r>
                      <a:endParaRPr lang="en-US" altLang="zh-TW" sz="20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#define LED1 BIT0   //P1.0 to red LED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#define B1 BIT3     //P1.3 to button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void main(void){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WDTCTL = WDTPW + WDTHOLD; //Stop watchdog timer 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P1DIR = LED1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 //Set P1.0 for output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= LED1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//Turn on red LED</a:t>
                      </a:r>
                    </a:p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P1REN = B1;  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//Set</a:t>
                      </a:r>
                      <a:r>
                        <a:rPr lang="en-US" altLang="zh-TW" sz="20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P1.3 to use internal resistor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P1OUT |= B1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;  //Set P1.3 to use </a:t>
                      </a:r>
                      <a:r>
                        <a:rPr lang="en-US" altLang="zh-TW" sz="2000" u="sng" dirty="0">
                          <a:latin typeface="Courier New" pitchFamily="49" charset="0"/>
                          <a:cs typeface="Courier New" pitchFamily="49" charset="0"/>
                        </a:rPr>
                        <a:t>pull-up resistor</a:t>
                      </a:r>
                      <a:endParaRPr lang="en-US" altLang="zh-TW" sz="2000" u="sng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for(;;){   //Loop forever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  if((P1IN &amp; B1) ==0){  //Is button down?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	P1OUT &amp;= ~LED1;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} // Yes, turn red LED off</a:t>
                      </a:r>
                    </a:p>
                    <a:p>
                      <a:r>
                        <a:rPr lang="en-US" altLang="zh-TW" sz="2000" baseline="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else{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	P1OUT |= LED1; </a:t>
                      </a:r>
                      <a:r>
                        <a:rPr lang="zh-TW" altLang="en-US" sz="2000" dirty="0"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} // No, turn red LED on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  }</a:t>
                      </a:r>
                    </a:p>
                    <a:p>
                      <a:r>
                        <a:rPr lang="en-US" altLang="zh-TW" sz="2000" dirty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187624" y="5589240"/>
            <a:ext cx="504056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+mn-lt"/>
              </a:rPr>
              <a:t>Button is active low: 0</a:t>
            </a:r>
            <a:r>
              <a:rPr lang="en-US" altLang="zh-TW" dirty="0">
                <a:solidFill>
                  <a:srgbClr val="0000FF"/>
                </a:solidFill>
                <a:latin typeface="+mn-lt"/>
                <a:sym typeface="Wingdings" panose="05000000000000000000" pitchFamily="2" charset="2"/>
              </a:rPr>
              <a:t>down;  1up</a:t>
            </a:r>
            <a:endParaRPr lang="zh-TW" altLang="en-US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707904" y="4097780"/>
            <a:ext cx="2808312" cy="1296144"/>
            <a:chOff x="3707904" y="4097780"/>
            <a:chExt cx="2808312" cy="1296144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4427984" y="4097780"/>
              <a:ext cx="2088232" cy="1296144"/>
            </a:xfrm>
            <a:prstGeom prst="roundRect">
              <a:avLst/>
            </a:prstGeom>
            <a:solidFill>
              <a:srgbClr val="00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altLang="zh-TW" i="1" dirty="0">
                  <a:latin typeface="+mn-lt"/>
                </a:rPr>
                <a:t>Why not</a:t>
              </a:r>
            </a:p>
            <a:p>
              <a:pPr eaLnBrk="1" hangingPunct="1"/>
              <a:r>
                <a:rPr lang="en-US" altLang="zh-TW" i="1" dirty="0">
                  <a:latin typeface="+mn-lt"/>
                </a:rPr>
                <a:t>    P1OUT = 0;</a:t>
              </a:r>
            </a:p>
            <a:p>
              <a:pPr eaLnBrk="1" hangingPunct="1"/>
              <a:r>
                <a:rPr lang="en-US" altLang="zh-TW" i="1" dirty="0">
                  <a:latin typeface="+mn-lt"/>
                </a:rPr>
                <a:t>    P1OUT = 1;</a:t>
              </a:r>
              <a:endParaRPr lang="zh-TW" altLang="en-US" i="1" dirty="0">
                <a:latin typeface="+mn-lt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 flipH="1">
              <a:off x="3707904" y="4725144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線單箭頭接點 8"/>
            <p:cNvCxnSpPr/>
            <p:nvPr/>
          </p:nvCxnSpPr>
          <p:spPr bwMode="auto">
            <a:xfrm flipH="1">
              <a:off x="3707904" y="5085184"/>
              <a:ext cx="1080120" cy="14401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862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happen if we add a delay loop inside the for-loop?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What if we want to blink the LEDs at all time instead of just turning them on/off on button up/down?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06764"/>
              </p:ext>
            </p:extLst>
          </p:nvPr>
        </p:nvGraphicFramePr>
        <p:xfrm>
          <a:off x="2267744" y="1853431"/>
          <a:ext cx="5040560" cy="1215529"/>
        </p:xfrm>
        <a:graphic>
          <a:graphicData uri="http://schemas.openxmlformats.org/drawingml/2006/table">
            <a:tbl>
              <a:tblPr/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5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= 50000;     // Delay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do (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--);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while (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!= 0);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7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2F3E1-48F0-4108-9096-2DF3A7532861}" type="slidenum">
              <a:rPr lang="zh-TW" altLang="en-US"/>
              <a:pPr/>
              <a:t>16</a:t>
            </a:fld>
            <a:endParaRPr lang="zh-TW" altLang="zh-TW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GPIO: general purpose input/output</a:t>
            </a:r>
          </a:p>
          <a:p>
            <a:r>
              <a:rPr lang="en-US" altLang="zh-TW" dirty="0"/>
              <a:t>Configuring GPIO</a:t>
            </a:r>
          </a:p>
          <a:p>
            <a:pPr lvl="1"/>
            <a:r>
              <a:rPr lang="en-US" altLang="zh-TW" dirty="0"/>
              <a:t>P1DIR, P1SEL, P1REN </a:t>
            </a:r>
          </a:p>
          <a:p>
            <a:r>
              <a:rPr lang="en-US" altLang="zh-TW" dirty="0"/>
              <a:t>GPIO output</a:t>
            </a:r>
          </a:p>
          <a:p>
            <a:r>
              <a:rPr lang="en-US" altLang="zh-TW" dirty="0"/>
              <a:t>GPIO input</a:t>
            </a:r>
          </a:p>
          <a:p>
            <a:pPr lvl="1"/>
            <a:r>
              <a:rPr lang="en-US" altLang="zh-TW" dirty="0"/>
              <a:t>Problems with input from buttons </a:t>
            </a:r>
            <a:r>
              <a:rPr lang="en-US" altLang="zh-TW" dirty="0">
                <a:sym typeface="Wingdings" panose="05000000000000000000" pitchFamily="2" charset="2"/>
              </a:rPr>
              <a:t> pull-down/-up resistor</a:t>
            </a:r>
            <a:endParaRPr lang="en-US" altLang="zh-TW" dirty="0"/>
          </a:p>
          <a:p>
            <a:r>
              <a:rPr lang="en-US" altLang="zh-TW" dirty="0"/>
              <a:t>Sample code for GPIO input</a:t>
            </a:r>
          </a:p>
          <a:p>
            <a:pPr lvl="1"/>
            <a:r>
              <a:rPr lang="en-US" altLang="zh-TW" dirty="0"/>
              <a:t>Continuous looping to check button </a:t>
            </a:r>
            <a:r>
              <a:rPr lang="en-US" altLang="zh-TW" i="1" dirty="0"/>
              <a:t>event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i="1" dirty="0">
                <a:solidFill>
                  <a:srgbClr val="FF0000"/>
                </a:solidFill>
                <a:sym typeface="Wingdings" panose="05000000000000000000" pitchFamily="2" charset="2"/>
              </a:rPr>
              <a:t>polling</a:t>
            </a:r>
            <a:endParaRPr lang="en-US" altLang="zh-TW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878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MSP430 </a:t>
            </a:r>
            <a:r>
              <a:rPr lang="en-US" altLang="zh-TW" dirty="0" err="1"/>
              <a:t>LaunchPad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BD71D-AD5D-4FAB-B1E6-3C8C836210C8}" type="slidenum">
              <a:rPr lang="zh-TW" altLang="en-US"/>
              <a:pPr/>
              <a:t>1</a:t>
            </a:fld>
            <a:endParaRPr lang="zh-TW" altLang="zh-TW"/>
          </a:p>
        </p:txBody>
      </p:sp>
      <p:grpSp>
        <p:nvGrpSpPr>
          <p:cNvPr id="6" name="群組 5"/>
          <p:cNvGrpSpPr/>
          <p:nvPr/>
        </p:nvGrpSpPr>
        <p:grpSpPr>
          <a:xfrm>
            <a:off x="323528" y="1124744"/>
            <a:ext cx="8584982" cy="4942440"/>
            <a:chOff x="0" y="1052736"/>
            <a:chExt cx="8905914" cy="5162828"/>
          </a:xfrm>
        </p:grpSpPr>
        <p:pic>
          <p:nvPicPr>
            <p:cNvPr id="7" name="Picture 25" descr="MSP-EXP30G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63659" y="1579786"/>
              <a:ext cx="3144838" cy="406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4"/>
            <p:cNvSpPr>
              <a:spLocks/>
            </p:cNvSpPr>
            <p:nvPr/>
          </p:nvSpPr>
          <p:spPr bwMode="auto">
            <a:xfrm>
              <a:off x="5729147" y="1770286"/>
              <a:ext cx="152400" cy="10668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zh-TW" altLang="zh-TW">
                <a:latin typeface="+mn-lt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433747" y="4072161"/>
              <a:ext cx="1600200" cy="304800"/>
            </a:xfrm>
            <a:prstGeom prst="leftArrow">
              <a:avLst>
                <a:gd name="adj1" fmla="val 50000"/>
                <a:gd name="adj2" fmla="val 131250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zh-TW" altLang="zh-TW">
                <a:latin typeface="+mn-lt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12306" y="4110633"/>
              <a:ext cx="2251405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Part and Socket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990959" y="3511774"/>
              <a:ext cx="1143000" cy="304800"/>
            </a:xfrm>
            <a:prstGeom prst="leftArrow">
              <a:avLst>
                <a:gd name="adj1" fmla="val 50000"/>
                <a:gd name="adj2" fmla="val 93750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zh-TW" altLang="zh-TW">
                <a:latin typeface="+mn-lt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064052" y="3480025"/>
              <a:ext cx="1786052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Crystal Pads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flipH="1">
              <a:off x="4521059" y="5580286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445247963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144524796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059652" y="5810474"/>
              <a:ext cx="1907313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Reset Button</a:t>
              </a:r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833547" y="5580286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445247963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144524796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 flipH="1">
              <a:off x="2038209" y="5080224"/>
              <a:ext cx="457200" cy="304800"/>
            </a:xfrm>
            <a:prstGeom prst="lef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zh-TW" altLang="zh-TW">
                <a:latin typeface="+mn-lt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84762" y="5080223"/>
              <a:ext cx="1749533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P1.3 Button</a:t>
              </a:r>
            </a:p>
          </p:txBody>
        </p:sp>
        <p:sp>
          <p:nvSpPr>
            <p:cNvPr id="18" name="AutoShape 20"/>
            <p:cNvSpPr>
              <a:spLocks/>
            </p:cNvSpPr>
            <p:nvPr/>
          </p:nvSpPr>
          <p:spPr bwMode="auto">
            <a:xfrm flipH="1">
              <a:off x="2223947" y="3480024"/>
              <a:ext cx="228600" cy="1295400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zh-TW" altLang="zh-TW">
                <a:latin typeface="+mn-lt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82600" y="3894609"/>
              <a:ext cx="1854497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Chip </a:t>
              </a:r>
              <a:r>
                <a:rPr lang="en-US" altLang="zh-TW" b="1" dirty="0" err="1">
                  <a:latin typeface="+mn-lt"/>
                  <a:ea typeface="Arial Unicode MS" pitchFamily="34" charset="-120"/>
                  <a:cs typeface="Arial Unicode MS" pitchFamily="34" charset="-120"/>
                </a:rPr>
                <a:t>Pinouts</a:t>
              </a:r>
              <a:endParaRPr lang="en-US" altLang="zh-TW" b="1" dirty="0">
                <a:latin typeface="+mn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 flipV="1">
              <a:off x="2539859" y="1138461"/>
              <a:ext cx="533400" cy="4572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1445247963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144524796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47400" y="1052736"/>
              <a:ext cx="2014671" cy="7137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USB Emulator</a:t>
              </a:r>
              <a:b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</a:b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Connection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 flipH="1">
              <a:off x="448199" y="5667737"/>
              <a:ext cx="2404927" cy="48225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ts val="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LEDs P1.0 &amp; P1.6</a:t>
              </a: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5867079" y="2151286"/>
              <a:ext cx="3038835" cy="40509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b="1" dirty="0">
                  <a:latin typeface="+mn-lt"/>
                  <a:ea typeface="Arial Unicode MS" pitchFamily="34" charset="-120"/>
                  <a:cs typeface="Arial Unicode MS" pitchFamily="34" charset="-120"/>
                </a:rPr>
                <a:t>Embedded Emulation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0" y="4916132"/>
              <a:ext cx="3851920" cy="124917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3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BA5F27-0E36-417D-BDBF-E075FD69B3C6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846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MSP430 Microcontroller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93617"/>
            <a:ext cx="6984776" cy="50020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957153" y="1988840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84368" y="2012647"/>
            <a:ext cx="125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</a:rPr>
              <a:t>No P3 for 20-pin MCU</a:t>
            </a:r>
            <a:endParaRPr lang="zh-TW" altLang="en-US" dirty="0">
              <a:latin typeface="+mn-lt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11952" y="2044800"/>
            <a:ext cx="720080" cy="1152128"/>
            <a:chOff x="5940152" y="2348880"/>
            <a:chExt cx="720080" cy="1152128"/>
          </a:xfrm>
        </p:grpSpPr>
        <p:sp>
          <p:nvSpPr>
            <p:cNvPr id="11" name="矩形 10"/>
            <p:cNvSpPr/>
            <p:nvPr/>
          </p:nvSpPr>
          <p:spPr>
            <a:xfrm>
              <a:off x="5940152" y="3212976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rgbClr val="FF0000"/>
                  </a:solidFill>
                </a:rPr>
                <a:t>P1REN</a:t>
              </a:r>
              <a:endParaRPr lang="zh-TW" altLang="en-US" sz="16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40152" y="29249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rgbClr val="FF0000"/>
                  </a:solidFill>
                </a:rPr>
                <a:t>…</a:t>
              </a:r>
              <a:endParaRPr lang="zh-TW" altLang="en-US" sz="16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40152" y="2636912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rgbClr val="FF0000"/>
                  </a:solidFill>
                </a:rPr>
                <a:t>P1IN</a:t>
              </a:r>
              <a:endParaRPr lang="zh-TW" altLang="en-US" sz="16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40152" y="2348880"/>
              <a:ext cx="72008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rgbClr val="FF0000"/>
                  </a:solidFill>
                </a:rPr>
                <a:t>P1OUT</a:t>
              </a:r>
              <a:endParaRPr lang="zh-TW" altLang="en-US" sz="1600" b="1" dirty="0"/>
            </a:p>
          </p:txBody>
        </p:sp>
      </p:grpSp>
      <p:cxnSp>
        <p:nvCxnSpPr>
          <p:cNvPr id="15" name="圖案 11"/>
          <p:cNvCxnSpPr/>
          <p:nvPr/>
        </p:nvCxnSpPr>
        <p:spPr>
          <a:xfrm flipV="1">
            <a:off x="1835696" y="3204000"/>
            <a:ext cx="3528000" cy="32400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rot="10800000" flipV="1">
            <a:off x="1835713" y="3212976"/>
            <a:ext cx="3816000" cy="648072"/>
          </a:xfrm>
          <a:prstGeom prst="bentConnector3">
            <a:avLst>
              <a:gd name="adj1" fmla="val 432"/>
            </a:avLst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9546" y="3024535"/>
            <a:ext cx="2411301" cy="40011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MOV.B #0x40,P1OUT</a:t>
            </a:r>
            <a:endParaRPr lang="zh-TW" altLang="en-US" sz="20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4355976" y="1124744"/>
            <a:ext cx="936104" cy="920056"/>
            <a:chOff x="5148064" y="1268760"/>
            <a:chExt cx="936104" cy="1080120"/>
          </a:xfrm>
        </p:grpSpPr>
        <p:cxnSp>
          <p:nvCxnSpPr>
            <p:cNvPr id="19" name="肘形接點 18"/>
            <p:cNvCxnSpPr/>
            <p:nvPr/>
          </p:nvCxnSpPr>
          <p:spPr>
            <a:xfrm rot="16200000" flipV="1">
              <a:off x="5256076" y="1520788"/>
              <a:ext cx="864096" cy="792088"/>
            </a:xfrm>
            <a:prstGeom prst="bentConnector3">
              <a:avLst>
                <a:gd name="adj1" fmla="val 1020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圖: 自動分頁 19"/>
            <p:cNvSpPr/>
            <p:nvPr/>
          </p:nvSpPr>
          <p:spPr>
            <a:xfrm>
              <a:off x="5652120" y="1268760"/>
              <a:ext cx="216024" cy="432048"/>
            </a:xfrm>
            <a:prstGeom prst="flowChartCollat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5292080" y="1484784"/>
              <a:ext cx="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5148064" y="1844824"/>
              <a:ext cx="2880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5175080" y="1916832"/>
              <a:ext cx="234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202080" y="1988840"/>
              <a:ext cx="180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3779912" y="1124744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LED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2627784" y="3196927"/>
            <a:ext cx="746695" cy="264289"/>
          </a:xfrm>
          <a:prstGeom prst="round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>
                <a:latin typeface="+mn-lt"/>
              </a:rPr>
              <a:t>0x21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2780184" y="3573016"/>
            <a:ext cx="746695" cy="264289"/>
          </a:xfrm>
          <a:prstGeom prst="round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>
                <a:latin typeface="+mn-lt"/>
              </a:rPr>
              <a:t>0x40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08730" y="2041898"/>
            <a:ext cx="720080" cy="2880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0100..0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2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7969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17969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7" grpId="0" animBg="1"/>
      <p:bldP spid="7" grpId="1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MSP430 Program for Output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3</a:t>
            </a:fld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77795"/>
              </p:ext>
            </p:extLst>
          </p:nvPr>
        </p:nvGraphicFramePr>
        <p:xfrm>
          <a:off x="288230" y="1124744"/>
          <a:ext cx="8604250" cy="4846320"/>
        </p:xfrm>
        <a:graphic>
          <a:graphicData uri="http://schemas.openxmlformats.org/drawingml/2006/table">
            <a:tbl>
              <a:tblPr/>
              <a:tblGrid>
                <a:gridCol w="86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// Blinking both LEDs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#include &lt;msp430.h&gt;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void main(void)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WDTCTL = WDTPW + WDTHOLD; // Stop watchdog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P1DIR |= 0x41;  // set P1.0 &amp; 6 to outputs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for(;;)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   volatile unsigned 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int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   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P1OUT ^= 0x41; // Toggle P1.0 &amp; P1.6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   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= 50000;     // Delay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   do (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--);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   while (</a:t>
                      </a: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i</a:t>
                      </a: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!= 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標楷體" charset="0"/>
                          <a:cs typeface="Courier New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5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2F3E1-48F0-4108-9096-2DF3A7532861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MSP430 GPIO</a:t>
            </a:r>
          </a:p>
          <a:p>
            <a:r>
              <a:rPr lang="en-US" altLang="zh-TW" dirty="0"/>
              <a:t>Configuring GPIO</a:t>
            </a:r>
          </a:p>
          <a:p>
            <a:r>
              <a:rPr lang="en-US" altLang="zh-TW" dirty="0"/>
              <a:t>GPIO output</a:t>
            </a:r>
          </a:p>
          <a:p>
            <a:r>
              <a:rPr lang="en-US" altLang="zh-TW" dirty="0"/>
              <a:t>GPIO input</a:t>
            </a:r>
          </a:p>
          <a:p>
            <a:pPr lvl="1"/>
            <a:r>
              <a:rPr lang="en-US" altLang="zh-TW" dirty="0"/>
              <a:t>Problems with input from buttons</a:t>
            </a:r>
          </a:p>
          <a:p>
            <a:r>
              <a:rPr lang="en-US" altLang="zh-TW" dirty="0"/>
              <a:t>Sample code for GPIO input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47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16832"/>
            <a:ext cx="8972550" cy="2200275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680646" y="4055769"/>
            <a:ext cx="6283842" cy="1357482"/>
          </a:xfrm>
          <a:custGeom>
            <a:avLst/>
            <a:gdLst>
              <a:gd name="connsiteX0" fmla="*/ 4465675 w 6283842"/>
              <a:gd name="connsiteY0" fmla="*/ 0 h 1818168"/>
              <a:gd name="connsiteX1" fmla="*/ 0 w 6283842"/>
              <a:gd name="connsiteY1" fmla="*/ 1818168 h 1818168"/>
              <a:gd name="connsiteX2" fmla="*/ 6283842 w 6283842"/>
              <a:gd name="connsiteY2" fmla="*/ 1796902 h 1818168"/>
              <a:gd name="connsiteX3" fmla="*/ 5592726 w 6283842"/>
              <a:gd name="connsiteY3" fmla="*/ 10633 h 181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842" h="1818168">
                <a:moveTo>
                  <a:pt x="4465675" y="0"/>
                </a:moveTo>
                <a:lnTo>
                  <a:pt x="0" y="1818168"/>
                </a:lnTo>
                <a:lnTo>
                  <a:pt x="6283842" y="1796902"/>
                </a:lnTo>
                <a:lnTo>
                  <a:pt x="5592726" y="10633"/>
                </a:lnTo>
              </a:path>
            </a:pathLst>
          </a:custGeom>
          <a:solidFill>
            <a:schemeClr val="accent3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MSP430 GPIO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GPIO = General Purpose </a:t>
            </a:r>
            <a:r>
              <a:rPr lang="en-US" altLang="zh-TW" dirty="0" err="1">
                <a:solidFill>
                  <a:srgbClr val="FF0000"/>
                </a:solidFill>
              </a:rPr>
              <a:t>Input/Output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Digital I/O</a:t>
            </a:r>
          </a:p>
          <a:p>
            <a:r>
              <a:rPr lang="en-US" altLang="zh-TW" dirty="0"/>
              <a:t>8-bit I/O ports</a:t>
            </a:r>
          </a:p>
          <a:p>
            <a:r>
              <a:rPr lang="en-US" altLang="zh-TW" dirty="0"/>
              <a:t>Each pin is </a:t>
            </a:r>
            <a:br>
              <a:rPr lang="en-US" altLang="zh-TW" dirty="0"/>
            </a:br>
            <a:r>
              <a:rPr lang="en-US" altLang="zh-TW" dirty="0"/>
              <a:t>individually </a:t>
            </a:r>
            <a:br>
              <a:rPr lang="en-US" altLang="zh-TW" dirty="0"/>
            </a:br>
            <a:r>
              <a:rPr lang="en-US" altLang="zh-TW" dirty="0"/>
              <a:t>controllable</a:t>
            </a:r>
          </a:p>
          <a:p>
            <a:pPr lvl="1"/>
            <a:r>
              <a:rPr lang="en-US" altLang="zh-TW" dirty="0"/>
              <a:t>by memory-mapped </a:t>
            </a:r>
            <a:br>
              <a:rPr lang="en-US" altLang="zh-TW" dirty="0"/>
            </a:br>
            <a:r>
              <a:rPr lang="en-US" altLang="zh-TW" dirty="0"/>
              <a:t>registers R1IN, R1OUT, …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5</a:t>
            </a:fld>
            <a:endParaRPr lang="zh-TW" altLang="zh-TW"/>
          </a:p>
        </p:txBody>
      </p:sp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61645"/>
              </p:ext>
            </p:extLst>
          </p:nvPr>
        </p:nvGraphicFramePr>
        <p:xfrm>
          <a:off x="1356891" y="5053211"/>
          <a:ext cx="7598736" cy="828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Arial Narrow" pitchFamily="34" charset="0"/>
                          <a:cs typeface="Courier New" pitchFamily="49" charset="0"/>
                        </a:rPr>
                        <a:t>I/O</a:t>
                      </a:r>
                      <a:r>
                        <a:rPr lang="en-US" sz="2400" b="1" baseline="0" dirty="0">
                          <a:latin typeface="Arial Narrow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latin typeface="Arial Narrow" pitchFamily="34" charset="0"/>
                          <a:cs typeface="Courier New" pitchFamily="49" charset="0"/>
                        </a:rPr>
                        <a:t>Port 1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843808" y="2276872"/>
            <a:ext cx="4104456" cy="1096188"/>
          </a:xfrm>
          <a:prstGeom prst="rect">
            <a:avLst/>
          </a:prstGeom>
          <a:solidFill>
            <a:srgbClr val="99FF99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8966" y="3003601"/>
            <a:ext cx="1164698" cy="369459"/>
          </a:xfrm>
          <a:prstGeom prst="rect">
            <a:avLst/>
          </a:prstGeom>
          <a:solidFill>
            <a:srgbClr val="99FF99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71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Configuring GPIO Ports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C2A8D-9A7B-4180-A2C0-64594010D3A4}" type="slidenum">
              <a:rPr lang="zh-TW" altLang="en-US" smtClean="0"/>
              <a:pPr/>
              <a:t>6</a:t>
            </a:fld>
            <a:endParaRPr lang="zh-TW" altLang="zh-TW"/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153746"/>
              </p:ext>
            </p:extLst>
          </p:nvPr>
        </p:nvGraphicFramePr>
        <p:xfrm>
          <a:off x="467544" y="1124744"/>
          <a:ext cx="8229600" cy="491963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26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Registers</a:t>
                      </a:r>
                    </a:p>
                    <a:p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Mem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Addr</a:t>
                      </a:r>
                      <a:r>
                        <a:rPr lang="en-US" altLang="zh-TW" sz="1800" baseline="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Functions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Descriptions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59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P1IN</a:t>
                      </a:r>
                    </a:p>
                    <a:p>
                      <a:r>
                        <a:rPr lang="en-US" altLang="zh-TW" sz="2000" dirty="0"/>
                        <a:t>(0x0020)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Port 1 input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This is a read-only register that reflects the current state of the port's pins.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6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P1OUT</a:t>
                      </a:r>
                    </a:p>
                    <a:p>
                      <a:r>
                        <a:rPr lang="en-US" altLang="zh-TW" sz="2000" dirty="0"/>
                        <a:t>(0x0021)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Port 1 output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The values written to this read/write register are driven out to corresponding pins when they are configured to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56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P1DIR</a:t>
                      </a:r>
                    </a:p>
                    <a:p>
                      <a:r>
                        <a:rPr lang="en-US" altLang="zh-TW" sz="2000" dirty="0"/>
                        <a:t>(0x0022)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Port 1 data direction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Bits written as 1 (0) configure the corresponding pins for output (input).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53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P1SEL</a:t>
                      </a:r>
                    </a:p>
                    <a:p>
                      <a:r>
                        <a:rPr lang="en-US" altLang="zh-TW" sz="2000" dirty="0"/>
                        <a:t>(0x0026)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Port 1 function select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Bits written as 1 (0) configure corresponding pins for use by the specialized peripheral (for general-purpose I/O). 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53"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effectLst/>
                        </a:rPr>
                        <a:t>P1REN</a:t>
                      </a:r>
                    </a:p>
                    <a:p>
                      <a:r>
                        <a:rPr lang="en-US" altLang="zh-TW" sz="2000" kern="1200" dirty="0">
                          <a:effectLst/>
                        </a:rPr>
                        <a:t>(0x0027)</a:t>
                      </a:r>
                      <a:endParaRPr lang="zh-TW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effectLst/>
                        </a:rPr>
                        <a:t>Port 1 resistor enable </a:t>
                      </a:r>
                      <a:endParaRPr lang="zh-TW" alt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kern="1200" dirty="0">
                          <a:effectLst/>
                        </a:rPr>
                        <a:t>Bits set in this register enable </a:t>
                      </a:r>
                      <a:r>
                        <a:rPr lang="en-US" altLang="zh-TW" sz="2000" u="none" strike="noStrike" kern="1200" dirty="0">
                          <a:effectLst/>
                        </a:rPr>
                        <a:t>pull-up/down resistors</a:t>
                      </a:r>
                      <a:r>
                        <a:rPr lang="en-US" altLang="zh-TW" sz="2000" kern="1200" dirty="0">
                          <a:effectLst/>
                        </a:rPr>
                        <a:t> on the corresponding I/O pins.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61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5" y="1052736"/>
            <a:ext cx="3042395" cy="2983463"/>
          </a:xfrm>
          <a:prstGeom prst="rect">
            <a:avLst/>
          </a:prstGeom>
        </p:spPr>
      </p:pic>
      <p:sp>
        <p:nvSpPr>
          <p:cNvPr id="5" name="Freeform 1"/>
          <p:cNvSpPr/>
          <p:nvPr/>
        </p:nvSpPr>
        <p:spPr bwMode="auto">
          <a:xfrm>
            <a:off x="1446028" y="2351453"/>
            <a:ext cx="1360967" cy="1148316"/>
          </a:xfrm>
          <a:custGeom>
            <a:avLst/>
            <a:gdLst>
              <a:gd name="connsiteX0" fmla="*/ 563525 w 1360967"/>
              <a:gd name="connsiteY0" fmla="*/ 1148316 h 1148316"/>
              <a:gd name="connsiteX1" fmla="*/ 0 w 1360967"/>
              <a:gd name="connsiteY1" fmla="*/ 0 h 1148316"/>
              <a:gd name="connsiteX2" fmla="*/ 1318437 w 1360967"/>
              <a:gd name="connsiteY2" fmla="*/ 0 h 1148316"/>
              <a:gd name="connsiteX3" fmla="*/ 1360967 w 1360967"/>
              <a:gd name="connsiteY3" fmla="*/ 1148316 h 1148316"/>
              <a:gd name="connsiteX4" fmla="*/ 563525 w 1360967"/>
              <a:gd name="connsiteY4" fmla="*/ 1148316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967" h="1148316">
                <a:moveTo>
                  <a:pt x="563525" y="1148316"/>
                </a:moveTo>
                <a:lnTo>
                  <a:pt x="0" y="0"/>
                </a:lnTo>
                <a:lnTo>
                  <a:pt x="1318437" y="0"/>
                </a:lnTo>
                <a:lnTo>
                  <a:pt x="1360967" y="1148316"/>
                </a:lnTo>
                <a:lnTo>
                  <a:pt x="563525" y="1148316"/>
                </a:lnTo>
                <a:close/>
              </a:path>
            </a:pathLst>
          </a:cu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22898"/>
              </p:ext>
            </p:extLst>
          </p:nvPr>
        </p:nvGraphicFramePr>
        <p:xfrm>
          <a:off x="707064" y="3132946"/>
          <a:ext cx="7598736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965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+mn-lt"/>
                          <a:cs typeface="Courier New" pitchFamily="49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</a:t>
                      </a:r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PxDIR.y</a:t>
            </a:r>
            <a:r>
              <a:rPr lang="en-US" altLang="zh-TW" dirty="0"/>
              <a:t>:	0 = input      1 = output</a:t>
            </a:r>
          </a:p>
          <a:p>
            <a:r>
              <a:rPr lang="en-US" altLang="zh-TW" dirty="0"/>
              <a:t>Register example: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P1DIR &amp;= 0x80;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PxDIR</a:t>
            </a:r>
            <a:r>
              <a:rPr lang="en-US" altLang="zh-TW" dirty="0"/>
              <a:t> (Pin Direction):  Input or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8" name="Trapezoid 82"/>
          <p:cNvSpPr/>
          <p:nvPr/>
        </p:nvSpPr>
        <p:spPr bwMode="auto">
          <a:xfrm rot="16200000" flipV="1">
            <a:off x="3646093" y="1336031"/>
            <a:ext cx="712380" cy="372140"/>
          </a:xfrm>
          <a:prstGeom prst="trapezoid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Table 83"/>
          <p:cNvGraphicFramePr>
            <a:graphicFrameLocks noGrp="1"/>
          </p:cNvGraphicFramePr>
          <p:nvPr>
            <p:extLst/>
          </p:nvPr>
        </p:nvGraphicFramePr>
        <p:xfrm>
          <a:off x="1434513" y="1164114"/>
          <a:ext cx="1318440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P1IN.7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OUT.7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P1DIR.7</a:t>
                      </a:r>
                    </a:p>
                  </a:txBody>
                  <a:tcPr anchor="ctr"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84"/>
          <p:cNvCxnSpPr/>
          <p:nvPr/>
        </p:nvCxnSpPr>
        <p:spPr bwMode="auto">
          <a:xfrm flipH="1">
            <a:off x="2742318" y="1362627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1" name="Straight Connector 86"/>
          <p:cNvCxnSpPr>
            <a:endCxn id="8" idx="0"/>
          </p:cNvCxnSpPr>
          <p:nvPr/>
        </p:nvCxnSpPr>
        <p:spPr bwMode="auto">
          <a:xfrm flipH="1" flipV="1">
            <a:off x="4188353" y="1522101"/>
            <a:ext cx="4117447" cy="10965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Straight Arrow Connector 87"/>
          <p:cNvCxnSpPr/>
          <p:nvPr/>
        </p:nvCxnSpPr>
        <p:spPr bwMode="auto">
          <a:xfrm>
            <a:off x="2742318" y="1734765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3" name="Elbow Connector 88"/>
          <p:cNvCxnSpPr>
            <a:endCxn id="8" idx="1"/>
          </p:cNvCxnSpPr>
          <p:nvPr/>
        </p:nvCxnSpPr>
        <p:spPr bwMode="auto">
          <a:xfrm flipV="1">
            <a:off x="2742318" y="1831773"/>
            <a:ext cx="1259965" cy="33892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4" name="Rectangle 18"/>
          <p:cNvSpPr/>
          <p:nvPr/>
        </p:nvSpPr>
        <p:spPr>
          <a:xfrm>
            <a:off x="3532058" y="2218546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effectLst/>
                <a:cs typeface="Courier New" pitchFamily="49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effectLst/>
                <a:cs typeface="Courier New" pitchFamily="49" charset="0"/>
              </a:rPr>
              <a:t>”</a:t>
            </a:r>
          </a:p>
        </p:txBody>
      </p:sp>
      <p:cxnSp>
        <p:nvCxnSpPr>
          <p:cNvPr id="15" name="Elbow Connector 88"/>
          <p:cNvCxnSpPr/>
          <p:nvPr/>
        </p:nvCxnSpPr>
        <p:spPr bwMode="auto">
          <a:xfrm flipV="1">
            <a:off x="2742317" y="1824508"/>
            <a:ext cx="1259965" cy="33892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88765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85" y="1052736"/>
            <a:ext cx="3042395" cy="29834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GPIO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A0DC7-59DB-4FF4-A98F-253DCA5EE1C1}" type="slidenum">
              <a:rPr lang="zh-TW" altLang="en-US" smtClean="0"/>
              <a:pPr/>
              <a:t>8</a:t>
            </a:fld>
            <a:endParaRPr lang="zh-TW" altLang="zh-TW"/>
          </a:p>
        </p:txBody>
      </p:sp>
      <p:sp>
        <p:nvSpPr>
          <p:cNvPr id="5" name="Freeform 1"/>
          <p:cNvSpPr/>
          <p:nvPr/>
        </p:nvSpPr>
        <p:spPr bwMode="auto">
          <a:xfrm>
            <a:off x="1446028" y="2351453"/>
            <a:ext cx="1360967" cy="1148316"/>
          </a:xfrm>
          <a:custGeom>
            <a:avLst/>
            <a:gdLst>
              <a:gd name="connsiteX0" fmla="*/ 563525 w 1360967"/>
              <a:gd name="connsiteY0" fmla="*/ 1148316 h 1148316"/>
              <a:gd name="connsiteX1" fmla="*/ 0 w 1360967"/>
              <a:gd name="connsiteY1" fmla="*/ 0 h 1148316"/>
              <a:gd name="connsiteX2" fmla="*/ 1318437 w 1360967"/>
              <a:gd name="connsiteY2" fmla="*/ 0 h 1148316"/>
              <a:gd name="connsiteX3" fmla="*/ 1360967 w 1360967"/>
              <a:gd name="connsiteY3" fmla="*/ 1148316 h 1148316"/>
              <a:gd name="connsiteX4" fmla="*/ 563525 w 1360967"/>
              <a:gd name="connsiteY4" fmla="*/ 1148316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967" h="1148316">
                <a:moveTo>
                  <a:pt x="563525" y="1148316"/>
                </a:moveTo>
                <a:lnTo>
                  <a:pt x="0" y="0"/>
                </a:lnTo>
                <a:lnTo>
                  <a:pt x="1318437" y="0"/>
                </a:lnTo>
                <a:lnTo>
                  <a:pt x="1360967" y="1148316"/>
                </a:lnTo>
                <a:lnTo>
                  <a:pt x="563525" y="1148316"/>
                </a:lnTo>
                <a:close/>
              </a:path>
            </a:pathLst>
          </a:custGeom>
          <a:solidFill>
            <a:srgbClr val="96969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/>
          </p:nvPr>
        </p:nvGraphicFramePr>
        <p:xfrm>
          <a:off x="707064" y="3132946"/>
          <a:ext cx="7598736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3965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+mn-lt"/>
                          <a:cs typeface="Courier New" pitchFamily="49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DIR</a:t>
                      </a:r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65">
                <a:tc>
                  <a:txBody>
                    <a:bodyPr/>
                    <a:lstStyle/>
                    <a:p>
                      <a:pPr algn="l"/>
                      <a:endParaRPr lang="en-US" sz="20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rapezoid 82"/>
          <p:cNvSpPr/>
          <p:nvPr/>
        </p:nvSpPr>
        <p:spPr bwMode="auto">
          <a:xfrm rot="16200000" flipV="1">
            <a:off x="3646093" y="1336031"/>
            <a:ext cx="712380" cy="372140"/>
          </a:xfrm>
          <a:prstGeom prst="trapezoid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Table 83"/>
          <p:cNvGraphicFramePr>
            <a:graphicFrameLocks noGrp="1"/>
          </p:cNvGraphicFramePr>
          <p:nvPr>
            <p:extLst/>
          </p:nvPr>
        </p:nvGraphicFramePr>
        <p:xfrm>
          <a:off x="1434513" y="1164114"/>
          <a:ext cx="1318440" cy="1188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3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P1IN.7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P1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OUT.7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P1DIR.7</a:t>
                      </a:r>
                    </a:p>
                  </a:txBody>
                  <a:tcPr anchor="ctr"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84"/>
          <p:cNvCxnSpPr/>
          <p:nvPr/>
        </p:nvCxnSpPr>
        <p:spPr bwMode="auto">
          <a:xfrm flipH="1">
            <a:off x="2742318" y="1362627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2" name="Straight Arrow Connector 87"/>
          <p:cNvCxnSpPr/>
          <p:nvPr/>
        </p:nvCxnSpPr>
        <p:spPr bwMode="auto">
          <a:xfrm>
            <a:off x="2742318" y="1734765"/>
            <a:ext cx="107389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3" name="Elbow Connector 88"/>
          <p:cNvCxnSpPr>
            <a:endCxn id="8" idx="1"/>
          </p:cNvCxnSpPr>
          <p:nvPr/>
        </p:nvCxnSpPr>
        <p:spPr bwMode="auto">
          <a:xfrm flipV="1">
            <a:off x="2742318" y="1831773"/>
            <a:ext cx="1259965" cy="33892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4" name="Rectangle 18"/>
          <p:cNvSpPr/>
          <p:nvPr/>
        </p:nvSpPr>
        <p:spPr>
          <a:xfrm>
            <a:off x="3509616" y="221854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effectLst/>
                <a:cs typeface="Courier New" pitchFamily="49" charset="0"/>
              </a:rPr>
              <a:t>“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5" name="Rectangle 18"/>
          <p:cNvSpPr/>
          <p:nvPr/>
        </p:nvSpPr>
        <p:spPr>
          <a:xfrm>
            <a:off x="3112604" y="177281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6" name="Rectangle 18"/>
          <p:cNvSpPr/>
          <p:nvPr/>
        </p:nvSpPr>
        <p:spPr>
          <a:xfrm>
            <a:off x="8454152" y="2438938"/>
            <a:ext cx="588623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effectLst/>
                <a:cs typeface="Courier New" pitchFamily="49" charset="0"/>
              </a:rPr>
              <a:t>”</a:t>
            </a:r>
          </a:p>
        </p:txBody>
      </p:sp>
      <p:sp>
        <p:nvSpPr>
          <p:cNvPr id="18" name="Freeform 22"/>
          <p:cNvSpPr/>
          <p:nvPr/>
        </p:nvSpPr>
        <p:spPr bwMode="auto">
          <a:xfrm flipV="1">
            <a:off x="2764468" y="1672518"/>
            <a:ext cx="5408561" cy="1051071"/>
          </a:xfrm>
          <a:custGeom>
            <a:avLst/>
            <a:gdLst>
              <a:gd name="connsiteX0" fmla="*/ 0 w 2775097"/>
              <a:gd name="connsiteY0" fmla="*/ 214651 h 241549"/>
              <a:gd name="connsiteX1" fmla="*/ 1116418 w 2775097"/>
              <a:gd name="connsiteY1" fmla="*/ 225284 h 241549"/>
              <a:gd name="connsiteX2" fmla="*/ 1286539 w 2775097"/>
              <a:gd name="connsiteY2" fmla="*/ 23265 h 241549"/>
              <a:gd name="connsiteX3" fmla="*/ 2775097 w 2775097"/>
              <a:gd name="connsiteY3" fmla="*/ 12632 h 241549"/>
              <a:gd name="connsiteX0" fmla="*/ 0 w 3678865"/>
              <a:gd name="connsiteY0" fmla="*/ 221244 h 248142"/>
              <a:gd name="connsiteX1" fmla="*/ 1116418 w 3678865"/>
              <a:gd name="connsiteY1" fmla="*/ 231877 h 248142"/>
              <a:gd name="connsiteX2" fmla="*/ 1286539 w 3678865"/>
              <a:gd name="connsiteY2" fmla="*/ 29858 h 248142"/>
              <a:gd name="connsiteX3" fmla="*/ 3678865 w 3678865"/>
              <a:gd name="connsiteY3" fmla="*/ 8592 h 248142"/>
              <a:gd name="connsiteX0" fmla="*/ 0 w 3678865"/>
              <a:gd name="connsiteY0" fmla="*/ 221244 h 248142"/>
              <a:gd name="connsiteX1" fmla="*/ 1116418 w 3678865"/>
              <a:gd name="connsiteY1" fmla="*/ 231877 h 248142"/>
              <a:gd name="connsiteX2" fmla="*/ 1392865 w 3678865"/>
              <a:gd name="connsiteY2" fmla="*/ 29858 h 248142"/>
              <a:gd name="connsiteX3" fmla="*/ 3678865 w 3678865"/>
              <a:gd name="connsiteY3" fmla="*/ 8592 h 24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865" h="248142">
                <a:moveTo>
                  <a:pt x="0" y="221244"/>
                </a:moveTo>
                <a:cubicBezTo>
                  <a:pt x="450997" y="242509"/>
                  <a:pt x="884274" y="263775"/>
                  <a:pt x="1116418" y="231877"/>
                </a:cubicBezTo>
                <a:cubicBezTo>
                  <a:pt x="1348562" y="199979"/>
                  <a:pt x="965791" y="67072"/>
                  <a:pt x="1392865" y="29858"/>
                </a:cubicBezTo>
                <a:cubicBezTo>
                  <a:pt x="1819939" y="-7356"/>
                  <a:pt x="3072809" y="-3813"/>
                  <a:pt x="3678865" y="8592"/>
                </a:cubicBez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20" name="Straight Connector 86"/>
          <p:cNvCxnSpPr/>
          <p:nvPr/>
        </p:nvCxnSpPr>
        <p:spPr bwMode="auto">
          <a:xfrm flipH="1" flipV="1">
            <a:off x="4188353" y="1522101"/>
            <a:ext cx="4117447" cy="109655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PxOUT.y</a:t>
            </a:r>
            <a:r>
              <a:rPr lang="en-US" altLang="zh-TW" dirty="0"/>
              <a:t>:	0 = low      1 = high</a:t>
            </a:r>
          </a:p>
          <a:p>
            <a:r>
              <a:rPr lang="en-US" altLang="zh-TW" dirty="0"/>
              <a:t>Register example: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P1OUT &amp;= 0x80;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3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eaLnBrk="1" hangingPunct="1">
          <a:defRPr i="1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21508</TotalTime>
  <Words>1176</Words>
  <Application>Microsoft Office PowerPoint</Application>
  <PresentationFormat>如螢幕大小 (4:3)</PresentationFormat>
  <Paragraphs>288</Paragraphs>
  <Slides>17</Slides>
  <Notes>2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Arial Unicode MS</vt:lpstr>
      <vt:lpstr>新細明體</vt:lpstr>
      <vt:lpstr>標楷體</vt:lpstr>
      <vt:lpstr>Arial</vt:lpstr>
      <vt:lpstr>Arial Narrow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嵌入式系統概論  General Purpose IO</vt:lpstr>
      <vt:lpstr>Recap: MSP430 LaunchPad</vt:lpstr>
      <vt:lpstr>Recap: MSP430 Microcontroller</vt:lpstr>
      <vt:lpstr>Recap: MSP430 Program for Output</vt:lpstr>
      <vt:lpstr>Outline</vt:lpstr>
      <vt:lpstr>MSP430 GPIO</vt:lpstr>
      <vt:lpstr>Configuring GPIO Ports</vt:lpstr>
      <vt:lpstr>PxDIR (Pin Direction):  Input or Output</vt:lpstr>
      <vt:lpstr>GPIO Output</vt:lpstr>
      <vt:lpstr>GPIO Input</vt:lpstr>
      <vt:lpstr>Problem with Input from a Button</vt:lpstr>
      <vt:lpstr>Typical Way of Connecting a Button</vt:lpstr>
      <vt:lpstr>Typical Way of Connecting a Button</vt:lpstr>
      <vt:lpstr>GPIO Input</vt:lpstr>
      <vt:lpstr>Sample Code for Input</vt:lpstr>
      <vt:lpstr>Sample Code for Input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2645</cp:revision>
  <dcterms:created xsi:type="dcterms:W3CDTF">2000-02-07T23:54:30Z</dcterms:created>
  <dcterms:modified xsi:type="dcterms:W3CDTF">2020-09-21T16:39:08Z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