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4" r:id="rId4"/>
    <p:sldId id="262" r:id="rId5"/>
    <p:sldId id="259" r:id="rId6"/>
    <p:sldId id="258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2"/>
  </p:normalViewPr>
  <p:slideViewPr>
    <p:cSldViewPr snapToGrid="0" snapToObjects="1">
      <p:cViewPr>
        <p:scale>
          <a:sx n="118" d="100"/>
          <a:sy n="118" d="100"/>
        </p:scale>
        <p:origin x="36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coFiumara/Downloads/burndown-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coFiumara/Downloads/burndown-char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Burn down chart for Sprint 2 as of 18-Oct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Backlog estimates remaining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xVal>
          <c:yVal>
            <c:numRef>
              <c:f>Sheet2!$B$2:$B$31</c:f>
              <c:numCache>
                <c:formatCode>General</c:formatCode>
                <c:ptCount val="30"/>
                <c:pt idx="0">
                  <c:v>101</c:v>
                </c:pt>
                <c:pt idx="1">
                  <c:v>100</c:v>
                </c:pt>
                <c:pt idx="2">
                  <c:v>93</c:v>
                </c:pt>
                <c:pt idx="3">
                  <c:v>86</c:v>
                </c:pt>
                <c:pt idx="4">
                  <c:v>79</c:v>
                </c:pt>
                <c:pt idx="5">
                  <c:v>78</c:v>
                </c:pt>
                <c:pt idx="6">
                  <c:v>74</c:v>
                </c:pt>
                <c:pt idx="7">
                  <c:v>74</c:v>
                </c:pt>
                <c:pt idx="8">
                  <c:v>73</c:v>
                </c:pt>
                <c:pt idx="9">
                  <c:v>70</c:v>
                </c:pt>
                <c:pt idx="10">
                  <c:v>70</c:v>
                </c:pt>
                <c:pt idx="11">
                  <c:v>70</c:v>
                </c:pt>
                <c:pt idx="12">
                  <c:v>63</c:v>
                </c:pt>
                <c:pt idx="13">
                  <c:v>54</c:v>
                </c:pt>
                <c:pt idx="14">
                  <c:v>44</c:v>
                </c:pt>
                <c:pt idx="15">
                  <c:v>44</c:v>
                </c:pt>
                <c:pt idx="16">
                  <c:v>44</c:v>
                </c:pt>
                <c:pt idx="17">
                  <c:v>30</c:v>
                </c:pt>
                <c:pt idx="18">
                  <c:v>30</c:v>
                </c:pt>
                <c:pt idx="19">
                  <c:v>30</c:v>
                </c:pt>
                <c:pt idx="20">
                  <c:v>28</c:v>
                </c:pt>
                <c:pt idx="21">
                  <c:v>27</c:v>
                </c:pt>
                <c:pt idx="22">
                  <c:v>27</c:v>
                </c:pt>
                <c:pt idx="23">
                  <c:v>22</c:v>
                </c:pt>
                <c:pt idx="2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4E-9A4C-B622-C16753C374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663695"/>
        <c:axId val="128437999"/>
      </c:scatterChart>
      <c:valAx>
        <c:axId val="86663695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37999"/>
        <c:crosses val="autoZero"/>
        <c:crossBetween val="midCat"/>
      </c:valAx>
      <c:valAx>
        <c:axId val="128437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636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Burndown chart</a:t>
            </a:r>
            <a:r>
              <a:rPr lang="en-US" baseline="0"/>
              <a:t> for Sprint 1 based on backlog estimates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Sheet1!$B$2:$B$31</c:f>
              <c:numCache>
                <c:formatCode>General</c:formatCode>
                <c:ptCount val="30"/>
                <c:pt idx="0">
                  <c:v>129</c:v>
                </c:pt>
                <c:pt idx="1">
                  <c:v>129</c:v>
                </c:pt>
                <c:pt idx="2">
                  <c:v>128</c:v>
                </c:pt>
                <c:pt idx="3">
                  <c:v>128</c:v>
                </c:pt>
                <c:pt idx="4">
                  <c:v>128</c:v>
                </c:pt>
                <c:pt idx="5">
                  <c:v>126</c:v>
                </c:pt>
                <c:pt idx="6">
                  <c:v>126</c:v>
                </c:pt>
                <c:pt idx="7">
                  <c:v>125</c:v>
                </c:pt>
                <c:pt idx="8">
                  <c:v>125</c:v>
                </c:pt>
                <c:pt idx="9">
                  <c:v>125</c:v>
                </c:pt>
                <c:pt idx="10">
                  <c:v>116</c:v>
                </c:pt>
                <c:pt idx="11">
                  <c:v>116</c:v>
                </c:pt>
                <c:pt idx="12">
                  <c:v>116</c:v>
                </c:pt>
                <c:pt idx="13">
                  <c:v>116</c:v>
                </c:pt>
                <c:pt idx="14">
                  <c:v>114</c:v>
                </c:pt>
                <c:pt idx="15">
                  <c:v>114</c:v>
                </c:pt>
                <c:pt idx="16">
                  <c:v>114</c:v>
                </c:pt>
                <c:pt idx="17">
                  <c:v>114</c:v>
                </c:pt>
                <c:pt idx="18">
                  <c:v>114</c:v>
                </c:pt>
                <c:pt idx="19">
                  <c:v>100</c:v>
                </c:pt>
                <c:pt idx="20">
                  <c:v>100</c:v>
                </c:pt>
                <c:pt idx="21">
                  <c:v>75</c:v>
                </c:pt>
                <c:pt idx="22">
                  <c:v>69</c:v>
                </c:pt>
                <c:pt idx="23">
                  <c:v>63</c:v>
                </c:pt>
                <c:pt idx="24">
                  <c:v>63</c:v>
                </c:pt>
                <c:pt idx="25">
                  <c:v>63</c:v>
                </c:pt>
                <c:pt idx="26">
                  <c:v>39</c:v>
                </c:pt>
                <c:pt idx="27">
                  <c:v>25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85F-2A47-B0F6-9F997B0E2F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5532751"/>
        <c:axId val="645534431"/>
      </c:scatterChart>
      <c:valAx>
        <c:axId val="645532751"/>
        <c:scaling>
          <c:orientation val="minMax"/>
          <c:max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(days)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534431"/>
        <c:crosses val="autoZero"/>
        <c:crossBetween val="midCat"/>
      </c:valAx>
      <c:valAx>
        <c:axId val="645534431"/>
        <c:scaling>
          <c:orientation val="minMax"/>
          <c:max val="1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Estimate</a:t>
                </a:r>
                <a:r>
                  <a:rPr lang="en-US" baseline="0"/>
                  <a:t> remaining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53275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0.12285</cdr:x>
      <cdr:y>0.12754</cdr:y>
    </cdr:from>
    <cdr:to>
      <cdr:x>0.97068</cdr:x>
      <cdr:y>0.84455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AF25D17A-3637-5640-826F-22C9D77C3A35}"/>
            </a:ext>
          </a:extLst>
        </cdr:cNvPr>
        <cdr:cNvCxnSpPr/>
      </cdr:nvCxnSpPr>
      <cdr:spPr>
        <a:xfrm xmlns:a="http://schemas.openxmlformats.org/drawingml/2006/main">
          <a:off x="780778" y="466634"/>
          <a:ext cx="5388428" cy="2623457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7030A0"/>
          </a:solidFill>
        </a:ln>
      </cdr:spPr>
      <cdr:style>
        <a:lnRef xmlns:a="http://schemas.openxmlformats.org/drawingml/2006/main" idx="1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10/25/18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7DE0-74AB-0944-9194-89AC20913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Dev’s Angels (Team 54)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BE82D-C081-524E-8845-B36A905ED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Marco Fiumara (IS) (n9762116), Alice </a:t>
            </a:r>
            <a:r>
              <a:rPr lang="en-US" dirty="0" err="1"/>
              <a:t>Hendicott</a:t>
            </a:r>
            <a:r>
              <a:rPr lang="en-US" dirty="0"/>
              <a:t> (CS) (n9366164), Liam Dale (CS) (n9741283), Christopher Stock (CS) (n9936947), </a:t>
            </a:r>
            <a:r>
              <a:rPr lang="en-US" dirty="0" err="1"/>
              <a:t>Develyn</a:t>
            </a:r>
            <a:r>
              <a:rPr lang="en-US" dirty="0"/>
              <a:t> Evans (IS) (n9723200)</a:t>
            </a:r>
          </a:p>
        </p:txBody>
      </p:sp>
    </p:spTree>
    <p:extLst>
      <p:ext uri="{BB962C8B-B14F-4D97-AF65-F5344CB8AC3E}">
        <p14:creationId xmlns:p14="http://schemas.microsoft.com/office/powerpoint/2010/main" val="83713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7BE9-35F6-DB48-840B-A4F81D07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3DF5C-798F-4D4C-BC07-369C49FCC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“Scrum is an agile way to manage a project, usually software development.”</a:t>
            </a:r>
          </a:p>
          <a:p>
            <a:r>
              <a:rPr lang="en-US" dirty="0"/>
              <a:t>2-3 Meetings per Week</a:t>
            </a:r>
          </a:p>
          <a:p>
            <a:r>
              <a:rPr lang="en-US" dirty="0"/>
              <a:t>GitHub tickets</a:t>
            </a:r>
          </a:p>
          <a:p>
            <a:r>
              <a:rPr lang="en-US" dirty="0"/>
              <a:t>Burndown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0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2635-5820-8B40-A1FC-49A7BF41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1B05-2A3B-F343-B37D-67AB6D09A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  <a:p>
            <a:pPr lvl="1"/>
            <a:r>
              <a:rPr lang="en-US" dirty="0"/>
              <a:t>Layouts – Low Fidelity -&gt; High Fidelity</a:t>
            </a:r>
          </a:p>
          <a:p>
            <a:pPr lvl="1"/>
            <a:r>
              <a:rPr lang="en-US" dirty="0"/>
              <a:t>General Data Analysis</a:t>
            </a:r>
          </a:p>
          <a:p>
            <a:pPr lvl="1"/>
            <a:r>
              <a:rPr lang="en-US" dirty="0"/>
              <a:t>Customer Side features</a:t>
            </a:r>
          </a:p>
          <a:p>
            <a:r>
              <a:rPr lang="en-US" dirty="0"/>
              <a:t>Sprint 2</a:t>
            </a:r>
          </a:p>
          <a:p>
            <a:pPr lvl="1"/>
            <a:r>
              <a:rPr lang="en-US" dirty="0"/>
              <a:t>Detailed Data Analysis – Graphs, Interactive Features</a:t>
            </a:r>
          </a:p>
          <a:p>
            <a:pPr lvl="1"/>
            <a:r>
              <a:rPr lang="en-US" dirty="0"/>
              <a:t>Refinement of Design</a:t>
            </a:r>
          </a:p>
          <a:p>
            <a:pPr lvl="1"/>
            <a:r>
              <a:rPr lang="en-US" dirty="0"/>
              <a:t>Staff Side Features</a:t>
            </a:r>
          </a:p>
        </p:txBody>
      </p:sp>
    </p:spTree>
    <p:extLst>
      <p:ext uri="{BB962C8B-B14F-4D97-AF65-F5344CB8AC3E}">
        <p14:creationId xmlns:p14="http://schemas.microsoft.com/office/powerpoint/2010/main" val="86731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1A4D-A779-C249-AAB1-561D54E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issues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02FCA-2D9A-6F48-83F8-1DD79A41C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070" y="2457450"/>
            <a:ext cx="5943859" cy="418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9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8AE9-3037-B845-812B-D73A58F0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964692"/>
            <a:ext cx="10201275" cy="1188720"/>
          </a:xfrm>
        </p:spPr>
        <p:txBody>
          <a:bodyPr/>
          <a:lstStyle/>
          <a:p>
            <a:r>
              <a:rPr lang="en-US" dirty="0"/>
              <a:t>Burndown charts: Sprint 1 vs Sprint 2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889D461-7312-2C4C-BC12-AD17BB1131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068652"/>
              </p:ext>
            </p:extLst>
          </p:nvPr>
        </p:nvGraphicFramePr>
        <p:xfrm>
          <a:off x="6364817" y="2395220"/>
          <a:ext cx="5678114" cy="3658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D4EA02F-14A3-B44C-8A97-9DDCBB38B5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881474"/>
              </p:ext>
            </p:extLst>
          </p:nvPr>
        </p:nvGraphicFramePr>
        <p:xfrm>
          <a:off x="-127635" y="2646680"/>
          <a:ext cx="6355532" cy="3658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16B653-2AB7-E645-BC88-FEA28ECB6AC1}"/>
              </a:ext>
            </a:extLst>
          </p:cNvPr>
          <p:cNvCxnSpPr/>
          <p:nvPr/>
        </p:nvCxnSpPr>
        <p:spPr>
          <a:xfrm>
            <a:off x="6901543" y="3298371"/>
            <a:ext cx="4953000" cy="24601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2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6C68-860F-5847-9457-4F2E9622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&amp;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FC637-995D-2D41-9850-8DB9CC85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1 = ‘Must Have’ and a few ’Should Have’ stories</a:t>
            </a:r>
          </a:p>
          <a:p>
            <a:r>
              <a:rPr lang="en-US" dirty="0"/>
              <a:t>Sprint 2 = ‘Should Have’ and a few ’Could Have’ stories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Haves:</a:t>
            </a:r>
          </a:p>
          <a:p>
            <a:pPr lvl="1"/>
            <a:r>
              <a:rPr lang="en-US" dirty="0"/>
              <a:t>Homepage, Data Analysis Reports, Report Dashboard, Cars &amp; Stores Listing, Recommended Car and Staff Login</a:t>
            </a:r>
          </a:p>
          <a:p>
            <a:r>
              <a:rPr lang="en-US" dirty="0"/>
              <a:t>Should Haves:</a:t>
            </a:r>
          </a:p>
          <a:p>
            <a:pPr lvl="1"/>
            <a:r>
              <a:rPr lang="en-US" dirty="0" err="1"/>
              <a:t>Customised</a:t>
            </a:r>
            <a:r>
              <a:rPr lang="en-US" dirty="0"/>
              <a:t> Report, Data Export, Filter &amp; Sort Car List, Customer Feedback, Customer Register, Customer Login, and Customer Listing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3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988A-2928-B84B-87CE-2DF0AB17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972CC-11E5-DA4E-8147-FA54C24A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Stories were ambitious.</a:t>
            </a:r>
          </a:p>
          <a:p>
            <a:r>
              <a:rPr lang="en-US" dirty="0"/>
              <a:t>Over-complications of acceptance criteria.</a:t>
            </a:r>
          </a:p>
          <a:p>
            <a:r>
              <a:rPr lang="en-US" dirty="0"/>
              <a:t>Too much dependency on team members.</a:t>
            </a:r>
          </a:p>
          <a:p>
            <a:r>
              <a:rPr lang="en-US" dirty="0"/>
              <a:t>Underestimation of time limit.</a:t>
            </a:r>
          </a:p>
          <a:p>
            <a:r>
              <a:rPr lang="en-US" dirty="0"/>
              <a:t>Limited knowledge of Django. </a:t>
            </a:r>
          </a:p>
        </p:txBody>
      </p:sp>
    </p:spTree>
    <p:extLst>
      <p:ext uri="{BB962C8B-B14F-4D97-AF65-F5344CB8AC3E}">
        <p14:creationId xmlns:p14="http://schemas.microsoft.com/office/powerpoint/2010/main" val="10241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5DDE-8514-B449-933E-2A15B561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E298-2C15-3A4D-9F42-590FE32F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and effective communication.</a:t>
            </a:r>
          </a:p>
          <a:p>
            <a:r>
              <a:rPr lang="en-US" dirty="0"/>
              <a:t>Being less ambitious </a:t>
            </a:r>
            <a:r>
              <a:rPr lang="en-US"/>
              <a:t>with stories.</a:t>
            </a:r>
            <a:endParaRPr lang="en-US" dirty="0"/>
          </a:p>
          <a:p>
            <a:r>
              <a:rPr lang="en-US" dirty="0"/>
              <a:t>Played to our strengths.</a:t>
            </a:r>
          </a:p>
          <a:p>
            <a:r>
              <a:rPr lang="en-US" dirty="0"/>
              <a:t>Weekly meetings.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8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B070-63C2-4B4D-A2D2-5863AF05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CAF79-0DAE-1E4D-84C5-79ABA01F6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311400"/>
            <a:ext cx="102489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699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142</TotalTime>
  <Words>215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Dev’s Angels (Team 54)</vt:lpstr>
      <vt:lpstr>Scrum</vt:lpstr>
      <vt:lpstr>objectives</vt:lpstr>
      <vt:lpstr>GitHUb issues</vt:lpstr>
      <vt:lpstr>Burndown charts: Sprint 1 vs Sprint 2</vt:lpstr>
      <vt:lpstr>Sprint &amp; Release</vt:lpstr>
      <vt:lpstr>Challenges</vt:lpstr>
      <vt:lpstr>Resolutions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Fiumara</dc:creator>
  <cp:lastModifiedBy>Marco Fiumara</cp:lastModifiedBy>
  <cp:revision>12</cp:revision>
  <dcterms:created xsi:type="dcterms:W3CDTF">2018-10-23T08:16:04Z</dcterms:created>
  <dcterms:modified xsi:type="dcterms:W3CDTF">2018-10-25T07:38:18Z</dcterms:modified>
</cp:coreProperties>
</file>