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80" r:id="rId25"/>
    <p:sldId id="281" r:id="rId26"/>
    <p:sldId id="27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9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3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8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2.02791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510.0219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rxiv.org/abs/1505.0781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412.347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562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Deep Adaptation Networks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2439"/>
            <a:ext cx="10058400" cy="35824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400432"/>
            <a:ext cx="612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Learning Transferable Features with Deep Adaptation Networks</a:t>
            </a:r>
          </a:p>
          <a:p>
            <a:r>
              <a:rPr lang="en-US" altLang="zh-TW" dirty="0" err="1" smtClean="0"/>
              <a:t>Arxiv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https://arxiv.org/abs/1502.02791/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2207741"/>
            <a:ext cx="512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/>
              <a:t>Multiple </a:t>
            </a:r>
            <a:r>
              <a:rPr lang="en-US" altLang="zh-TW" b="1" dirty="0"/>
              <a:t>Kernel </a:t>
            </a:r>
            <a:r>
              <a:rPr lang="en-US" altLang="zh-TW" b="1" dirty="0" smtClean="0"/>
              <a:t>MMD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Single adaption layer → Multiple adaption layers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25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Adversarial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614783" y="2486732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47764" y="2731937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591507" y="461877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91531" y="484119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972"/>
            <a:ext cx="1718865" cy="176595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3237470" y="4841193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090214" y="4360650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extractor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237470" y="2843926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090214" y="2363383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extractor</a:t>
            </a:r>
            <a:endParaRPr lang="zh-TW" altLang="en-US" dirty="0"/>
          </a:p>
        </p:txBody>
      </p:sp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7" y="1784822"/>
            <a:ext cx="1498530" cy="189423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6988030" y="3514987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Domain</a:t>
            </a:r>
          </a:p>
          <a:p>
            <a:pPr algn="ctr"/>
            <a:r>
              <a:rPr lang="en-US" altLang="zh-TW" dirty="0" smtClean="0"/>
              <a:t>Classifier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175332" y="2843926"/>
            <a:ext cx="721454" cy="761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16200000">
            <a:off x="6155128" y="3965768"/>
            <a:ext cx="721454" cy="761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581938" y="3863130"/>
            <a:ext cx="67950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261446" y="3679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淆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790704" y="4722310"/>
            <a:ext cx="370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分辨特徵來自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，若分辨不出，表示在相同特徵空間內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2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Simultaneous Deep Transfer Across Domains and Tasks</a:t>
            </a:r>
          </a:p>
          <a:p>
            <a:r>
              <a:rPr lang="en-US" altLang="zh-TW" dirty="0" smtClean="0"/>
              <a:t>Domain </a:t>
            </a:r>
            <a:r>
              <a:rPr lang="en-US" altLang="zh-TW" dirty="0"/>
              <a:t>Adversarial Training of Neural Networks </a:t>
            </a:r>
            <a:r>
              <a:rPr lang="en-US" altLang="zh-TW" dirty="0" smtClean="0"/>
              <a:t>(DANN)</a:t>
            </a:r>
          </a:p>
          <a:p>
            <a:r>
              <a:rPr lang="en-US" altLang="zh-TW" dirty="0" err="1" smtClean="0"/>
              <a:t>PixelDA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Adversarial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9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Simultaneous Deep Transfer Across Domains and Tasks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321356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Arxiv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https://arxiv.org/abs/1510.02192/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43904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lassifier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787"/>
            <a:ext cx="5114376" cy="44915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54097" y="2308787"/>
            <a:ext cx="221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Simultaneous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0973" y="3229233"/>
            <a:ext cx="413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1.Maximum Domain Confusion:</a:t>
            </a:r>
          </a:p>
          <a:p>
            <a:r>
              <a:rPr lang="zh-TW" altLang="en-US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endParaRPr lang="zh-TW" altLang="en-US" sz="24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60972" y="4554561"/>
            <a:ext cx="3493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2.Transfer task correlation:</a:t>
            </a:r>
          </a:p>
          <a:p>
            <a:r>
              <a:rPr lang="en-US" altLang="zh-TW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Soft-label loss</a:t>
            </a:r>
            <a:endParaRPr lang="zh-TW" altLang="en-US" sz="24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82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Domain Confusion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1990279"/>
            <a:ext cx="10515600" cy="4190372"/>
          </a:xfrm>
        </p:spPr>
      </p:pic>
      <p:sp>
        <p:nvSpPr>
          <p:cNvPr id="5" name="矩形 4"/>
          <p:cNvSpPr/>
          <p:nvPr/>
        </p:nvSpPr>
        <p:spPr>
          <a:xfrm>
            <a:off x="9242854" y="3000365"/>
            <a:ext cx="2430162" cy="33692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57732" y="5495394"/>
            <a:ext cx="2430162" cy="8742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Domain Confusion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56" y="1690688"/>
            <a:ext cx="3500743" cy="47729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868938"/>
            <a:ext cx="1718865" cy="1765958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4198838"/>
            <a:ext cx="1498530" cy="18942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64500" y="159514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54333" y="381314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63680" y="207204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Domain classifier loss: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判斷特徵來自哪個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80" y="2903043"/>
            <a:ext cx="3744011" cy="91443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63680" y="4269785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Domain confusion loss: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2400" dirty="0" smtClean="0"/>
              <a:t>Domain classifier </a:t>
            </a:r>
            <a:r>
              <a:rPr lang="zh-TW" altLang="en-US" sz="2400" dirty="0" smtClean="0"/>
              <a:t>混淆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83" y="5183697"/>
            <a:ext cx="2843850" cy="9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Domain Confusion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84" y="2395711"/>
            <a:ext cx="1718865" cy="176595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279912" y="3227771"/>
            <a:ext cx="1610140" cy="9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82651" y="2719939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extractor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8666" y="2904605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282775" y="3020030"/>
            <a:ext cx="451484" cy="435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08251" y="3550936"/>
            <a:ext cx="10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079649" y="3268750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822257" y="2930545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Domain</a:t>
            </a:r>
          </a:p>
          <a:p>
            <a:pPr algn="ctr"/>
            <a:r>
              <a:rPr lang="en-US" altLang="zh-TW" dirty="0" smtClean="0"/>
              <a:t>Classifier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99965" y="3273719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95400" y="2514600"/>
            <a:ext cx="158425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142053" y="1610139"/>
            <a:ext cx="158425" cy="166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523769" y="3320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070422" y="333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436406" y="20206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0.4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83059" y="10955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0.6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42053" y="4416287"/>
            <a:ext cx="158425" cy="1668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523769" y="612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070422" y="6138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070422" y="396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27307" y="576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0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>
            <a:off x="10529075" y="2444414"/>
            <a:ext cx="12700" cy="280614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53" y="4492301"/>
            <a:ext cx="3744011" cy="914436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3225832" y="5496493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( 1 * log(0.6) + 0 * log(0.4) )     0.2218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90575" y="54964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09604" y="13548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Domain classifier loss:</a:t>
            </a:r>
          </a:p>
          <a:p>
            <a:r>
              <a:rPr lang="en-US" altLang="zh-TW" sz="2400" dirty="0" smtClean="0"/>
              <a:t>Learn a good </a:t>
            </a:r>
            <a:r>
              <a:rPr lang="en-US" altLang="zh-TW" sz="2400" dirty="0"/>
              <a:t>d</a:t>
            </a:r>
            <a:r>
              <a:rPr lang="en-US" altLang="zh-TW" sz="2400" dirty="0" smtClean="0"/>
              <a:t>omain classifier </a:t>
            </a:r>
          </a:p>
        </p:txBody>
      </p:sp>
      <p:sp>
        <p:nvSpPr>
          <p:cNvPr id="38" name="矩形 37"/>
          <p:cNvSpPr/>
          <p:nvPr/>
        </p:nvSpPr>
        <p:spPr>
          <a:xfrm>
            <a:off x="3110948" y="2514600"/>
            <a:ext cx="2897834" cy="1647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164459" y="3746836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Freeze weights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263932" y="258785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3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Domain Confusion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84" y="2395711"/>
            <a:ext cx="1718865" cy="176595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279912" y="3227771"/>
            <a:ext cx="1610140" cy="9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82651" y="2719939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extractor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8666" y="2904605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282775" y="3020030"/>
            <a:ext cx="451484" cy="435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08251" y="3550936"/>
            <a:ext cx="10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079649" y="3268750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822257" y="2930545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Domain</a:t>
            </a:r>
          </a:p>
          <a:p>
            <a:pPr algn="ctr"/>
            <a:r>
              <a:rPr lang="en-US" altLang="zh-TW" dirty="0" smtClean="0"/>
              <a:t>Classifier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99965" y="3273719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95400" y="2514600"/>
            <a:ext cx="158425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142053" y="1610139"/>
            <a:ext cx="158425" cy="166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523769" y="3320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070422" y="333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436406" y="20206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0.4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83059" y="10955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0.6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42053" y="5078895"/>
            <a:ext cx="157627" cy="10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523769" y="612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070422" y="6138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023115" y="45513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0.5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>
            <a:off x="10529075" y="2444414"/>
            <a:ext cx="12700" cy="280614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225832" y="5496493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( 0.4 * log(0.5) + 0.6 * log(0.5) )       0.3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4344" y="54964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58024" y="1374316"/>
            <a:ext cx="6443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Domain confusion loss:</a:t>
            </a:r>
          </a:p>
          <a:p>
            <a:r>
              <a:rPr lang="en-US" altLang="zh-TW" sz="2400" dirty="0" smtClean="0"/>
              <a:t>Learn a representation that confuses the classifier </a:t>
            </a:r>
            <a:endParaRPr lang="en-US" altLang="zh-TW" sz="2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6712401" y="2514600"/>
            <a:ext cx="1731305" cy="1647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784032" y="3728578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Freeze weights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07" y="4406795"/>
            <a:ext cx="2843850" cy="90937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9591045" y="5078895"/>
            <a:ext cx="162779" cy="1005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444971" y="45553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0.5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263932" y="258785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1990279"/>
            <a:ext cx="10515600" cy="4190372"/>
          </a:xfrm>
        </p:spPr>
      </p:pic>
      <p:sp>
        <p:nvSpPr>
          <p:cNvPr id="5" name="矩形 4"/>
          <p:cNvSpPr/>
          <p:nvPr/>
        </p:nvSpPr>
        <p:spPr>
          <a:xfrm>
            <a:off x="7593496" y="1610139"/>
            <a:ext cx="1634494" cy="39444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0087" y="1762539"/>
            <a:ext cx="7063409" cy="441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7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2699836"/>
            <a:ext cx="10515600" cy="2046324"/>
          </a:xfrm>
        </p:spPr>
      </p:pic>
      <p:sp>
        <p:nvSpPr>
          <p:cNvPr id="5" name="文字方塊 4"/>
          <p:cNvSpPr txBox="1"/>
          <p:nvPr/>
        </p:nvSpPr>
        <p:spPr>
          <a:xfrm>
            <a:off x="2613992" y="2117034"/>
            <a:ext cx="103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Source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2305" y="2117033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25147" y="269983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44841" y="318021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72458" y="265774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0.5 -&gt; 0.7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68647" y="29214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0.3 -&gt; 0.2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95409" y="5098247"/>
            <a:ext cx="9001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distributions of source and target should be similar</a:t>
            </a:r>
          </a:p>
        </p:txBody>
      </p:sp>
    </p:spTree>
    <p:extLst>
      <p:ext uri="{BB962C8B-B14F-4D97-AF65-F5344CB8AC3E}">
        <p14:creationId xmlns:p14="http://schemas.microsoft.com/office/powerpoint/2010/main" val="36682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Transfer Learning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38" y="1820562"/>
            <a:ext cx="1498530" cy="1894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88" y="1820562"/>
            <a:ext cx="1393156" cy="18942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59677" y="220774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貓狗分類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45797" y="1201627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 data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1072" y="3952006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 data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5" y="4927885"/>
            <a:ext cx="1718865" cy="1765958"/>
          </a:xfrm>
          <a:prstGeom prst="rect">
            <a:avLst/>
          </a:prstGeom>
        </p:spPr>
      </p:pic>
      <p:sp>
        <p:nvSpPr>
          <p:cNvPr id="11" name="AutoShape 4" descr="data:image/jpeg;base64,/9j/4AAQSkZJRgABAQAAAQABAAD/2wCEAAoHCBUWFRgVFRYZGBgZGhwaGhoYHBkaGBoYGhoZGhoaGhwcIS4lHB4rIRoeJjgmKy8xNTU1GiQ7QDs0Py40NTEBDAwMEA8QHxISHzQrJSs0NDY0NDo0NTY0NDQ0NDQ1NDQ0NDQ0NDQ0NDQ0NDQ0NDQ0NDY0NDQ0ND80NDQ0NDQ3Pf/AABEIAN4A4wMBIgACEQEDEQH/xAAbAAACAwEBAQAAAAAAAAAAAAAABAIDBQEGB//EADoQAAEDAgQDBgUDAwMFAQAAAAEAAhEDIQQSMUFRYXEFIoGRobETMsHR8AZC4RRSYhXS8RYjM3KSB//EABkBAAIDAQAAAAAAAAAAAAAAAAACAQMEBf/EACoRAAICAQQCAQIGAwAAAAAAAAABAhEDEiExQQRREyJhFDJxkaGxQlKB/9oADAMBAAIRAxEAPwD68hCEACEIQAIQhAAhCEACEIQAIQhAAhCEACEIQAIQhAAhCEACEIQAIQhAAhCEACEIQAIQhAAhCEACEIQAIQhAAhCiXIAkhQzKQKKIs6hCEEghRLlHOpoiyxCi1ykoJBCEIAEIQgAQhCABCEIAEIQgAQhCABCEIAEIQgAQhCABCEIAi4pXEVg1pJ6DmfsrqhWZWrCS46NsPv8AnBU556Y0uWNijqlvwiqn2vByvaWu5Gx6LUoVw4Ag2WdiaAezMYIIkFK9j1D3uAsRzWXHnlhembtPv0acmGMo6oqmuj0YcouekhihxXauIDRJPQLY/IwpXaMvxzbqmcxuLDBO+yQw+KqPPIb/AECWz53uc75W+50aPdO9nXBcbAWa1ZHklllzS6RsWKOOLbVs0sNUkBMhJ0dU41b1vFMxP8zOoQhAAhCEACEIQAIQhAAhCEACEIQAIQhAAhCEACEIQAIKFF5QBRX0SNXC5qVtdRzTdW66+pADQs+fS5K/RbhbW69mKKjhRDHd1wPodkvRqhlh6J5+Hc5xSvaeEyFsbhc7LGUlfSOhCUb0+ygYoqTKpcbpemzMU+zCHLmVMY30WycYnW9nuc1sRclzup/iB4LTwlIMGkk7nboksFWc10E2WyADdbsNNWjHllLh8FZZBJTDCl/iQ4g6H0KsYYst2LJGScVyjFOLi79l6FwFdTkAhCEACEIQAIQhAAhCEACEIQAIQhAAhCEACEIQAFUvvZWuVdIS5MuLFZx5AsFW4BoLjYASSdgNSUw5oUHtkR7rJpvdlydKkZrf1BgQROIoydCXsAPjMJjHMbXpyxwdFwWkEcxIWd2h+mcPiHZq1Cm8n91w/hq0ghWUamC7PpNohzabATYlz3S4ySbl2+qdwUouNApOLUkQ7O7Nc1zi4afVS7Q/VOBoH4dSq0OES1oc8jkcgN+S1sBjqNUZqVRrxvlcHR1jRZWK/SmEL3VDhqbnPOZ5c3NJOpg28EsMUcaoaeVze5bhqtCuM1LNaJDmPYb6WcAY56LQp0yBBVGCoU6TQymxjGiYaxoY0E3MNbACdDpUKMbtBqlVMWewbrjXbHZX1WyCsxjyHRsqckvimpobTrizUYVNL0nJgLobPdGZAhCFBIIUSVAvUpENlmZczKsMJXRTPFRqj7I3J5l0FV5FEyFKcWFtF6FWx6sCGiUwQhCgkEIQgAQhCAIuXMPqVJyrpm6ZcCvksqhLufCYqDdUVWbrPItRYK3dkawvguJ7UxeGqVWPqODnZszXDMA4uJztzggzrmC+l43tWthXw9jq1Ko8hjmRnpudJyEWDmmO6bGbXtPlv1D27QrtaG03vOdjpIDYDXguALryWyIiJKlTpbjxxuT+nc7/APmQxL8T8U1C9gY5tQnNF7tYC6MxGpIECbSvr4dK+bdnfq2gywa9g/yZ/skJyt+u6ZYRh2uqPAknK5rGDSXSJPANFyYG6lTsieOSe57OsQTfVV09Vj/p+jiAzNiX5nv70BrQynIH/bbHDmTJJW00qtvciix9RZz3jMVZi6kDms4v8/5WTPO00acUNrNhphWh6SbWBAk3VuHrNInwK1Yc8PiWp7mSWOak9hnOuF6odVbcg6bJPE4wAWTfi8K5ZMcM5bJFuL7QDDHn1tb1XcPi2ncSvO4mtmJO8z7eaSd2vkMCPFYM3mz1VDg3x8BOP3PefF5qIqjQESvIs7Wc5sHlotbsXGB4Im44/l0sfIcpUxJ+K4Rtm+x/FdeAl2nibKBrRIV/z0qMui3sTfxCsYUmKkpikVtwZNUdxJw0svQuIVgp1CEIAEIQgDhVWhVyqeEyFZc9gMKh77qXxO6eSWdUlUT2lRZDdWLdo4RtRj2OsHCJGrTs4cCDBHRfMsfRLc7XAZmnKf8A2Bgr6q51l5ztvsEVnZ2PLH2mwex+XRzmGO8BaQRzWfLj1I3eJ5KwyepbM8jQaxjS50BjWku5wDA6k2XqP032OxjKdQtLWAB1OmYzd6T8SpA71QzYaMBtfQ7M/T4a8OrOFYtMtbkDKTXf3lsnM7hJgbL04p3kpccdEaXLG8vOs0k1whiky0+ihXfAldL7LMx2KAsmnNRiZoQcpFNeuTcpWjLnE7BFCm6oe6bblbdPCtY3wWSMJTdvg2SlGCrsxMXUIcGidPz85pB2KezirsXW75PP80VNR4dssr/MzTFVFWiVLtQneCqcVjDeCYWdiWw4Rufwq9gBCh7lsYRW6KX4xUVaQf3h4+6tqsjYLuGqDSIRbQwkK5aDB5GVf2X2s5lQE6eyMXhQbjxWW9hBVqpbiP6lTPouE7V+Ie6dFypjSHEAjfXpZeKwGMcwQN7+ITdGo977bkE2kc0U26RneGMbfR7XBvc6/dj1WtTCR7MwjWNETcb6jdaTQu1hxvHCnycjLJSlaOoXUKwQEIQgAQhCABVvKm4qmCTATRQrZ2gRcHdIvMLQOHga66parRCoy7y2LMapbizaii+qFF0TGyprUxHdJnqqG30XKK7LmYprRzXH47klW4IkXJJ24dVMdm5oLnG22yqetlqUF2V1sc51mhVU+zHvd3zZbGGwrW6DxTdlMcV7yB5dO0SuhhmsaGtACqxz8rCd0y5/FY3a2Ijugi+sfwmzSUYNIXFFymjDqazzXX2uFI05KhiHhoPT1291y0dUz3tzOP4Ew2kBZFMTLuaZoNkhDROoq/oyRIWe6iQ8A/wQvUUwCIWV2jSAc237rRwOv3Q4ixyNsMRhTFxNvP8APzgsTF4QG4sQvZVKZLROseqxK+FJcQN/z6+qZKgjO+TCpYY+Zsvafp7sxzQHuETBAO8E3j82XOxOzmWJExe+k/kL0zGrp+N4ySU2zneV5LbcEiTGqxCFuZhBCEKABCEIAEFcJUHvUpENkXnZM0mQErTueiazgIk1EiKvc5VKRrOup1KkkpaobSs0pWXxVAWhV5AFQ55BV+FbmcBsq7GLmMJFlY2mnm0wAqXATKs0UtxdVlWQ7JfEUHmzXRz4K6pimtStXHnZUSnDtl0Yy6RnYwVGyC4kdSstziVsVHl2qRdSFwsOT6ntwbsWy3KGlZ2PfJa3z8LJrE1Y00Wee8ZKRKkXpdlzXRum8C8ZoP5+Sk8i0sLhRAO6giVJGgxm6SxNEOqN4z9E6wwuCgC8HomSt0UKWm2N1Gd0DklMPhxmJcPy61ajLKjJCtlBplKnsX4VgHyptj1mtqRon8K0O1Pitvi5/wDCX/DJnxO9SGA9SBXDQjQqpj1u2fBmuuS+UKqDshZ3nf8Aoyyl7LAVBz7x+Qol8T1VbWky7bf85JpSdL+RLLC6dENpEzJSzsW0EhsOixudbWsN+PgmGPgmdJ9YCWXkxTUY99go3yWPIaICVqVSVCpULj5x+eSXfXAtqbxzjX6+SrnNyZfGKRdnUHPGiVfihMG2tuYaT9CpUKFR98rgI/db36pU72Qz25IvcJTvZjgD1VlDs9osTJ35JimxjDbVSqW7YrleyL60wksRUytV2IxcCyy69fMly+RGmkx8WNvdiz3k3RC6SFGo6Fz29zavQPdCQxD7K2pV3291l47EhxIboPp/MqbHitxWq8uMbK9jdoXcJSG+pK0mYURICVlsppCdPCzc8lo4ZuURwVrKYhRNibeyKKZSsscVW13fbHFAeClmVx8UMHCfefp5qzHG5JCTdRbPS03SFCoxVYZ+yue5bZRtGSMqZnvsU5hK+VJYh8G5UGVLSdvD3WFTUJl0pRcaZsjHiYlWNILnHSNee/lovK/1RJJ21CYw3aDjubACBvIvM9Fa/Oa2irbMEnFnoc4GseaFgCozcyd7yhaPnn7RVrXour9ouJOWI9YVNXFPc3LmPtqqHN71tN1KAPrwXJzZ8mppyv8AoaO5fhcRlgiJ0k8dhyV/xHZSWkg5reAuDOouRfqkXkRrPT6z7rrCSJGhBna4n7yljlko/pwCdMbFN9QOAcCAHMtLXOzBuZo6ZdZ3I5m3DtpP7lRpJAgBxJbtsd7bqHZuusePt5+q0Kom/r9Sm/GaWmt3w74Zak2rO0DSDu61jS0C4aAek7BXNxbXSAb36QOeixaxDc2U68D189UtScRe413uJjT2WiPnSpWK3TNqrVIJkgEx+dUg+rc68bzv9krW7wBiXN0zbSI21Vjmt3idCf5+qWGRSu5fuXQyxS4L6jxlkfnFL0nS0wbgiZ639Lq1zmgQb7QLm4HLjKodkmALb2tcbFMoxXMl+5YvIilRU+uDceqorV5v4eV/qm2NZcFu3CJOtvL1VZptynu7j2IVOTJGLVOwl5TrZCtKo57HmMsCGcQdCR0BnrCVw2AyuawTDYkn92lthz8lqCAIiLRbjafYBdew26Kn5nboolnm5XYmzChps+42IhNurR0AsrX0w4yfwHQedlWaIc6PL84JVkfbB5pvsXGKBMQd1E4p38pk0eG1vD7rhw8EgiDwIVny0tg+eXCEviO19kmKLxVD72F+c6ge62hSXHUgdUR8hxdoiWacuS7DdoDQ6wOquq9oty2NzGnNJimOHuutotBn+R5K6XmSqkKpyIufPeuetiEYd/zAgGdtRIv7AqWIqU2XDiY17rrHiDEEFUs7QpljnNF2kEiwmzjbwBPgVllqfO/3Fcm3uy1zNYPPwUAkKvbTWg5WgmB+7aenIeaRf+oX7MbPMkpo4pvoRyib8dfVcXnP+oKvBn/yfuhXfHk9/wAiaonraLAdSALa634DdcrMAJAIcOI3Vbj4JX+uYHODiAGgXmZ6ALNWpbLf2XWNAJ7DhhtInmvMYnt4AwxhPM2HgNfOF3D415MHIzulwLnaxo22jjGhTLx5yIU4pnqn4du3hBUjgD+5x6LzlP8AUjtCxrRr3JFxwk2681pn9QsdlDc2gku4qZePpi2nbVDrJFl1fC5d13D4QuvoFJmLB+bzVzcSwbukjbQH6qmMW9rob6STMABrdcdgAdz5KHxHEgNcSTsITVMujvWPSClcZJauhlpewq/AxoeSqOAdtC0XQG3JLvT20Sje02D5jHVNKMopPm/QrUexSrSewaAx6JNuJF80N6uC2jiqTwe80mNPzdZWIpMB+URroCEyVbSQkl2mSpvabgieW3NSc6AJ0k/TRUsrs0kDkbCfsp1H27hB6WBsEul80RZeXAW4x66eSSNTLMg/xv8ATzUXZj82mwFiTueQVFSm65AneNk8YLtiyky4Yl47wABINjfaTYop4uq5zZaDAAnSw4qVJzs8EiJnnB/5VtJsDbhptv8AnNM5JR0kK2+Sx5vyFh0US4KThvxU6xJYGloDdQYiTxndJCKd2OxR2KYNXBR/rGX7wsJ3vyHNLYrDDW6zizhdaMeKD3KZTkjSdiWOMOzNOk8ORv8AKq2Ppsc4MpiczSZ/uBLbAkx823FQGEe4CWkHY6gjYOjTqpDCPta4tM7beX5omqEVVkXJlL3syA/DZmJP7RZo/mfJVfEPBo6Nb9k3/pzzElogRuefuVIdmf5egTqcPYrjJiXxncvJv2QtEdmt3zen2Qm1x9ojRIw8M97mjMXEbSfZBqC+pjgCVfjcdkJYxgtaSNOgUuz8Ux3z2frLvlI+/JSvdDCLg53yscT0KvpYV8S8Bo4kj2CaxXajGCGSTxAhqpYwVGgvOblJsi3RBW1gJgOC2KLKByQ0tc0CXZ5DnCLkEaa2EarNbgmDQR4lQ+EQbEwocttv6Ji6PXY/EN7ozMuJ7sgAbCCY3KVbB0uvPiieKvwxe1wIcI5qjLDW27LFks9Jg8Q5h7sSbQdOXutL4p+Z7gCAe6RIEcxqeS81UxwZEgk6iBA8CdVF/bjoiLREGLcYsnxOSjpkm10uh9cV2a9bGFxNoHJZ1XCtde6R/wBQfwAUW4xxcAXZQYuRYc4AlVLFO7ElkT5GnYLgSosoPLg0ONzFpMcbJzAYhrats1ZpHdcBBDh3jAm8R6KWPx7azmgNLWxdztQJJJAGsjj6K9YqjcpK74DatjJxFMscWu15EG3gqfjOGhTedpccxLxoCQbgWGqdYW6iB6KqclF8ERjfZn4etUOocfBa7cOQGkd5xJBDYOwI04ifJcoVKc951hwjy5JvC4MVAS1zRcwNTynwURjrey56vcsSF6+GLQC4QdhqY36R9VXQa5xhrSbT4BamGq0iDmazMJAF4IHN1gkvilhcGuAB4XtsJIUzxwjTvZ+uRhV7XSCTttH4FcaxyhtoHIe5v/woOeSZJkncqNWoTFgIEWt5qi6vS6IOta28jp1lFQsB7ptzgFI4gPnuBpH+TiPYFLVDVaJIZ5v/ANqaMbVWK5V0aucLsrJZjXxdonaC6I8QpNx3EeR/hHwyI+RGpK454WezGM3t5lTOMZx9Cj4mumGtexz4gQkv69nPyQn+FemRqXsSd2Y+MxdnPKfrqq/6Uj9vmomq86uPmVEOPFX1Lti7DNTBd0S0eH1hRZRa3RoHRFKs7QR4yU3Sok3JHgAltpbsjTb2KFJjTwT/APTNY6/eGsxDhA2AMHx9EwwpJy0krH7MwYQkDL6qFSk9hzDzEEeMrbfVBEARGnTnxS9doIMgHqlWZxl7GeNGLXxLnBoc6Q0Q0QAAOQAhdwxvafBW1sPB2XG0DxWlzUluU07NMUQRdTZRaNAEtRpOj5o9fdWspu/vPkFilfs0L9C8DbbXx4rqpLToHEc7JepRfP8A5D7KFHV2DddDyFRh2OaC6cxEHvG0TEEQZPORqsysHbuJ8SrVgvhivJXRsEBDH5fldlvNjF7ifInzWHSJnVaFOiHC6HjcN7BZL4Qz8Zn9w8wu/FZ/c3zCTxHw8paGQZDg606AEHlv1WWU6wKXDFlkcT0GZuxHgou6LFZxCt+I4bpXg+4fIaBpHM1w0Bvc32Aje6ZNIgDNEydtCDwNxskKFdx1KeBlVTTiqZZFp8HHvga/ZYb2kTwPA2Ww6gDrJ4clw4RnBPjyKIsotmGha1bADilCxgt3j5D7rSsqfBS4NCkITops4Hz/AIXVPyL0R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02" y="4927885"/>
            <a:ext cx="2010633" cy="167783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94" y="4861982"/>
            <a:ext cx="2002724" cy="167783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" y="4861982"/>
            <a:ext cx="2002724" cy="167783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871757" y="4428117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62119" y="4428117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</a:p>
        </p:txBody>
      </p:sp>
    </p:spTree>
    <p:extLst>
      <p:ext uri="{BB962C8B-B14F-4D97-AF65-F5344CB8AC3E}">
        <p14:creationId xmlns:p14="http://schemas.microsoft.com/office/powerpoint/2010/main" val="12860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9" y="2723322"/>
            <a:ext cx="5547110" cy="318203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7" y="3014151"/>
            <a:ext cx="6092687" cy="2600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87217" y="1859976"/>
            <a:ext cx="11079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Source</a:t>
            </a:r>
            <a:endParaRPr lang="zh-TW" altLang="en-US" sz="2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12426" y="1859976"/>
            <a:ext cx="10231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Target</a:t>
            </a:r>
            <a:endParaRPr lang="zh-TW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4283765" y="4094922"/>
            <a:ext cx="1510748" cy="10535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37260" y="4590794"/>
            <a:ext cx="1698218" cy="1124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2"/>
          </p:cNvCxnSpPr>
          <p:nvPr/>
        </p:nvCxnSpPr>
        <p:spPr>
          <a:xfrm>
            <a:off x="5039139" y="5148470"/>
            <a:ext cx="1769165" cy="756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6808304" y="5446643"/>
            <a:ext cx="2028957" cy="458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228816" y="6004319"/>
            <a:ext cx="3398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分布越接近越好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2213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99" b="7250"/>
          <a:stretch/>
        </p:blipFill>
        <p:spPr>
          <a:xfrm>
            <a:off x="4769736" y="1529228"/>
            <a:ext cx="610295" cy="8481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Simultaneous Deep Transfer Across Domains and Tasks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8105" y="1704054"/>
            <a:ext cx="2949004" cy="631793"/>
          </a:xfrm>
        </p:spPr>
        <p:txBody>
          <a:bodyPr/>
          <a:lstStyle/>
          <a:p>
            <a:pPr marL="0" indent="0">
              <a:buNone/>
            </a:pPr>
            <a:r>
              <a:rPr lang="zh-TW" altLang="en-US" i="1" dirty="0" smtClean="0"/>
              <a:t>    </a:t>
            </a:r>
            <a:r>
              <a:rPr lang="en-US" altLang="zh-TW" i="1" dirty="0" smtClean="0"/>
              <a:t> </a:t>
            </a:r>
            <a:r>
              <a:rPr lang="en-US" altLang="zh-TW" dirty="0"/>
              <a:t>=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+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2377366"/>
            <a:ext cx="10515600" cy="41903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80" b="6691"/>
          <a:stretch/>
        </p:blipFill>
        <p:spPr>
          <a:xfrm>
            <a:off x="5717775" y="1508423"/>
            <a:ext cx="643288" cy="848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00" y="1704054"/>
            <a:ext cx="676369" cy="4572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2" b="5050"/>
          <a:stretch/>
        </p:blipFill>
        <p:spPr>
          <a:xfrm>
            <a:off x="4117975" y="1704054"/>
            <a:ext cx="320990" cy="4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Domain Adversarial Training of Neural Networks(</a:t>
            </a:r>
            <a:r>
              <a:rPr lang="en-US" altLang="zh-TW" sz="3600" dirty="0" smtClean="0"/>
              <a:t>DANN)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8625" y="821599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Arxiv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https://arxiv.org/abs/1505.07818/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91" y="2286001"/>
            <a:ext cx="8389394" cy="35894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53641" y="1240083"/>
            <a:ext cx="577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+ 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</a:t>
            </a:r>
            <a:endParaRPr lang="zh-TW" altLang="en-US" sz="2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36478" y="5875458"/>
            <a:ext cx="5273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Classifier: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eature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是哪個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(Source or Target)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classification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42042" y="1907236"/>
            <a:ext cx="46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eature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是哪個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7312" y="1470915"/>
            <a:ext cx="3284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Extractor: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24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2454963"/>
            <a:ext cx="8392696" cy="3591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Domain Adversarial Training of Neural Networks(</a:t>
            </a:r>
            <a:r>
              <a:rPr lang="en-US" altLang="zh-TW" sz="3600" dirty="0" smtClean="0"/>
              <a:t>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913782" y="4153742"/>
            <a:ext cx="4512366" cy="19787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" y="3081130"/>
            <a:ext cx="1467710" cy="150792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92799" y="1671138"/>
            <a:ext cx="284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判斷類別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Cross Entropy Loss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76869" y="208563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提取特徵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7044" y="3041374"/>
            <a:ext cx="377686" cy="64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0.8</a:t>
            </a:r>
          </a:p>
          <a:p>
            <a:pPr algn="ctr"/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93087" y="3359426"/>
            <a:ext cx="110448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651883" y="3036404"/>
            <a:ext cx="377686" cy="6460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</a:t>
            </a:r>
            <a:endParaRPr lang="en-US" altLang="zh-TW" sz="1200" dirty="0" smtClean="0"/>
          </a:p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42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2186610"/>
            <a:ext cx="8392696" cy="3591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Domain Adversarial Training of Neural Networks(</a:t>
            </a:r>
            <a:r>
              <a:rPr lang="en-US" altLang="zh-TW" sz="3600" dirty="0" smtClean="0"/>
              <a:t>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227827" y="2188286"/>
            <a:ext cx="3703983" cy="17940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" y="2812777"/>
            <a:ext cx="1467710" cy="150792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079819" y="1118478"/>
            <a:ext cx="22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Binary Cross Entropy: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86" y="1415357"/>
            <a:ext cx="52197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47875" y="4320699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35926" y="5796813"/>
            <a:ext cx="6130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判斷圖片是從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還是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/>
              <a:t>Binary Cross Entropy Loss: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27416" y="640438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* log(p) + (1-y) * log(1-p)</a:t>
            </a:r>
            <a:endParaRPr lang="zh-TW" altLang="en-US" dirty="0">
              <a:solidFill>
                <a:srgbClr val="FF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5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9" y="2604053"/>
            <a:ext cx="8392696" cy="3591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Domain Adversarial Training of Neural Networks(</a:t>
            </a:r>
            <a:r>
              <a:rPr lang="en-US" altLang="zh-TW" sz="3600" dirty="0" smtClean="0"/>
              <a:t>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834114" y="2605729"/>
            <a:ext cx="3703983" cy="17940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5" y="3230220"/>
            <a:ext cx="1467710" cy="150792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054162" y="4738142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163223" y="4214191"/>
            <a:ext cx="1480930" cy="1490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8625" y="1010246"/>
            <a:ext cx="1107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目的：消除 </a:t>
            </a:r>
            <a:r>
              <a:rPr lang="en-US" altLang="zh-TW" sz="2400" dirty="0" smtClean="0"/>
              <a:t>Domain</a:t>
            </a:r>
            <a:r>
              <a:rPr lang="zh-TW" altLang="en-US" sz="2400" dirty="0" smtClean="0"/>
              <a:t> 特性</a:t>
            </a:r>
            <a:endParaRPr lang="en-US" altLang="zh-TW" sz="2400" dirty="0" smtClean="0"/>
          </a:p>
          <a:p>
            <a:r>
              <a:rPr lang="zh-TW" altLang="en-US" sz="2400" dirty="0" smtClean="0"/>
              <a:t>作法：在 </a:t>
            </a:r>
            <a:r>
              <a:rPr lang="en-US" altLang="zh-TW" sz="2400" b="1" dirty="0"/>
              <a:t>domain classifier </a:t>
            </a:r>
            <a:r>
              <a:rPr lang="zh-TW" altLang="en-US" sz="2400" dirty="0"/>
              <a:t>和 </a:t>
            </a:r>
            <a:r>
              <a:rPr lang="en-US" altLang="zh-TW" sz="2400" b="1" dirty="0"/>
              <a:t>feature extractor </a:t>
            </a:r>
            <a:r>
              <a:rPr lang="zh-TW" altLang="en-US" sz="2400" dirty="0"/>
              <a:t>中間</a:t>
            </a:r>
            <a:r>
              <a:rPr lang="zh-TW" altLang="en-US" sz="2400" dirty="0" smtClean="0"/>
              <a:t>加一層 </a:t>
            </a:r>
            <a:r>
              <a:rPr lang="en-US" altLang="zh-TW" sz="2400" b="1" dirty="0"/>
              <a:t>gradient reversal layer</a:t>
            </a:r>
            <a:r>
              <a:rPr lang="zh-TW" altLang="en-US" sz="2400" dirty="0"/>
              <a:t>，</a:t>
            </a:r>
          </a:p>
          <a:p>
            <a:r>
              <a:rPr lang="zh-TW" altLang="en-US" sz="2400" dirty="0"/>
              <a:t>讓 </a:t>
            </a:r>
            <a:r>
              <a:rPr lang="en-US" altLang="zh-TW" sz="2400" b="1" dirty="0"/>
              <a:t>feature extractor update </a:t>
            </a:r>
            <a:r>
              <a:rPr lang="zh-TW" altLang="en-US" sz="2400" dirty="0"/>
              <a:t>的⽅方向和 </a:t>
            </a:r>
            <a:r>
              <a:rPr lang="en-US" altLang="zh-TW" sz="2400" b="1" dirty="0"/>
              <a:t>loss gradient </a:t>
            </a:r>
            <a:r>
              <a:rPr lang="zh-TW" altLang="en-US" sz="2400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15587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Domain Adversarial Training of Neural Networks(DANN)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947"/>
            <a:ext cx="10515600" cy="1325563"/>
          </a:xfrm>
        </p:spPr>
        <p:txBody>
          <a:bodyPr/>
          <a:lstStyle/>
          <a:p>
            <a:r>
              <a:rPr lang="en-US" altLang="zh-TW" b="1" dirty="0"/>
              <a:t>Domain </a:t>
            </a:r>
            <a:r>
              <a:rPr lang="en-US" altLang="zh-TW" b="1" dirty="0" smtClean="0"/>
              <a:t>Adaptation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1" y="3346220"/>
            <a:ext cx="1718865" cy="17659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28" y="3346220"/>
            <a:ext cx="2010633" cy="1677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6922" y="2833816"/>
            <a:ext cx="4456671" cy="25784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31436" y="2187485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smtClean="0"/>
              <a:t>D</a:t>
            </a:r>
            <a:r>
              <a:rPr lang="en-US" altLang="zh-TW" sz="3600" i="1" baseline="30000" dirty="0" smtClean="0"/>
              <a:t>s</a:t>
            </a:r>
            <a:endParaRPr lang="zh-TW" altLang="en-US" sz="3600" i="1" baseline="30000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60" y="3217948"/>
            <a:ext cx="1498530" cy="189423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0" y="3217948"/>
            <a:ext cx="1393156" cy="1894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97129" y="2833816"/>
            <a:ext cx="4456671" cy="25784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027848" y="2128557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smtClean="0"/>
              <a:t>D</a:t>
            </a:r>
            <a:r>
              <a:rPr lang="en-US" altLang="zh-TW" sz="3600" i="1" baseline="30000" dirty="0" smtClean="0"/>
              <a:t>t</a:t>
            </a:r>
            <a:endParaRPr lang="zh-TW" altLang="en-US" sz="3600" i="1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4369" y="302305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smtClean="0"/>
              <a:t>D</a:t>
            </a:r>
            <a:r>
              <a:rPr lang="en-US" altLang="zh-TW" sz="3600" i="1" baseline="30000" dirty="0" smtClean="0"/>
              <a:t>s</a:t>
            </a:r>
            <a:r>
              <a:rPr lang="en-US" altLang="zh-TW" sz="3600" baseline="30000" dirty="0" smtClean="0"/>
              <a:t> </a:t>
            </a:r>
            <a:r>
              <a:rPr lang="en-US" altLang="zh-TW" sz="3600" dirty="0" smtClean="0"/>
              <a:t>≠ </a:t>
            </a:r>
            <a:r>
              <a:rPr lang="en-US" altLang="zh-TW" sz="3600" i="1" dirty="0" smtClean="0"/>
              <a:t>D</a:t>
            </a:r>
            <a:r>
              <a:rPr lang="en-US" altLang="zh-TW" sz="3600" i="1" baseline="30000" dirty="0" smtClean="0"/>
              <a:t>t</a:t>
            </a:r>
            <a:endParaRPr lang="zh-TW" altLang="en-US" sz="3600" i="1" baseline="300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1938058" y="5424739"/>
            <a:ext cx="14247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989904" y="5377673"/>
            <a:ext cx="264687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沒有或是部分標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94369" y="3665265"/>
            <a:ext cx="122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err="1" smtClean="0"/>
              <a:t>T</a:t>
            </a:r>
            <a:r>
              <a:rPr lang="en-US" altLang="zh-TW" sz="3600" i="1" baseline="30000" dirty="0" err="1" smtClean="0"/>
              <a:t>s</a:t>
            </a:r>
            <a:r>
              <a:rPr lang="en-US" altLang="zh-TW" sz="3600" baseline="30000" dirty="0" smtClean="0"/>
              <a:t> </a:t>
            </a:r>
            <a:r>
              <a:rPr lang="en-US" altLang="zh-TW" sz="3600" dirty="0"/>
              <a:t>=</a:t>
            </a:r>
            <a:r>
              <a:rPr lang="en-US" altLang="zh-TW" sz="3600" dirty="0" smtClean="0"/>
              <a:t> </a:t>
            </a:r>
            <a:r>
              <a:rPr lang="en-US" altLang="zh-TW" sz="3600" i="1" dirty="0" err="1" smtClean="0"/>
              <a:t>T</a:t>
            </a:r>
            <a:r>
              <a:rPr lang="en-US" altLang="zh-TW" sz="3600" i="1" baseline="30000" dirty="0" err="1" smtClean="0"/>
              <a:t>t</a:t>
            </a:r>
            <a:endParaRPr lang="zh-TW" altLang="en-US" sz="3600" i="1" baseline="300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5128234" y="4311596"/>
            <a:ext cx="1653017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94500" y="1067548"/>
            <a:ext cx="120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data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沒有或是部分標註，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皆有標註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資料是相同性質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都是影像或都是語音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Features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7636476" y="1986135"/>
            <a:ext cx="3031524" cy="30762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804085" y="2512540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37066" y="275774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537066" y="3814119"/>
            <a:ext cx="2702011" cy="13592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179805" y="4209535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88071" y="443923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0027" y="54666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不同特徵空間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471351" y="5697454"/>
            <a:ext cx="708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14785" y="546662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Classifier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Bad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885039" y="3188436"/>
            <a:ext cx="1779373" cy="39871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744859" y="2857140"/>
            <a:ext cx="20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Domain Adaptation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1215081" y="2113005"/>
            <a:ext cx="2232454" cy="22654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686799" y="2615064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19780" y="2860269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9490012" y="383519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198278" y="406488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64412" y="5602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同特徵空間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8695736" y="5833379"/>
            <a:ext cx="708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539170" y="5602546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Classifier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Good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1.Discrepancy</a:t>
            </a:r>
          </a:p>
          <a:p>
            <a:pPr marL="0" indent="0">
              <a:buNone/>
            </a:pPr>
            <a:r>
              <a:rPr lang="en-US" altLang="zh-TW" dirty="0" smtClean="0"/>
              <a:t>2.Adversarial</a:t>
            </a:r>
          </a:p>
          <a:p>
            <a:pPr marL="0" indent="0">
              <a:buNone/>
            </a:pPr>
            <a:r>
              <a:rPr lang="en-US" altLang="zh-TW" dirty="0" smtClean="0"/>
              <a:t>3.Reconstruction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1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Discrepancy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614783" y="2486732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47764" y="2731937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591507" y="461877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91531" y="484119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972"/>
            <a:ext cx="1718865" cy="1765958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>
            <a:off x="3237470" y="4841193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90214" y="436065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eature extractor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237470" y="2843926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90214" y="2363383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eature extractor</a:t>
            </a:r>
            <a:endParaRPr lang="zh-TW" altLang="en-US" dirty="0"/>
          </a:p>
        </p:txBody>
      </p:sp>
      <p:pic>
        <p:nvPicPr>
          <p:cNvPr id="20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7" y="1784822"/>
            <a:ext cx="1498530" cy="1894230"/>
          </a:xfrm>
        </p:spPr>
      </p:pic>
      <p:cxnSp>
        <p:nvCxnSpPr>
          <p:cNvPr id="23" name="弧形接點 22"/>
          <p:cNvCxnSpPr/>
          <p:nvPr/>
        </p:nvCxnSpPr>
        <p:spPr>
          <a:xfrm flipH="1">
            <a:off x="6481199" y="2597943"/>
            <a:ext cx="23276" cy="2132039"/>
          </a:xfrm>
          <a:prstGeom prst="curvedConnector3">
            <a:avLst>
              <a:gd name="adj1" fmla="val -98212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63531" y="3479296"/>
            <a:ext cx="15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Distance close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17413" y="3002242"/>
            <a:ext cx="3159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透過一些統計手法，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使兩個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之間的距離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更加接近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5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Discrepancy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Domain Confusion (MMD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Deep Adaptation </a:t>
            </a:r>
            <a:r>
              <a:rPr lang="en-US" altLang="zh-TW" dirty="0" smtClean="0"/>
              <a:t>Networks</a:t>
            </a:r>
          </a:p>
          <a:p>
            <a:r>
              <a:rPr lang="en-US" altLang="zh-TW" dirty="0"/>
              <a:t>CORAL, 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4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7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Deep Domain Confusion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5205" y="1140897"/>
            <a:ext cx="577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Deep Domain Confusion: Maximizing for Domain </a:t>
            </a:r>
            <a:r>
              <a:rPr lang="en-US" altLang="zh-TW" dirty="0" smtClean="0"/>
              <a:t>Invariance</a:t>
            </a:r>
          </a:p>
          <a:p>
            <a:r>
              <a:rPr lang="en-US" altLang="zh-TW" dirty="0" err="1" smtClean="0"/>
              <a:t>Arxiv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https://arxiv.org/abs/1412.3474/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44" y="2013217"/>
            <a:ext cx="6930150" cy="4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4" y="2245141"/>
            <a:ext cx="4735993" cy="12083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1" y="1336454"/>
            <a:ext cx="4667862" cy="5029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6951" y="2759669"/>
            <a:ext cx="3641125" cy="469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5198076" y="2990328"/>
            <a:ext cx="1252151" cy="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24151" y="1468259"/>
            <a:ext cx="426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Mean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Discrepancy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(MMD)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測量特徵分布之間的距離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24151" y="3908511"/>
            <a:ext cx="216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</a:t>
            </a:r>
            <a:r>
              <a:rPr lang="en-US" altLang="zh-TW" b="1" dirty="0" smtClean="0"/>
              <a:t>Function</a:t>
            </a:r>
          </a:p>
          <a:p>
            <a:r>
              <a:rPr lang="en-US" altLang="zh-TW" dirty="0" smtClean="0"/>
              <a:t>Classification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MMD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51" y="4601056"/>
            <a:ext cx="4096521" cy="58185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696995" y="636634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63081" y="63663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72287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Deep Domain Confusion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617</Words>
  <Application>Microsoft Office PowerPoint</Application>
  <PresentationFormat>寬螢幕</PresentationFormat>
  <Paragraphs>183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Transfer Learning</vt:lpstr>
      <vt:lpstr>Domain Adaptation</vt:lpstr>
      <vt:lpstr>Features</vt:lpstr>
      <vt:lpstr>Methods</vt:lpstr>
      <vt:lpstr>Discrepancy</vt:lpstr>
      <vt:lpstr>Discrepancy Methods</vt:lpstr>
      <vt:lpstr>Deep Domain Confusion</vt:lpstr>
      <vt:lpstr>Deep Domain Confusion</vt:lpstr>
      <vt:lpstr>Deep Adaptation Networks</vt:lpstr>
      <vt:lpstr>PowerPoint 簡報</vt:lpstr>
      <vt:lpstr>PowerPoint 簡報</vt:lpstr>
      <vt:lpstr>Simultaneous Deep Transfer Across Domains and Tasks</vt:lpstr>
      <vt:lpstr>Domain Confusion</vt:lpstr>
      <vt:lpstr>Domain Confusion</vt:lpstr>
      <vt:lpstr>Domain Confusion</vt:lpstr>
      <vt:lpstr>Domain Confusion</vt:lpstr>
      <vt:lpstr>Label Correlation</vt:lpstr>
      <vt:lpstr>Label Correlation</vt:lpstr>
      <vt:lpstr>Label Correlation</vt:lpstr>
      <vt:lpstr>Simultaneous Deep Transfer Across Domains and Tasks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Lin 林宗賢</dc:creator>
  <cp:lastModifiedBy>Harry Lin 林宗賢</cp:lastModifiedBy>
  <cp:revision>43</cp:revision>
  <dcterms:created xsi:type="dcterms:W3CDTF">2021-05-03T01:39:25Z</dcterms:created>
  <dcterms:modified xsi:type="dcterms:W3CDTF">2021-05-03T09:20:27Z</dcterms:modified>
</cp:coreProperties>
</file>