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9160" r:id="rId1"/>
  </p:sldMasterIdLst>
  <p:notesMasterIdLst>
    <p:notesMasterId r:id="rId4"/>
  </p:notesMasterIdLst>
  <p:handoutMasterIdLst>
    <p:handoutMasterId r:id="rId5"/>
  </p:handoutMasterIdLst>
  <p:sldIdLst>
    <p:sldId id="1388" r:id="rId2"/>
    <p:sldId id="1390" r:id="rId3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0000FF"/>
    <a:srgbClr val="FF0000"/>
    <a:srgbClr val="FFCCFF"/>
    <a:srgbClr val="FF99FF"/>
    <a:srgbClr val="FF9933"/>
    <a:srgbClr val="FF00FF"/>
    <a:srgbClr val="9966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845" autoAdjust="0"/>
  </p:normalViewPr>
  <p:slideViewPr>
    <p:cSldViewPr>
      <p:cViewPr varScale="1">
        <p:scale>
          <a:sx n="145" d="100"/>
          <a:sy n="145" d="100"/>
        </p:scale>
        <p:origin x="1236" y="144"/>
      </p:cViewPr>
      <p:guideLst>
        <p:guide orient="horz" pos="1620"/>
        <p:guide pos="295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6108425-7727-4D24-BB8C-C0560D1F8340}" type="datetime1">
              <a:rPr lang="zh-TW" altLang="en-US"/>
              <a:pPr>
                <a:defRPr/>
              </a:pPr>
              <a:t>2021/5/24</a:t>
            </a:fld>
            <a:endParaRPr lang="en-US" altLang="zh-TW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1C97667-A149-4939-A9E2-23F887724B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61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9B21580-6E5B-454B-BB26-46B0B8143AA2}" type="datetime1">
              <a:rPr lang="zh-TW" altLang="en-US"/>
              <a:pPr>
                <a:defRPr/>
              </a:pPr>
              <a:t>2021/5/24</a:t>
            </a:fld>
            <a:endParaRPr lang="en-US" altLang="zh-TW"/>
          </a:p>
        </p:txBody>
      </p:sp>
      <p:sp>
        <p:nvSpPr>
          <p:cNvPr id="395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AC67303-4FD7-433C-A2A8-5660F4B652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141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4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304800" y="228600"/>
            <a:ext cx="8077200" cy="3714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2105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1362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85907" y="1528763"/>
            <a:ext cx="5915025" cy="26003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866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551396" y="632062"/>
            <a:ext cx="6164274" cy="48554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3375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51398" y="372236"/>
            <a:ext cx="6164270" cy="19882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125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  <p:extLst>
      <p:ext uri="{BB962C8B-B14F-4D97-AF65-F5344CB8AC3E}">
        <p14:creationId xmlns:p14="http://schemas.microsoft.com/office/powerpoint/2010/main" val="342432043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pos="846">
          <p15:clr>
            <a:srgbClr val="FBAE40"/>
          </p15:clr>
        </p15:guide>
        <p15:guide id="4" pos="68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72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607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69" y="1536636"/>
            <a:ext cx="8379931" cy="3330370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86" y="231492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21" y="1959695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84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74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71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72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607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86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5"/>
          <p:cNvGrpSpPr/>
          <p:nvPr userDrawn="1"/>
        </p:nvGrpSpPr>
        <p:grpSpPr>
          <a:xfrm>
            <a:off x="657247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8"/>
          <p:cNvGrpSpPr/>
          <p:nvPr userDrawn="1"/>
        </p:nvGrpSpPr>
        <p:grpSpPr>
          <a:xfrm>
            <a:off x="657236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19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11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8" y="387689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71D8B99-A286-4F86-A88F-D4691B02D3A1}" type="datetime1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8438" y="4869657"/>
            <a:ext cx="652931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8464" y="4869657"/>
            <a:ext cx="395536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337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2057400" cy="273844"/>
          </a:xfrm>
          <a:prstGeom prst="rect">
            <a:avLst/>
          </a:prstGeom>
        </p:spPr>
        <p:txBody>
          <a:bodyPr/>
          <a:lstStyle/>
          <a:p>
            <a:fld id="{B796EA4A-5B87-4648-9126-86FCB99AC20E}" type="datetime1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4224" y="4959492"/>
            <a:ext cx="539552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304800" y="228600"/>
            <a:ext cx="8077200" cy="371475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21050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1362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85907" y="1528763"/>
            <a:ext cx="5915025" cy="26003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866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551396" y="632062"/>
            <a:ext cx="6164274" cy="48554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3375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51398" y="372236"/>
            <a:ext cx="6164270" cy="19882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125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  <p:extLst>
      <p:ext uri="{BB962C8B-B14F-4D97-AF65-F5344CB8AC3E}">
        <p14:creationId xmlns:p14="http://schemas.microsoft.com/office/powerpoint/2010/main" val="342432043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pos="846">
          <p15:clr>
            <a:srgbClr val="FBAE40"/>
          </p15:clr>
        </p15:guide>
        <p15:guide id="4" pos="68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69" y="1536636"/>
            <a:ext cx="8379931" cy="3330370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86" y="231492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21" y="1959695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84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74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71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86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5"/>
          <p:cNvGrpSpPr/>
          <p:nvPr userDrawn="1"/>
        </p:nvGrpSpPr>
        <p:grpSpPr>
          <a:xfrm>
            <a:off x="657247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8"/>
          <p:cNvGrpSpPr/>
          <p:nvPr userDrawn="1"/>
        </p:nvGrpSpPr>
        <p:grpSpPr>
          <a:xfrm>
            <a:off x="657236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19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11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8" y="387689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71D8B99-A286-4F86-A88F-D4691B02D3A1}" type="datetime1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8438" y="4869657"/>
            <a:ext cx="652931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8464" y="4869657"/>
            <a:ext cx="395536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2057400" cy="273844"/>
          </a:xfrm>
          <a:prstGeom prst="rect">
            <a:avLst/>
          </a:prstGeom>
        </p:spPr>
        <p:txBody>
          <a:bodyPr/>
          <a:lstStyle/>
          <a:p>
            <a:fld id="{B796EA4A-5B87-4648-9126-86FCB99AC20E}" type="datetime1">
              <a:rPr lang="zh-CN" altLang="en-US" smtClean="0"/>
              <a:pPr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244422" y="4869657"/>
            <a:ext cx="796947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4869657"/>
            <a:ext cx="539552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85" y="231492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68" y="149164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043883" y="28576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20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61" r:id="rId1"/>
    <p:sldLayoutId id="2147489162" r:id="rId2"/>
    <p:sldLayoutId id="2147489163" r:id="rId3"/>
    <p:sldLayoutId id="2147489164" r:id="rId4"/>
    <p:sldLayoutId id="2147489165" r:id="rId5"/>
    <p:sldLayoutId id="2147489166" r:id="rId6"/>
    <p:sldLayoutId id="2147489167" r:id="rId7"/>
    <p:sldLayoutId id="2147489168" r:id="rId8"/>
    <p:sldLayoutId id="2147489169" r:id="rId9"/>
    <p:sldLayoutId id="2147489170" r:id="rId10"/>
    <p:sldLayoutId id="2147489171" r:id="rId11"/>
    <p:sldLayoutId id="2147489172" r:id="rId12"/>
    <p:sldLayoutId id="2147489173" r:id="rId13"/>
    <p:sldLayoutId id="2147489174" r:id="rId14"/>
    <p:sldLayoutId id="2147489175" r:id="rId15"/>
    <p:sldLayoutId id="2147489176" r:id="rId16"/>
    <p:sldLayoutId id="2147489177" r:id="rId17"/>
    <p:sldLayoutId id="2147489178" r:id="rId18"/>
    <p:sldLayoutId id="2147489179" r:id="rId19"/>
    <p:sldLayoutId id="2147489180" r:id="rId20"/>
    <p:sldLayoutId id="2147489181" r:id="rId21"/>
    <p:sldLayoutId id="2147489182" r:id="rId22"/>
    <p:sldLayoutId id="2147489183" r:id="rId23"/>
    <p:sldLayoutId id="2147489184" r:id="rId24"/>
    <p:sldLayoutId id="2147489185" r:id="rId25"/>
    <p:sldLayoutId id="2147489186" r:id="rId2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G"/><Relationship Id="rId10" Type="http://schemas.openxmlformats.org/officeDocument/2006/relationships/image" Target="../media/image20.jpeg"/><Relationship Id="rId4" Type="http://schemas.openxmlformats.org/officeDocument/2006/relationships/image" Target="../media/image14.JP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="" xmlns:a16="http://schemas.microsoft.com/office/drawing/2014/main" id="{4FD4FE63-2191-46DF-A7B7-3F42F4CB234C}"/>
              </a:ext>
            </a:extLst>
          </p:cNvPr>
          <p:cNvSpPr txBox="1">
            <a:spLocks/>
          </p:cNvSpPr>
          <p:nvPr/>
        </p:nvSpPr>
        <p:spPr>
          <a:xfrm>
            <a:off x="527777" y="51470"/>
            <a:ext cx="7464515" cy="1170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000" dirty="0" smtClean="0">
                <a:latin typeface="微軟正黑體" panose="020B0604030504040204" pitchFamily="34" charset="-120"/>
              </a:rPr>
              <a:t>5/21</a:t>
            </a:r>
            <a:r>
              <a:rPr kumimoji="0" lang="zh-TW" altLang="en-US" sz="3000" dirty="0" smtClean="0">
                <a:latin typeface="微軟正黑體" panose="020B0604030504040204" pitchFamily="34" charset="-120"/>
              </a:rPr>
              <a:t> </a:t>
            </a:r>
            <a:r>
              <a:rPr kumimoji="0" lang="en-US" altLang="zh-TW" sz="3000" dirty="0" smtClean="0">
                <a:latin typeface="微軟正黑體" panose="020B0604030504040204" pitchFamily="34" charset="-120"/>
              </a:rPr>
              <a:t>WFH</a:t>
            </a:r>
            <a:r>
              <a:rPr kumimoji="0" lang="zh-TW" altLang="en-US" sz="3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800" dirty="0"/>
              <a:t>Daily report</a:t>
            </a:r>
            <a:endParaRPr kumimoji="0" lang="zh-TW" altLang="en-US" sz="30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7586" y="1793227"/>
            <a:ext cx="3696342" cy="2362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</a:rPr>
              <a:t>1</a:t>
            </a:r>
            <a:r>
              <a:rPr kumimoji="0"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.AVMap </a:t>
            </a:r>
          </a:p>
          <a:p>
            <a:pPr fontAlgn="auto">
              <a:spcAft>
                <a:spcPts val="0"/>
              </a:spcAft>
            </a:pPr>
            <a:r>
              <a:rPr kumimoji="0" lang="en-US" altLang="zh-TW" sz="1400" dirty="0" smtClean="0">
                <a:latin typeface="微軟正黑體" panose="020B0604030504040204" pitchFamily="34" charset="-120"/>
                <a:sym typeface="Wingdings" panose="05000000000000000000" pitchFamily="2" charset="2"/>
              </a:rPr>
              <a:t></a:t>
            </a:r>
            <a:r>
              <a:rPr kumimoji="0"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-</a:t>
            </a:r>
            <a:r>
              <a:rPr kumimoji="0"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 專利報告修改</a:t>
            </a:r>
            <a:r>
              <a:rPr kumimoji="0"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kumimoji="0"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增加</a:t>
            </a:r>
            <a:r>
              <a:rPr kumimoji="0"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UI</a:t>
            </a:r>
            <a:r>
              <a:rPr kumimoji="0"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介面</a:t>
            </a:r>
            <a:r>
              <a:rPr kumimoji="0"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</a:p>
          <a:p>
            <a:pPr fontAlgn="auto">
              <a:spcAft>
                <a:spcPts val="0"/>
              </a:spcAft>
            </a:pPr>
            <a:endParaRPr kumimoji="0" lang="en-US" altLang="zh-TW" sz="1400" dirty="0">
              <a:solidFill>
                <a:schemeClr val="tx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27984" y="1794734"/>
            <a:ext cx="232146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</a:pPr>
            <a:r>
              <a:rPr kumimoji="0"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1.AVMap(</a:t>
            </a:r>
            <a:r>
              <a:rPr kumimoji="0"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福明</a:t>
            </a:r>
            <a:r>
              <a:rPr kumimoji="0"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fontAlgn="auto">
              <a:spcAft>
                <a:spcPts val="0"/>
              </a:spcAft>
            </a:pPr>
            <a:r>
              <a:rPr kumimoji="0" lang="en-US" altLang="zh-TW" sz="1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</a:t>
            </a:r>
            <a:r>
              <a:rPr kumimoji="0"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0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資料標記</a:t>
            </a:r>
            <a:endParaRPr kumimoji="0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</a:pPr>
            <a:endParaRPr kumimoji="0" lang="en-US" altLang="zh-TW" sz="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</a:pPr>
            <a:endParaRPr kumimoji="0" lang="en-US" altLang="zh-TW" sz="8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</a:t>
            </a:r>
            <a:r>
              <a:rPr kumimoji="0"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.PI</a:t>
            </a:r>
            <a:r>
              <a:rPr kumimoji="0"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kumimoji="0"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AOI</a:t>
            </a:r>
            <a:r>
              <a:rPr kumimoji="0"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影像分類</a:t>
            </a:r>
            <a:r>
              <a:rPr kumimoji="0"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kumimoji="0"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瑞麟</a:t>
            </a:r>
            <a:r>
              <a:rPr kumimoji="0"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</a:p>
          <a:p>
            <a:pPr fontAlgn="auto">
              <a:spcAft>
                <a:spcPts val="0"/>
              </a:spcAft>
            </a:pPr>
            <a:r>
              <a:rPr kumimoji="0"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-EfficientNetB7</a:t>
            </a:r>
            <a:r>
              <a:rPr kumimoji="0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模型訓練</a:t>
            </a:r>
            <a:endParaRPr kumimoji="0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</a:pPr>
            <a:r>
              <a:rPr kumimoji="0"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-EfficientNetB4</a:t>
            </a:r>
            <a:r>
              <a:rPr kumimoji="0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模型訓練</a:t>
            </a:r>
            <a:endParaRPr kumimoji="0"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</a:pPr>
            <a:endParaRPr kumimoji="0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7586" y="13165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事務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27984" y="127560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098319" y="636535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sz="1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</a:t>
            </a:r>
            <a:r>
              <a:rPr kumimoji="0"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-</a:t>
            </a:r>
            <a:r>
              <a:rPr kumimoji="0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今日進行中</a:t>
            </a:r>
            <a:endParaRPr kumimoji="0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kumimoji="0"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-</a:t>
            </a:r>
            <a:r>
              <a:rPr kumimoji="0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今日已完成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75970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550" y="35546"/>
            <a:ext cx="7374505" cy="611349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PI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AOI</a:t>
            </a:r>
            <a:r>
              <a:rPr lang="zh-TW" altLang="en-US" sz="3000" dirty="0" smtClean="0"/>
              <a:t> 辨識</a:t>
            </a:r>
            <a:endParaRPr lang="zh-TW" altLang="en-US" sz="3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2" t="23729" r="36660" b="39407"/>
          <a:stretch/>
        </p:blipFill>
        <p:spPr>
          <a:xfrm>
            <a:off x="1006564" y="850194"/>
            <a:ext cx="810091" cy="8100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20287" y="864436"/>
            <a:ext cx="74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APR RT</a:t>
            </a:r>
          </a:p>
          <a:p>
            <a:pPr algn="ctr"/>
            <a:r>
              <a:rPr lang="zh-TW" altLang="en-US" sz="1200" dirty="0" smtClean="0"/>
              <a:t>透明</a:t>
            </a:r>
            <a:endParaRPr lang="en-US" altLang="zh-TW" sz="1200" dirty="0"/>
          </a:p>
          <a:p>
            <a:pPr algn="ctr"/>
            <a:r>
              <a:rPr lang="zh-TW" altLang="en-US" sz="1200" dirty="0" smtClean="0"/>
              <a:t>雙暈</a:t>
            </a:r>
            <a:endParaRPr lang="en-US" altLang="zh-TW" sz="12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2" t="49498" r="33754" b="26812"/>
          <a:stretch/>
        </p:blipFill>
        <p:spPr>
          <a:xfrm>
            <a:off x="1007261" y="1833922"/>
            <a:ext cx="815772" cy="8661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3385" y="1860951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Gel</a:t>
            </a:r>
          </a:p>
          <a:p>
            <a:pPr algn="ctr"/>
            <a:r>
              <a:rPr lang="zh-TW" altLang="en-US" sz="1200" dirty="0"/>
              <a:t>透明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不規則狀</a:t>
            </a:r>
            <a:endParaRPr lang="en-US" altLang="zh-TW" sz="12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1" t="34658" r="50301" b="45020"/>
          <a:stretch/>
        </p:blipFill>
        <p:spPr>
          <a:xfrm>
            <a:off x="1012943" y="2850819"/>
            <a:ext cx="810090" cy="80166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432" y="285081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OPI PT</a:t>
            </a:r>
          </a:p>
          <a:p>
            <a:pPr algn="ctr"/>
            <a:r>
              <a:rPr lang="zh-TW" altLang="en-US" sz="1200" dirty="0"/>
              <a:t>無</a:t>
            </a:r>
            <a:r>
              <a:rPr lang="zh-TW" altLang="en-US" sz="1200" dirty="0" smtClean="0"/>
              <a:t>暈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不規則狀</a:t>
            </a:r>
            <a:endParaRPr lang="en-US" altLang="zh-TW" sz="1200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2" r="6396"/>
          <a:stretch/>
        </p:blipFill>
        <p:spPr>
          <a:xfrm>
            <a:off x="1012943" y="3910533"/>
            <a:ext cx="820496" cy="80166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36512" y="3942034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PI Spot</a:t>
            </a:r>
          </a:p>
          <a:p>
            <a:pPr algn="ctr"/>
            <a:r>
              <a:rPr lang="zh-TW" altLang="en-US" sz="1200" dirty="0"/>
              <a:t>大</a:t>
            </a:r>
            <a:r>
              <a:rPr lang="zh-TW" altLang="en-US" sz="1200" dirty="0" smtClean="0"/>
              <a:t>範圍透明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圓形狀</a:t>
            </a:r>
            <a:endParaRPr lang="en-US" altLang="zh-TW" sz="1200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0" t="36000" r="21782" b="36001"/>
          <a:stretch/>
        </p:blipFill>
        <p:spPr>
          <a:xfrm>
            <a:off x="3143969" y="857604"/>
            <a:ext cx="877931" cy="80268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016273" y="88507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SPS</a:t>
            </a:r>
          </a:p>
          <a:p>
            <a:pPr algn="ctr"/>
            <a:r>
              <a:rPr lang="zh-TW" altLang="en-US" sz="1200" dirty="0"/>
              <a:t>小</a:t>
            </a:r>
            <a:r>
              <a:rPr lang="zh-TW" altLang="en-US" sz="1200" dirty="0" smtClean="0"/>
              <a:t>範圍透明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圓形狀</a:t>
            </a:r>
            <a:endParaRPr lang="en-US" altLang="zh-TW" sz="1200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1882716" y="1897649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UP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Polymer</a:t>
            </a:r>
            <a:endParaRPr lang="zh-TW" altLang="en-US" sz="1200" dirty="0" smtClean="0"/>
          </a:p>
          <a:p>
            <a:pPr algn="ctr"/>
            <a:r>
              <a:rPr lang="zh-TW" altLang="en-US" sz="1200" dirty="0" smtClean="0"/>
              <a:t>外圍大的暈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中間不規則</a:t>
            </a:r>
            <a:r>
              <a:rPr lang="en-US" altLang="zh-TW" sz="1200" dirty="0" smtClean="0"/>
              <a:t>P/T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879673" y="2948977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UP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/>
              <a:t>PreBake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外圍小的暈</a:t>
            </a:r>
            <a:endParaRPr lang="en-US" altLang="zh-TW" sz="1200" dirty="0" smtClean="0"/>
          </a:p>
          <a:p>
            <a:pPr algn="ctr"/>
            <a:r>
              <a:rPr lang="zh-TW" altLang="en-US" sz="1200" dirty="0"/>
              <a:t>中間不規則</a:t>
            </a:r>
            <a:r>
              <a:rPr lang="en-US" altLang="zh-TW" sz="1200" dirty="0"/>
              <a:t>P/T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6" t="37801" r="40771" b="34571"/>
          <a:stretch/>
        </p:blipFill>
        <p:spPr>
          <a:xfrm>
            <a:off x="3121800" y="2913824"/>
            <a:ext cx="895419" cy="89542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9" t="25855" r="15456" b="22999"/>
          <a:stretch/>
        </p:blipFill>
        <p:spPr>
          <a:xfrm>
            <a:off x="3122869" y="1879806"/>
            <a:ext cx="877598" cy="79781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/>
          <a:stretch/>
        </p:blipFill>
        <p:spPr>
          <a:xfrm>
            <a:off x="3107907" y="3949048"/>
            <a:ext cx="907523" cy="917957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2093218" y="40497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Other</a:t>
            </a:r>
          </a:p>
          <a:p>
            <a:pPr algn="ctr"/>
            <a:r>
              <a:rPr lang="zh-TW" altLang="en-US" sz="1200" dirty="0" smtClean="0"/>
              <a:t>其他類</a:t>
            </a:r>
            <a:r>
              <a:rPr lang="zh-TW" altLang="en-US" sz="1200" dirty="0"/>
              <a:t>型</a:t>
            </a:r>
            <a:endParaRPr lang="en-US" altLang="zh-TW" sz="12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88" b="16750"/>
          <a:stretch/>
        </p:blipFill>
        <p:spPr>
          <a:xfrm>
            <a:off x="4021900" y="1884217"/>
            <a:ext cx="914499" cy="789614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3463260" y="2636313"/>
            <a:ext cx="1117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A</a:t>
            </a:r>
            <a:r>
              <a:rPr lang="zh-TW" altLang="en-US" sz="1200" dirty="0" smtClean="0"/>
              <a:t>                 </a:t>
            </a:r>
            <a:r>
              <a:rPr lang="en-US" altLang="zh-TW" sz="1200" dirty="0" smtClean="0"/>
              <a:t>B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89827"/>
              </p:ext>
            </p:extLst>
          </p:nvPr>
        </p:nvGraphicFramePr>
        <p:xfrm>
          <a:off x="5004048" y="915566"/>
          <a:ext cx="36004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224136"/>
                <a:gridCol w="1224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Efficientnet-B4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Top 1 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Top 2 accuracy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APR_PT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13/30,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43%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27/30,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90%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Gel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75/80,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94%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79/80, 99%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OPI_PT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487/490,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99%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489/490, 99%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PI_Spot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33/41,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35/41,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85%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SPS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435/435,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435/435, 100%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UP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Polymer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A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47/88,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53%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81/88,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92%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UP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Polymer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B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11/14,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79%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13/14,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93%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UP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err="1" smtClean="0"/>
                        <a:t>PreBake</a:t>
                      </a:r>
                      <a:endParaRPr lang="en-US" altLang="zh-TW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59/89,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66%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75/89,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84%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Others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104/138,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75%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108/138, 78%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Total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1264/1405,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90%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1342/1405,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936399" y="627534"/>
            <a:ext cx="3481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2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信心度前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名中有包含正確的類別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007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265473</TotalTime>
  <Words>225</Words>
  <Application>Microsoft Office PowerPoint</Application>
  <PresentationFormat>如螢幕大小 (16:9)</PresentationFormat>
  <Paragraphs>74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3" baseType="lpstr">
      <vt:lpstr>Albertus MT Lt</vt:lpstr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PowerPoint 簡報</vt:lpstr>
      <vt:lpstr>PI AOI 辨識</vt:lpstr>
    </vt:vector>
  </TitlesOfParts>
  <Company>AUO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Chandler Lin 林昱成</dc:creator>
  <cp:lastModifiedBy>Harry Lin 林宗賢</cp:lastModifiedBy>
  <cp:revision>3453</cp:revision>
  <dcterms:created xsi:type="dcterms:W3CDTF">2010-10-28T04:24:49Z</dcterms:created>
  <dcterms:modified xsi:type="dcterms:W3CDTF">2021-05-24T07:53:32Z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4440491</vt:lpwstr>
  </property>
  <property fmtid="{D5CDD505-2E9C-101B-9397-08002B2CF9AE}" pid="3" name="NXPowerLiteVersion">
    <vt:lpwstr>D3.7.2</vt:lpwstr>
  </property>
</Properties>
</file>