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8" r:id="rId2"/>
    <p:sldMasterId id="2147483968" r:id="rId3"/>
    <p:sldMasterId id="2147483978" r:id="rId4"/>
  </p:sldMasterIdLst>
  <p:notesMasterIdLst>
    <p:notesMasterId r:id="rId15"/>
  </p:notesMasterIdLst>
  <p:handoutMasterIdLst>
    <p:handoutMasterId r:id="rId16"/>
  </p:handoutMasterIdLst>
  <p:sldIdLst>
    <p:sldId id="1189" r:id="rId5"/>
    <p:sldId id="1193" r:id="rId6"/>
    <p:sldId id="1205" r:id="rId7"/>
    <p:sldId id="1194" r:id="rId8"/>
    <p:sldId id="1203" r:id="rId9"/>
    <p:sldId id="1204" r:id="rId10"/>
    <p:sldId id="1200" r:id="rId11"/>
    <p:sldId id="1197" r:id="rId12"/>
    <p:sldId id="1201" r:id="rId13"/>
    <p:sldId id="1013" r:id="rId14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anose="020B0502020104020203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D67E"/>
    <a:srgbClr val="5B5245"/>
    <a:srgbClr val="90D0CD"/>
    <a:srgbClr val="0083A2"/>
    <a:srgbClr val="2772E1"/>
    <a:srgbClr val="14458E"/>
    <a:srgbClr val="449E9A"/>
    <a:srgbClr val="F1A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>
      <p:cViewPr varScale="1">
        <p:scale>
          <a:sx n="136" d="100"/>
          <a:sy n="136" d="100"/>
        </p:scale>
        <p:origin x="1290" y="132"/>
      </p:cViewPr>
      <p:guideLst>
        <p:guide orient="horz" pos="429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18" y="-7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6EF1A-937C-4A01-92EF-A7388D5E0720}" type="datetimeFigureOut">
              <a:rPr lang="zh-TW" altLang="en-US"/>
              <a:pPr>
                <a:defRPr/>
              </a:pPr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83FB763-3FB6-4DCB-8BD3-E1C28B859A1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4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BBC83E-F1F7-4FBA-ACD9-4BFC468AC3BB}" type="datetimeFigureOut">
              <a:rPr lang="zh-TW" altLang="en-US"/>
              <a:pPr>
                <a:defRPr/>
              </a:pPr>
              <a:t>2021/3/12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6E8DC0F1-54C4-47E1-8422-D65F735A026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48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​‌Classify:AUO-General‌​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4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CE928E6-5F46-4EDE-8070-5CE88C891D73}" type="slidenum">
              <a:rPr kumimoji="0" lang="zh-TW" altLang="en-US" sz="1200">
                <a:latin typeface="Calibri" panose="020F0502020204030204" pitchFamily="34" charset="0"/>
              </a:rPr>
              <a:pPr eaLnBrk="1" hangingPunct="1"/>
              <a:t>10</a:t>
            </a:fld>
            <a:endParaRPr kumimoji="0" lang="zh-TW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7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 flipH="1">
            <a:off x="3267075" y="0"/>
            <a:ext cx="5940425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4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85963"/>
            <a:ext cx="27003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endParaRPr lang="zh-TW" altLang="en-US" dirty="0" smtClean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763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627188"/>
            <a:ext cx="6711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51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25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 flipH="1">
            <a:off x="3267075" y="0"/>
            <a:ext cx="5940425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4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85963"/>
            <a:ext cx="27003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13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5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0"/>
            <a:ext cx="8229600" cy="19802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04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59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627188"/>
            <a:ext cx="6711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73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36004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70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10"/>
          <p:cNvSpPr txBox="1">
            <a:spLocks/>
          </p:cNvSpPr>
          <p:nvPr userDrawn="1"/>
        </p:nvSpPr>
        <p:spPr>
          <a:xfrm>
            <a:off x="528638" y="231775"/>
            <a:ext cx="7283450" cy="1169988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  <a:cs typeface="+mj-cs"/>
              </a:rPr>
              <a:t>適用色盤</a:t>
            </a:r>
          </a:p>
        </p:txBody>
      </p:sp>
      <p:grpSp>
        <p:nvGrpSpPr>
          <p:cNvPr id="3" name="群組 5"/>
          <p:cNvGrpSpPr>
            <a:grpSpLocks/>
          </p:cNvGrpSpPr>
          <p:nvPr userDrawn="1"/>
        </p:nvGrpSpPr>
        <p:grpSpPr bwMode="auto">
          <a:xfrm>
            <a:off x="657225" y="3786188"/>
            <a:ext cx="2474913" cy="619125"/>
            <a:chOff x="657225" y="3786885"/>
            <a:chExt cx="2474395" cy="619125"/>
          </a:xfrm>
        </p:grpSpPr>
        <p:sp>
          <p:nvSpPr>
            <p:cNvPr id="4" name="矩形 3"/>
            <p:cNvSpPr/>
            <p:nvPr/>
          </p:nvSpPr>
          <p:spPr>
            <a:xfrm>
              <a:off x="657225" y="3786885"/>
              <a:ext cx="977695" cy="593725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群組 8"/>
          <p:cNvGrpSpPr>
            <a:grpSpLocks/>
          </p:cNvGrpSpPr>
          <p:nvPr userDrawn="1"/>
        </p:nvGrpSpPr>
        <p:grpSpPr bwMode="auto">
          <a:xfrm>
            <a:off x="657225" y="1125538"/>
            <a:ext cx="6956425" cy="638175"/>
            <a:chOff x="657225" y="1125705"/>
            <a:chExt cx="6955845" cy="638175"/>
          </a:xfrm>
        </p:grpSpPr>
        <p:sp>
          <p:nvSpPr>
            <p:cNvPr id="7" name="矩形 6"/>
            <p:cNvSpPr/>
            <p:nvPr/>
          </p:nvSpPr>
          <p:spPr>
            <a:xfrm>
              <a:off x="657225" y="1125705"/>
              <a:ext cx="977818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57413" y="1125705"/>
              <a:ext cx="977818" cy="593725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13"/>
          <p:cNvGrpSpPr>
            <a:grpSpLocks/>
          </p:cNvGrpSpPr>
          <p:nvPr userDrawn="1"/>
        </p:nvGrpSpPr>
        <p:grpSpPr bwMode="auto">
          <a:xfrm>
            <a:off x="657225" y="2019300"/>
            <a:ext cx="6965950" cy="619125"/>
            <a:chOff x="657225" y="1807245"/>
            <a:chExt cx="6965370" cy="619125"/>
          </a:xfrm>
        </p:grpSpPr>
        <p:sp>
          <p:nvSpPr>
            <p:cNvPr id="12" name="矩形 11"/>
            <p:cNvSpPr/>
            <p:nvPr/>
          </p:nvSpPr>
          <p:spPr>
            <a:xfrm>
              <a:off x="5157413" y="1807245"/>
              <a:ext cx="977819" cy="593725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7225" y="1807245"/>
              <a:ext cx="977819" cy="593725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 userDrawn="1"/>
        </p:nvSpPr>
        <p:spPr>
          <a:xfrm>
            <a:off x="657225" y="2894013"/>
            <a:ext cx="977900" cy="592137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157788" y="2894013"/>
            <a:ext cx="977900" cy="59213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sz="1100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894013"/>
            <a:ext cx="130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894013"/>
            <a:ext cx="1304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741738"/>
            <a:ext cx="129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 userDrawn="1"/>
        </p:nvSpPr>
        <p:spPr>
          <a:xfrm>
            <a:off x="5427663" y="3876675"/>
            <a:ext cx="5286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03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 flipH="1">
            <a:off x="3267075" y="0"/>
            <a:ext cx="5940425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4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85963"/>
            <a:ext cx="27003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1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5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0"/>
            <a:ext cx="8229600" cy="19802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43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5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0"/>
            <a:ext cx="8229600" cy="19802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3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521550" y="823020"/>
            <a:ext cx="8415935" cy="43204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zh-TW" altLang="en-US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1560" y="816555"/>
            <a:ext cx="7464515" cy="36004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25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627188"/>
            <a:ext cx="6711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173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10"/>
          <p:cNvSpPr txBox="1">
            <a:spLocks/>
          </p:cNvSpPr>
          <p:nvPr userDrawn="1"/>
        </p:nvSpPr>
        <p:spPr>
          <a:xfrm>
            <a:off x="528638" y="231775"/>
            <a:ext cx="7283450" cy="1169988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  <a:cs typeface="+mj-cs"/>
              </a:rPr>
              <a:t>適用色盤</a:t>
            </a:r>
          </a:p>
        </p:txBody>
      </p:sp>
      <p:grpSp>
        <p:nvGrpSpPr>
          <p:cNvPr id="3" name="群組 5"/>
          <p:cNvGrpSpPr>
            <a:grpSpLocks/>
          </p:cNvGrpSpPr>
          <p:nvPr userDrawn="1"/>
        </p:nvGrpSpPr>
        <p:grpSpPr bwMode="auto">
          <a:xfrm>
            <a:off x="657225" y="3786188"/>
            <a:ext cx="2474913" cy="619125"/>
            <a:chOff x="657225" y="3786885"/>
            <a:chExt cx="2474395" cy="619125"/>
          </a:xfrm>
        </p:grpSpPr>
        <p:sp>
          <p:nvSpPr>
            <p:cNvPr id="4" name="矩形 3"/>
            <p:cNvSpPr/>
            <p:nvPr/>
          </p:nvSpPr>
          <p:spPr>
            <a:xfrm>
              <a:off x="657225" y="3786885"/>
              <a:ext cx="977695" cy="593725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群組 8"/>
          <p:cNvGrpSpPr>
            <a:grpSpLocks/>
          </p:cNvGrpSpPr>
          <p:nvPr userDrawn="1"/>
        </p:nvGrpSpPr>
        <p:grpSpPr bwMode="auto">
          <a:xfrm>
            <a:off x="657225" y="1125538"/>
            <a:ext cx="6956425" cy="638175"/>
            <a:chOff x="657225" y="1125705"/>
            <a:chExt cx="6955845" cy="638175"/>
          </a:xfrm>
        </p:grpSpPr>
        <p:sp>
          <p:nvSpPr>
            <p:cNvPr id="7" name="矩形 6"/>
            <p:cNvSpPr/>
            <p:nvPr/>
          </p:nvSpPr>
          <p:spPr>
            <a:xfrm>
              <a:off x="657225" y="1125705"/>
              <a:ext cx="977818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57413" y="1125705"/>
              <a:ext cx="977818" cy="593725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13"/>
          <p:cNvGrpSpPr>
            <a:grpSpLocks/>
          </p:cNvGrpSpPr>
          <p:nvPr userDrawn="1"/>
        </p:nvGrpSpPr>
        <p:grpSpPr bwMode="auto">
          <a:xfrm>
            <a:off x="657225" y="2019300"/>
            <a:ext cx="6965950" cy="619125"/>
            <a:chOff x="657225" y="1807245"/>
            <a:chExt cx="6965370" cy="619125"/>
          </a:xfrm>
        </p:grpSpPr>
        <p:sp>
          <p:nvSpPr>
            <p:cNvPr id="12" name="矩形 11"/>
            <p:cNvSpPr/>
            <p:nvPr/>
          </p:nvSpPr>
          <p:spPr>
            <a:xfrm>
              <a:off x="5157413" y="1807245"/>
              <a:ext cx="977819" cy="593725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7225" y="1807245"/>
              <a:ext cx="977819" cy="593725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 userDrawn="1"/>
        </p:nvSpPr>
        <p:spPr>
          <a:xfrm>
            <a:off x="657225" y="2894013"/>
            <a:ext cx="977900" cy="592137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157788" y="2894013"/>
            <a:ext cx="977900" cy="59213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sz="1100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894013"/>
            <a:ext cx="130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894013"/>
            <a:ext cx="1304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741738"/>
            <a:ext cx="129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 userDrawn="1"/>
        </p:nvSpPr>
        <p:spPr>
          <a:xfrm>
            <a:off x="5427663" y="3876675"/>
            <a:ext cx="5286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566738" y="185738"/>
            <a:ext cx="6210300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TW" altLang="en-US" sz="2000" b="1" dirty="0">
                <a:ea typeface="微軟正黑體" pitchFamily="34" charset="-120"/>
              </a:rPr>
              <a:t>參考技術</a:t>
            </a:r>
            <a:r>
              <a:rPr lang="en-US" altLang="zh-TW" sz="2000" b="1" dirty="0">
                <a:ea typeface="微軟正黑體" pitchFamily="34" charset="-120"/>
              </a:rPr>
              <a:t>/</a:t>
            </a:r>
            <a:r>
              <a:rPr lang="zh-TW" altLang="en-US" sz="2000" b="1" dirty="0">
                <a:ea typeface="微軟正黑體" pitchFamily="34" charset="-120"/>
              </a:rPr>
              <a:t>目前技術</a:t>
            </a:r>
            <a:r>
              <a:rPr lang="en-US" altLang="zh-TW" sz="2000" b="1" dirty="0">
                <a:ea typeface="微軟正黑體" pitchFamily="34" charset="-120"/>
              </a:rPr>
              <a:t>(reference)/</a:t>
            </a:r>
            <a:r>
              <a:rPr lang="zh-TW" altLang="en-US" sz="2000" b="1" dirty="0">
                <a:ea typeface="微軟正黑體" pitchFamily="34" charset="-120"/>
              </a:rPr>
              <a:t>目前技術</a:t>
            </a:r>
            <a:r>
              <a:rPr lang="en-US" altLang="zh-TW" sz="2000" b="1" dirty="0">
                <a:ea typeface="微軟正黑體" pitchFamily="34" charset="-120"/>
              </a:rPr>
              <a:t>(state of art)</a:t>
            </a:r>
            <a:endParaRPr lang="zh-TW" altLang="en-US" sz="2000" b="1" dirty="0">
              <a:ea typeface="微軟正黑體" pitchFamily="34" charset="-120"/>
            </a:endParaRPr>
          </a:p>
        </p:txBody>
      </p:sp>
      <p:sp>
        <p:nvSpPr>
          <p:cNvPr id="5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3" y="591530"/>
            <a:ext cx="8379931" cy="4275475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endParaRPr lang="zh-TW" altLang="en-US" dirty="0" smtClean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3" y="816555"/>
            <a:ext cx="8379931" cy="405045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頁尾版面配置區 7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651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627188"/>
            <a:ext cx="6711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10"/>
          <p:cNvSpPr txBox="1">
            <a:spLocks/>
          </p:cNvSpPr>
          <p:nvPr userDrawn="1"/>
        </p:nvSpPr>
        <p:spPr>
          <a:xfrm>
            <a:off x="528638" y="231775"/>
            <a:ext cx="7283450" cy="1169988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  <a:cs typeface="+mj-cs"/>
              </a:rPr>
              <a:t>適用色盤</a:t>
            </a:r>
          </a:p>
        </p:txBody>
      </p:sp>
      <p:grpSp>
        <p:nvGrpSpPr>
          <p:cNvPr id="3" name="群組 5"/>
          <p:cNvGrpSpPr>
            <a:grpSpLocks/>
          </p:cNvGrpSpPr>
          <p:nvPr userDrawn="1"/>
        </p:nvGrpSpPr>
        <p:grpSpPr bwMode="auto">
          <a:xfrm>
            <a:off x="657225" y="3786188"/>
            <a:ext cx="2474913" cy="619125"/>
            <a:chOff x="657225" y="3786885"/>
            <a:chExt cx="2474395" cy="619125"/>
          </a:xfrm>
        </p:grpSpPr>
        <p:sp>
          <p:nvSpPr>
            <p:cNvPr id="4" name="矩形 3"/>
            <p:cNvSpPr/>
            <p:nvPr/>
          </p:nvSpPr>
          <p:spPr>
            <a:xfrm>
              <a:off x="657225" y="3786885"/>
              <a:ext cx="977695" cy="593725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群組 8"/>
          <p:cNvGrpSpPr>
            <a:grpSpLocks/>
          </p:cNvGrpSpPr>
          <p:nvPr userDrawn="1"/>
        </p:nvGrpSpPr>
        <p:grpSpPr bwMode="auto">
          <a:xfrm>
            <a:off x="657225" y="1125538"/>
            <a:ext cx="6956425" cy="638175"/>
            <a:chOff x="657225" y="1125705"/>
            <a:chExt cx="6955845" cy="638175"/>
          </a:xfrm>
        </p:grpSpPr>
        <p:sp>
          <p:nvSpPr>
            <p:cNvPr id="7" name="矩形 6"/>
            <p:cNvSpPr/>
            <p:nvPr/>
          </p:nvSpPr>
          <p:spPr>
            <a:xfrm>
              <a:off x="657225" y="1125705"/>
              <a:ext cx="977818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57413" y="1125705"/>
              <a:ext cx="977818" cy="593725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13"/>
          <p:cNvGrpSpPr>
            <a:grpSpLocks/>
          </p:cNvGrpSpPr>
          <p:nvPr userDrawn="1"/>
        </p:nvGrpSpPr>
        <p:grpSpPr bwMode="auto">
          <a:xfrm>
            <a:off x="657225" y="2019300"/>
            <a:ext cx="6965950" cy="619125"/>
            <a:chOff x="657225" y="1807245"/>
            <a:chExt cx="6965370" cy="619125"/>
          </a:xfrm>
        </p:grpSpPr>
        <p:sp>
          <p:nvSpPr>
            <p:cNvPr id="12" name="矩形 11"/>
            <p:cNvSpPr/>
            <p:nvPr/>
          </p:nvSpPr>
          <p:spPr>
            <a:xfrm>
              <a:off x="5157413" y="1807245"/>
              <a:ext cx="977819" cy="593725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7225" y="1807245"/>
              <a:ext cx="977819" cy="593725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b="1" dirty="0">
                <a:solidFill>
                  <a:schemeClr val="bg1"/>
                </a:solidFill>
                <a:ea typeface="微軟正黑體" pitchFamily="34" charset="-120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 userDrawn="1"/>
        </p:nvSpPr>
        <p:spPr>
          <a:xfrm>
            <a:off x="657225" y="2894013"/>
            <a:ext cx="977900" cy="592137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157788" y="2894013"/>
            <a:ext cx="977900" cy="59213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 sz="1100" b="1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894013"/>
            <a:ext cx="130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894013"/>
            <a:ext cx="1304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741738"/>
            <a:ext cx="129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 userDrawn="1"/>
        </p:nvSpPr>
        <p:spPr>
          <a:xfrm>
            <a:off x="5427663" y="3876675"/>
            <a:ext cx="5286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itchFamily="34" charset="-120"/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4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 userDrawn="1"/>
        </p:nvSpPr>
        <p:spPr>
          <a:xfrm flipH="1">
            <a:off x="3267075" y="0"/>
            <a:ext cx="5940425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4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85963"/>
            <a:ext cx="27003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3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5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0"/>
            <a:ext cx="8229600" cy="19802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3"/>
            <a:ext cx="2895600" cy="2746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22288" y="636588"/>
            <a:ext cx="84153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1030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3250" y="4983163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67275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41288"/>
            <a:ext cx="491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0" r:id="rId4"/>
    <p:sldLayoutId id="2147484155" r:id="rId5"/>
    <p:sldLayoutId id="2147484156" r:id="rId6"/>
    <p:sldLayoutId id="2147484157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22288" y="636588"/>
            <a:ext cx="84153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205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3250" y="4983163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6563" y="4767263"/>
            <a:ext cx="2895600" cy="2746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205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67275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738"/>
            <a:ext cx="708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22288" y="771525"/>
            <a:ext cx="841533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307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3250" y="4983163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  <p:pic>
        <p:nvPicPr>
          <p:cNvPr id="308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67275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5738"/>
            <a:ext cx="45418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22288" y="822325"/>
            <a:ext cx="84153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4102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3250" y="4983163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  <p:pic>
        <p:nvPicPr>
          <p:cNvPr id="4104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67275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5738"/>
            <a:ext cx="25987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746125" y="3516313"/>
            <a:ext cx="7921625" cy="8175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林宗賢</a:t>
            </a:r>
            <a:r>
              <a:rPr lang="en-US" altLang="zh-TW" dirty="0">
                <a:latin typeface="微軟正黑體" panose="020B0604030504040204" pitchFamily="34" charset="-120"/>
              </a:rPr>
              <a:t>/</a:t>
            </a:r>
            <a:r>
              <a:rPr lang="en-US" altLang="zh-TW" dirty="0" smtClean="0">
                <a:latin typeface="微軟正黑體" panose="020B0604030504040204" pitchFamily="34" charset="-120"/>
              </a:rPr>
              <a:t>ML6A01</a:t>
            </a:r>
          </a:p>
          <a:p>
            <a:pPr>
              <a:defRPr/>
            </a:pPr>
            <a:r>
              <a:rPr lang="zh-TW" altLang="en-US" dirty="0" smtClean="0">
                <a:latin typeface="微軟正黑體" panose="020B0604030504040204" pitchFamily="34" charset="-120"/>
              </a:rPr>
              <a:t>簡福明</a:t>
            </a:r>
            <a:r>
              <a:rPr lang="en-US" altLang="zh-TW" dirty="0" smtClean="0">
                <a:latin typeface="微軟正黑體" panose="020B0604030504040204" pitchFamily="34" charset="-120"/>
              </a:rPr>
              <a:t>/ML6AI2</a:t>
            </a:r>
          </a:p>
        </p:txBody>
      </p:sp>
      <p:sp>
        <p:nvSpPr>
          <p:cNvPr id="26627" name="標題 8"/>
          <p:cNvSpPr>
            <a:spLocks noGrp="1"/>
          </p:cNvSpPr>
          <p:nvPr>
            <p:ph type="title"/>
          </p:nvPr>
        </p:nvSpPr>
        <p:spPr bwMode="auto">
          <a:xfrm>
            <a:off x="752475" y="1671638"/>
            <a:ext cx="8229600" cy="1979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TW" altLang="en-US" sz="3200" dirty="0" smtClean="0"/>
              <a:t>一種改良</a:t>
            </a:r>
            <a:r>
              <a:rPr lang="en-US" altLang="zh-TW" sz="3200" dirty="0" smtClean="0"/>
              <a:t>TAR</a:t>
            </a:r>
            <a:r>
              <a:rPr lang="zh-TW" altLang="en-US" sz="3200" dirty="0"/>
              <a:t>瑕疵</a:t>
            </a:r>
            <a:r>
              <a:rPr lang="zh-TW" altLang="en-US" sz="3200" dirty="0" smtClean="0"/>
              <a:t>檢測方法</a:t>
            </a:r>
            <a:endParaRPr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701570" y="1041580"/>
            <a:ext cx="77851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PyAutoGUI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自動化技術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：電腦視覺資料庫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Scaled-YOLOv4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Scaling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Stage Partial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 Voltage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ITO(</a:t>
            </a:r>
            <a:r>
              <a:rPr lang="en-US" altLang="zh-TW" sz="2000" dirty="0"/>
              <a:t>Indium Tin Oxide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電壓值視覺化系統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57553" y="906565"/>
            <a:ext cx="8379931" cy="3960440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影像檢視不易：由 </a:t>
            </a:r>
            <a:r>
              <a:rPr lang="en-US" altLang="zh-TW" dirty="0" smtClean="0"/>
              <a:t>AOI</a:t>
            </a:r>
            <a:r>
              <a:rPr lang="zh-TW" altLang="en-US" dirty="0" smtClean="0"/>
              <a:t> 系統取得的影像格式是 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 檔，需要使用</a:t>
            </a:r>
            <a:r>
              <a:rPr lang="en-US" altLang="zh-TW" dirty="0" err="1" smtClean="0"/>
              <a:t>AVMap</a:t>
            </a:r>
            <a:r>
              <a:rPr lang="zh-TW" altLang="en-US" dirty="0" smtClean="0"/>
              <a:t>系統才可檢視，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2.TAR</a:t>
            </a:r>
            <a:r>
              <a:rPr lang="zh-TW" altLang="en-US" dirty="0" smtClean="0"/>
              <a:t>瑕疵檢測流程不完整：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人員經驗不同：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6496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/>
          <p:cNvSpPr txBox="1">
            <a:spLocks noChangeArrowheads="1"/>
          </p:cNvSpPr>
          <p:nvPr/>
        </p:nvSpPr>
        <p:spPr bwMode="auto">
          <a:xfrm>
            <a:off x="476545" y="906565"/>
            <a:ext cx="7785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目前全部流程皆是由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，透過遠端操作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系統，檢視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電壓值影像來尋找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瑕疵，且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尋找瑕疵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需要依靠人員專業的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知識，例如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影像亮度參數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調整及瑕疵分辨，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才能精確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的座標，會花費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大量時間與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為了建立瑕疵偵測模型，需要大量的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電壓值影像，由於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系統的限制，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導致人員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必須透過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介面操作來檢視電壓值影像，造成資料收集困難，且會增加額外的人力及時間成本。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文字方塊 4"/>
          <p:cNvSpPr txBox="1">
            <a:spLocks noChangeArrowheads="1"/>
          </p:cNvSpPr>
          <p:nvPr/>
        </p:nvSpPr>
        <p:spPr bwMode="auto">
          <a:xfrm flipH="1">
            <a:off x="476545" y="906565"/>
            <a:ext cx="769585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由於無法直接從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系統取得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資料，若透過人員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操作會耗費的大量時間與人力。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因此本方案使用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PyAutoGUI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自動化技術，突破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系統的限制，收集大量的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電壓值影像，以建立瑕疵偵測模型，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取代人員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重覆動作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人員在檢視瑕疵時會受到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電壓值影像的亮度影響，太亮或太暗會導致瑕疵發現不易或消失。因此本方案使用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影像處理技術結合人員專業的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知識，進行亮度比對，進而動態調整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系統的參數，使系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維持在最佳亮度。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078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6545" y="906565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於每位人員檢視異常點的經驗皆不盡相同，人員差異可能會導致遺漏異常點。因此本方案使用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Scaled-YOLOv4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電壓值影像瑕疵偵測，進而取得瑕疵座標，最後將座標資訊上傳至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Server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改善上述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 startAt="3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8">
            <a:extLst>
              <a:ext uri="{FF2B5EF4-FFF2-40B4-BE49-F238E27FC236}">
                <a16:creationId xmlns="" xmlns:a16="http://schemas.microsoft.com/office/drawing/2014/main" id="{EA954584-47D3-418E-9AEA-B94D78BD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39331" y="583789"/>
            <a:ext cx="787400" cy="1042555"/>
          </a:xfrm>
          <a:prstGeom prst="rect">
            <a:avLst/>
          </a:prstGeom>
          <a:noFill/>
        </p:spPr>
      </p:pic>
      <p:cxnSp>
        <p:nvCxnSpPr>
          <p:cNvPr id="5" name="接點: 肘形 229">
            <a:extLst>
              <a:ext uri="{FF2B5EF4-FFF2-40B4-BE49-F238E27FC236}">
                <a16:creationId xmlns="" xmlns:a16="http://schemas.microsoft.com/office/drawing/2014/main" id="{89FB7288-EB6B-405F-A81D-B2A005D69FEE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2060061" y="1799314"/>
            <a:ext cx="909527" cy="563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接點: 肘形 231">
            <a:extLst>
              <a:ext uri="{FF2B5EF4-FFF2-40B4-BE49-F238E27FC236}">
                <a16:creationId xmlns="" xmlns:a16="http://schemas.microsoft.com/office/drawing/2014/main" id="{4356FA65-8F4B-4B47-987F-5EB4BC3F1254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5400000">
            <a:off x="1552427" y="1854024"/>
            <a:ext cx="908284" cy="452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" name="群組 276">
            <a:extLst>
              <a:ext uri="{FF2B5EF4-FFF2-40B4-BE49-F238E27FC236}">
                <a16:creationId xmlns="" xmlns:a16="http://schemas.microsoft.com/office/drawing/2014/main" id="{2023E0C1-642F-4543-A9C9-84A0A196D4FA}"/>
              </a:ext>
            </a:extLst>
          </p:cNvPr>
          <p:cNvGrpSpPr/>
          <p:nvPr/>
        </p:nvGrpSpPr>
        <p:grpSpPr>
          <a:xfrm>
            <a:off x="2720893" y="2061280"/>
            <a:ext cx="980113" cy="1140463"/>
            <a:chOff x="1656672" y="2211827"/>
            <a:chExt cx="980113" cy="1140463"/>
          </a:xfrm>
        </p:grpSpPr>
        <p:pic>
          <p:nvPicPr>
            <p:cNvPr id="8" name="圖片 7">
              <a:extLst>
                <a:ext uri="{FF2B5EF4-FFF2-40B4-BE49-F238E27FC236}">
                  <a16:creationId xmlns="" xmlns:a16="http://schemas.microsoft.com/office/drawing/2014/main" id="{636041EF-FB40-4BE6-B0BE-94AC8FD75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396" y="2211827"/>
              <a:ext cx="904389" cy="949182"/>
            </a:xfrm>
            <a:prstGeom prst="rect">
              <a:avLst/>
            </a:prstGeom>
          </p:spPr>
        </p:pic>
        <p:sp>
          <p:nvSpPr>
            <p:cNvPr id="9" name="矩形: 圓角 241">
              <a:extLst>
                <a:ext uri="{FF2B5EF4-FFF2-40B4-BE49-F238E27FC236}">
                  <a16:creationId xmlns="" xmlns:a16="http://schemas.microsoft.com/office/drawing/2014/main" id="{3599D826-8104-4D29-B942-6C0A3A1401D9}"/>
                </a:ext>
              </a:extLst>
            </p:cNvPr>
            <p:cNvSpPr/>
            <p:nvPr/>
          </p:nvSpPr>
          <p:spPr>
            <a:xfrm>
              <a:off x="1656672" y="3149837"/>
              <a:ext cx="949394" cy="2024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CIM SERVER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277">
            <a:extLst>
              <a:ext uri="{FF2B5EF4-FFF2-40B4-BE49-F238E27FC236}">
                <a16:creationId xmlns="" xmlns:a16="http://schemas.microsoft.com/office/drawing/2014/main" id="{5A365F9E-2D1E-477C-8816-28187050C9F7}"/>
              </a:ext>
            </a:extLst>
          </p:cNvPr>
          <p:cNvGrpSpPr/>
          <p:nvPr/>
        </p:nvGrpSpPr>
        <p:grpSpPr>
          <a:xfrm>
            <a:off x="949979" y="2163753"/>
            <a:ext cx="830127" cy="1029521"/>
            <a:chOff x="562987" y="2313028"/>
            <a:chExt cx="830127" cy="1029521"/>
          </a:xfrm>
        </p:grpSpPr>
        <p:pic>
          <p:nvPicPr>
            <p:cNvPr id="11" name="圖片 10">
              <a:extLst>
                <a:ext uri="{FF2B5EF4-FFF2-40B4-BE49-F238E27FC236}">
                  <a16:creationId xmlns="" xmlns:a16="http://schemas.microsoft.com/office/drawing/2014/main" id="{B2F3BECB-2FCE-41EB-B38E-BDE19DEB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987" y="2313028"/>
              <a:ext cx="830127" cy="741749"/>
            </a:xfrm>
            <a:prstGeom prst="rect">
              <a:avLst/>
            </a:prstGeom>
          </p:spPr>
        </p:pic>
        <p:sp>
          <p:nvSpPr>
            <p:cNvPr id="12" name="矩形: 圓角 250">
              <a:extLst>
                <a:ext uri="{FF2B5EF4-FFF2-40B4-BE49-F238E27FC236}">
                  <a16:creationId xmlns="" xmlns:a16="http://schemas.microsoft.com/office/drawing/2014/main" id="{43D3892A-0FE9-449E-9EF3-48E42CCBFF4C}"/>
                </a:ext>
              </a:extLst>
            </p:cNvPr>
            <p:cNvSpPr/>
            <p:nvPr/>
          </p:nvSpPr>
          <p:spPr>
            <a:xfrm>
              <a:off x="577749" y="3037632"/>
              <a:ext cx="793432" cy="30491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AVMAP SERVER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50B176FB-5674-4C5D-B6A3-FE40692B8D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4524" y="3707257"/>
            <a:ext cx="1102271" cy="854440"/>
          </a:xfrm>
          <a:prstGeom prst="rect">
            <a:avLst/>
          </a:prstGeom>
        </p:spPr>
      </p:pic>
      <p:cxnSp>
        <p:nvCxnSpPr>
          <p:cNvPr id="14" name="接點: 肘形 255">
            <a:extLst>
              <a:ext uri="{FF2B5EF4-FFF2-40B4-BE49-F238E27FC236}">
                <a16:creationId xmlns="" xmlns:a16="http://schemas.microsoft.com/office/drawing/2014/main" id="{83E130CF-9B84-4335-9BA8-3E36C19B9BF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293105" y="3100517"/>
            <a:ext cx="427789" cy="6284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BB3AC75-7CFB-4411-B170-F00F8DA777B8}"/>
              </a:ext>
            </a:extLst>
          </p:cNvPr>
          <p:cNvSpPr/>
          <p:nvPr/>
        </p:nvSpPr>
        <p:spPr>
          <a:xfrm>
            <a:off x="169028" y="3942230"/>
            <a:ext cx="1682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zh-TW" sz="1200" dirty="0" err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PyAutoGUI</a:t>
            </a: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自動化</a:t>
            </a:r>
            <a:endParaRPr kumimoji="0" lang="en-US" altLang="zh-TW" sz="12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</a:t>
            </a:r>
            <a:r>
              <a:rPr kumimoji="0"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</a:t>
            </a: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200" dirty="0" err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kumimoji="0"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kumimoji="0" lang="en-US" altLang="zh-TW" sz="12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檢視產品</a:t>
            </a:r>
            <a:r>
              <a:rPr kumimoji="0"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電壓影像</a:t>
            </a:r>
            <a:endParaRPr kumimoji="0" lang="zh-TW" altLang="en-US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5A41C87-44C0-438F-832E-181705F0187F}"/>
              </a:ext>
            </a:extLst>
          </p:cNvPr>
          <p:cNvSpPr/>
          <p:nvPr/>
        </p:nvSpPr>
        <p:spPr>
          <a:xfrm>
            <a:off x="2720894" y="1392327"/>
            <a:ext cx="144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上傳電測 </a:t>
            </a:r>
            <a:r>
              <a:rPr lang="en-US" altLang="zh-TW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efect </a:t>
            </a:r>
            <a:r>
              <a:rPr lang="en-US" altLang="zh-TW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ata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產品良率</a:t>
            </a:r>
            <a:endParaRPr kumimoji="0" lang="zh-TW" altLang="en-US" sz="12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9036448-233F-43F7-A752-EE7C69AF5ADC}"/>
              </a:ext>
            </a:extLst>
          </p:cNvPr>
          <p:cNvSpPr/>
          <p:nvPr/>
        </p:nvSpPr>
        <p:spPr>
          <a:xfrm>
            <a:off x="792508" y="1536724"/>
            <a:ext cx="1186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儲存產品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電壓資訊</a:t>
            </a:r>
            <a:endParaRPr lang="zh-TW" altLang="en-US" sz="12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接點: 肘形 3097">
            <a:extLst>
              <a:ext uri="{FF2B5EF4-FFF2-40B4-BE49-F238E27FC236}">
                <a16:creationId xmlns="" xmlns:a16="http://schemas.microsoft.com/office/drawing/2014/main" id="{1DE10752-B98E-4371-A2EE-71BFB87A8FE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rot="16200000" flipV="1">
            <a:off x="1511568" y="3043164"/>
            <a:ext cx="513983" cy="814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345">
            <a:extLst>
              <a:ext uri="{FF2B5EF4-FFF2-40B4-BE49-F238E27FC236}">
                <a16:creationId xmlns="" xmlns:a16="http://schemas.microsoft.com/office/drawing/2014/main" id="{6D11761C-DC5F-44ED-8FCB-A7CEDA13AA4A}"/>
              </a:ext>
            </a:extLst>
          </p:cNvPr>
          <p:cNvSpPr/>
          <p:nvPr/>
        </p:nvSpPr>
        <p:spPr>
          <a:xfrm>
            <a:off x="1423547" y="3359478"/>
            <a:ext cx="717049" cy="21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遠端控制</a:t>
            </a:r>
          </a:p>
        </p:txBody>
      </p:sp>
      <p:sp>
        <p:nvSpPr>
          <p:cNvPr id="20" name="矩形: 圓角 347">
            <a:extLst>
              <a:ext uri="{FF2B5EF4-FFF2-40B4-BE49-F238E27FC236}">
                <a16:creationId xmlns="" xmlns:a16="http://schemas.microsoft.com/office/drawing/2014/main" id="{DA2E345F-2B3C-4234-817D-388187A09B75}"/>
              </a:ext>
            </a:extLst>
          </p:cNvPr>
          <p:cNvSpPr/>
          <p:nvPr/>
        </p:nvSpPr>
        <p:spPr>
          <a:xfrm>
            <a:off x="1839331" y="4596708"/>
            <a:ext cx="863493" cy="35130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PC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348">
            <a:extLst>
              <a:ext uri="{FF2B5EF4-FFF2-40B4-BE49-F238E27FC236}">
                <a16:creationId xmlns="" xmlns:a16="http://schemas.microsoft.com/office/drawing/2014/main" id="{3FD5531A-62CD-40C8-BDA9-FEE7E09774A6}"/>
              </a:ext>
            </a:extLst>
          </p:cNvPr>
          <p:cNvSpPr/>
          <p:nvPr/>
        </p:nvSpPr>
        <p:spPr>
          <a:xfrm>
            <a:off x="1856939" y="1554961"/>
            <a:ext cx="752181" cy="31997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TESTER TOOL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5" b="16030"/>
          <a:stretch/>
        </p:blipFill>
        <p:spPr>
          <a:xfrm>
            <a:off x="1948646" y="3795886"/>
            <a:ext cx="722191" cy="42255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10801" r="38625" b="16401"/>
          <a:stretch/>
        </p:blipFill>
        <p:spPr>
          <a:xfrm>
            <a:off x="3289882" y="3717748"/>
            <a:ext cx="576064" cy="391819"/>
          </a:xfrm>
          <a:prstGeom prst="rect">
            <a:avLst/>
          </a:prstGeom>
        </p:spPr>
      </p:pic>
      <p:cxnSp>
        <p:nvCxnSpPr>
          <p:cNvPr id="24" name="直線單箭頭接點 23"/>
          <p:cNvCxnSpPr/>
          <p:nvPr/>
        </p:nvCxnSpPr>
        <p:spPr>
          <a:xfrm>
            <a:off x="2702824" y="4007162"/>
            <a:ext cx="42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94" y="3913658"/>
            <a:ext cx="717058" cy="45006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CBB3AC75-7CFB-4411-B170-F00F8DA777B8}"/>
              </a:ext>
            </a:extLst>
          </p:cNvPr>
          <p:cNvSpPr/>
          <p:nvPr/>
        </p:nvSpPr>
        <p:spPr>
          <a:xfrm>
            <a:off x="3056506" y="4340457"/>
            <a:ext cx="1144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儲存產品</a:t>
            </a:r>
            <a:r>
              <a:rPr kumimoji="0"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ITO</a:t>
            </a:r>
            <a:r>
              <a:rPr kumimoji="0"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電壓影像</a:t>
            </a:r>
            <a:endParaRPr kumimoji="0" lang="zh-TW" altLang="en-US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71384"/>
              </p:ext>
            </p:extLst>
          </p:nvPr>
        </p:nvGraphicFramePr>
        <p:xfrm>
          <a:off x="4499994" y="920130"/>
          <a:ext cx="4176461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運用資料庫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Array</a:t>
                      </a:r>
                      <a:r>
                        <a:rPr lang="en-US" altLang="zh-TW" sz="14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Tester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AVMAP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0650"/>
              </p:ext>
            </p:extLst>
          </p:nvPr>
        </p:nvGraphicFramePr>
        <p:xfrm>
          <a:off x="4499992" y="1568202"/>
          <a:ext cx="4176464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收集資料的工具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PyAutoGUI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304312" y="2784427"/>
            <a:ext cx="2315425" cy="200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4231954" y="2459778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的影像共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217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659882" y="2459778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的影像共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7860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778619"/>
            <a:ext cx="2359604" cy="200670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3258947" y="2040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基板電壓異常點影像收集自動化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0838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45015" y="906566"/>
            <a:ext cx="7524351" cy="3892343"/>
            <a:chOff x="472469" y="1201162"/>
            <a:chExt cx="8413938" cy="3812458"/>
          </a:xfrm>
        </p:grpSpPr>
        <p:sp>
          <p:nvSpPr>
            <p:cNvPr id="5" name="矩形 4"/>
            <p:cNvSpPr/>
            <p:nvPr/>
          </p:nvSpPr>
          <p:spPr>
            <a:xfrm>
              <a:off x="472469" y="1263037"/>
              <a:ext cx="1216025" cy="737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TARG/H/J00</a:t>
              </a:r>
            </a:p>
            <a:p>
              <a:pPr algn="ctr">
                <a:defRPr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機台產生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ITO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電壓值資訊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72469" y="2254301"/>
              <a:ext cx="1216025" cy="495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0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AVMap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視覺化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ITO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電壓值影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像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2469" y="2997251"/>
              <a:ext cx="1216025" cy="495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Defect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位置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2469" y="3740201"/>
              <a:ext cx="1216025" cy="495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辨識瑕疵</a:t>
              </a:r>
              <a:endPara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defRPr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70" y="4443958"/>
              <a:ext cx="1216025" cy="495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瑕疵座標上傳至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Server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>
              <a:stCxn id="5" idx="2"/>
              <a:endCxn id="6" idx="0"/>
            </p:cNvCxnSpPr>
            <p:nvPr/>
          </p:nvCxnSpPr>
          <p:spPr>
            <a:xfrm>
              <a:off x="1080482" y="2000236"/>
              <a:ext cx="0" cy="254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2"/>
              <a:endCxn id="7" idx="0"/>
            </p:cNvCxnSpPr>
            <p:nvPr/>
          </p:nvCxnSpPr>
          <p:spPr>
            <a:xfrm>
              <a:off x="1080482" y="2749601"/>
              <a:ext cx="0" cy="247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2"/>
              <a:endCxn id="8" idx="0"/>
            </p:cNvCxnSpPr>
            <p:nvPr/>
          </p:nvCxnSpPr>
          <p:spPr>
            <a:xfrm>
              <a:off x="1080482" y="3492551"/>
              <a:ext cx="0" cy="247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8" idx="2"/>
              <a:endCxn id="9" idx="0"/>
            </p:cNvCxnSpPr>
            <p:nvPr/>
          </p:nvCxnSpPr>
          <p:spPr>
            <a:xfrm>
              <a:off x="1080482" y="4235501"/>
              <a:ext cx="1" cy="208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9"/>
            <p:cNvGrpSpPr>
              <a:grpSpLocks/>
            </p:cNvGrpSpPr>
            <p:nvPr/>
          </p:nvGrpSpPr>
          <p:grpSpPr bwMode="auto">
            <a:xfrm>
              <a:off x="2021254" y="1201162"/>
              <a:ext cx="2573285" cy="1512168"/>
              <a:chOff x="3401870" y="2888940"/>
              <a:chExt cx="3915435" cy="2115235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3401870" y="2888940"/>
                <a:ext cx="3915435" cy="2115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矩形 22"/>
              <p:cNvSpPr/>
              <p:nvPr/>
            </p:nvSpPr>
            <p:spPr>
              <a:xfrm>
                <a:off x="3581215" y="3923549"/>
                <a:ext cx="720554" cy="13487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2000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021254" y="2925307"/>
              <a:ext cx="2575891" cy="2013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 bwMode="auto">
            <a:xfrm>
              <a:off x="3074456" y="2911916"/>
              <a:ext cx="396752" cy="1396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814597" y="2850943"/>
              <a:ext cx="4071810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 bwMode="auto">
            <a:xfrm>
              <a:off x="7855411" y="3890122"/>
              <a:ext cx="512116" cy="162304"/>
            </a:xfrm>
            <a:prstGeom prst="rect">
              <a:avLst/>
            </a:prstGeom>
            <a:noFill/>
            <a:ln w="19050">
              <a:solidFill>
                <a:srgbClr val="F64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向下箭號 19"/>
            <p:cNvSpPr/>
            <p:nvPr/>
          </p:nvSpPr>
          <p:spPr>
            <a:xfrm>
              <a:off x="2708431" y="2342074"/>
              <a:ext cx="1944216" cy="504056"/>
            </a:xfrm>
            <a:prstGeom prst="downArrow">
              <a:avLst/>
            </a:prstGeom>
            <a:solidFill>
              <a:srgbClr val="449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</a:t>
              </a:r>
              <a:r>
                <a:rPr lang="en-US" altLang="zh-TW" sz="1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monitor</a:t>
              </a:r>
              <a:r>
                <a:rPr lang="zh-TW" altLang="en-US" sz="1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尋找異常點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/>
            <p:cNvCxnSpPr>
              <a:stCxn id="16" idx="3"/>
              <a:endCxn id="19" idx="1"/>
            </p:cNvCxnSpPr>
            <p:nvPr/>
          </p:nvCxnSpPr>
          <p:spPr>
            <a:xfrm>
              <a:off x="3471208" y="2981720"/>
              <a:ext cx="4384203" cy="9895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4401291" y="3616802"/>
            <a:ext cx="182534" cy="182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10C59D78-55D9-4A1A-8AB5-1C7DD8B03D61}"/>
              </a:ext>
            </a:extLst>
          </p:cNvPr>
          <p:cNvSpPr txBox="1"/>
          <p:nvPr/>
        </p:nvSpPr>
        <p:spPr>
          <a:xfrm>
            <a:off x="4066320" y="3910843"/>
            <a:ext cx="73070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瑕疵影像座標定位</a:t>
            </a:r>
            <a:endParaRPr lang="zh-TW" altLang="en-US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10C59D78-55D9-4A1A-8AB5-1C7DD8B03D61}"/>
              </a:ext>
            </a:extLst>
          </p:cNvPr>
          <p:cNvSpPr txBox="1"/>
          <p:nvPr/>
        </p:nvSpPr>
        <p:spPr>
          <a:xfrm>
            <a:off x="3068829" y="2862863"/>
            <a:ext cx="77011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瑕疵基板座標定位</a:t>
            </a:r>
            <a:endParaRPr lang="zh-TW" altLang="en-US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10C59D78-55D9-4A1A-8AB5-1C7DD8B03D61}"/>
              </a:ext>
            </a:extLst>
          </p:cNvPr>
          <p:cNvSpPr txBox="1"/>
          <p:nvPr/>
        </p:nvSpPr>
        <p:spPr>
          <a:xfrm>
            <a:off x="7362310" y="3874702"/>
            <a:ext cx="140924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瑕疵基板座標寫入</a:t>
            </a:r>
            <a:r>
              <a:rPr lang="en-US" altLang="zh-TW" sz="1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File</a:t>
            </a:r>
            <a:endParaRPr lang="zh-TW" altLang="en-US" sz="1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8816" y="1912486"/>
            <a:ext cx="1296144" cy="291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30021" y="1939671"/>
            <a:ext cx="103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PyAutoGUI</a:t>
            </a:r>
            <a:endParaRPr lang="en-US" altLang="zh-TW" sz="12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自動化操作</a:t>
            </a:r>
            <a:endParaRPr lang="en-US" altLang="zh-TW" sz="12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AVMap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2125" y="3433423"/>
            <a:ext cx="1148123" cy="64807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3178" y="35208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影像辨識模型</a:t>
            </a:r>
            <a:endParaRPr lang="en-US" altLang="zh-TW" sz="1200" b="1" dirty="0" smtClean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找出瑕疵位置</a:t>
            </a:r>
            <a:endParaRPr lang="zh-TW" altLang="en-US" sz="1200" b="1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58947" y="2040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基板電壓異常點影像偵測自動化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cxnSp>
        <p:nvCxnSpPr>
          <p:cNvPr id="33" name="直線單箭頭接點 32"/>
          <p:cNvCxnSpPr>
            <a:stCxn id="24" idx="0"/>
            <a:endCxn id="16" idx="2"/>
          </p:cNvCxnSpPr>
          <p:nvPr/>
        </p:nvCxnSpPr>
        <p:spPr>
          <a:xfrm flipH="1" flipV="1">
            <a:off x="3849302" y="2795698"/>
            <a:ext cx="643256" cy="821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http://tcweb002.corpnet.auo.com/aaimf001/ArrayTester/0_Low%20yield/TARAVMAP%20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8059" y="873192"/>
            <a:ext cx="2253329" cy="1573078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7545418" y="9065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全流程自動化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取代人員操作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42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119519</TotalTime>
  <Words>525</Words>
  <Application>Microsoft Office PowerPoint</Application>
  <PresentationFormat>如螢幕大小 (16:9)</PresentationFormat>
  <Paragraphs>61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page1</vt:lpstr>
      <vt:lpstr>page2</vt:lpstr>
      <vt:lpstr>2_Office 佈景主題</vt:lpstr>
      <vt:lpstr>3_Office 佈景主題</vt:lpstr>
      <vt:lpstr>一種改良TAR瑕疵檢測方法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Harry Lin 林宗賢</cp:lastModifiedBy>
  <cp:revision>4351</cp:revision>
  <dcterms:created xsi:type="dcterms:W3CDTF">2011-02-08T02:08:58Z</dcterms:created>
  <dcterms:modified xsi:type="dcterms:W3CDTF">2021-03-12T09:04:59Z</dcterms:modified>
</cp:coreProperties>
</file>