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83" r:id="rId12"/>
    <p:sldId id="262" r:id="rId13"/>
    <p:sldId id="263" r:id="rId14"/>
    <p:sldId id="268" r:id="rId15"/>
    <p:sldId id="269" r:id="rId16"/>
    <p:sldId id="270" r:id="rId17"/>
    <p:sldId id="271" r:id="rId18"/>
    <p:sldId id="273" r:id="rId19"/>
    <p:sldId id="274" r:id="rId20"/>
    <p:sldId id="272" r:id="rId21"/>
    <p:sldId id="284" r:id="rId22"/>
    <p:sldId id="275" r:id="rId23"/>
    <p:sldId id="276" r:id="rId24"/>
    <p:sldId id="277" r:id="rId25"/>
    <p:sldId id="279" r:id="rId26"/>
    <p:sldId id="280" r:id="rId27"/>
    <p:sldId id="281" r:id="rId28"/>
    <p:sldId id="278" r:id="rId29"/>
    <p:sldId id="286" r:id="rId30"/>
    <p:sldId id="285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9321" autoAdjust="0"/>
  </p:normalViewPr>
  <p:slideViewPr>
    <p:cSldViewPr snapToGrid="0">
      <p:cViewPr>
        <p:scale>
          <a:sx n="100" d="100"/>
          <a:sy n="100" d="100"/>
        </p:scale>
        <p:origin x="936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19B27-AB87-448B-B263-213D22EE25C0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C1116-18DF-422D-82A1-4C25CE8FB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329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Transfer learning 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遷移學習指的是</a:t>
            </a:r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拿和目前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任務</a:t>
            </a:r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無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關</a:t>
            </a:r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的資料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，來幫助我們訓練正</a:t>
            </a:r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在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進行的任務，</a:t>
            </a:r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假設我們現在要做貓狗的分類，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Target data</a:t>
            </a:r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就是貓和狗的圖片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Source data</a:t>
            </a:r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就是和任務無關的資料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Source data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有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種可能，一種可能是資料的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domain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是一樣的，但任務不一樣的，像是手中有一些資料是分大象和老虎，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domain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是像的，都是</a:t>
            </a:r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現實當中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動物的圖片</a:t>
            </a:r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但</a:t>
            </a:r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不是貓跟狗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。另外一種可能是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domain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不一樣，但任務是一樣的，一樣是貓狗的</a:t>
            </a:r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圖片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卻是用畫出來的。後面都會圍繞</a:t>
            </a:r>
            <a:r>
              <a:rPr lang="en-US" altLang="zh-TW" sz="1200" b="1" dirty="0"/>
              <a:t>Target data</a:t>
            </a:r>
            <a:r>
              <a:rPr lang="zh-TW" altLang="en-US" sz="1200" b="1" dirty="0"/>
              <a:t>和</a:t>
            </a:r>
            <a:r>
              <a:rPr lang="en-US" altLang="zh-TW" sz="1200" b="1" dirty="0"/>
              <a:t>Source data</a:t>
            </a:r>
            <a:endParaRPr lang="zh-TW" altLang="en-US" sz="12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C1116-18DF-422D-82A1-4C25CE8FBBF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876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剛剛提到的</a:t>
            </a:r>
            <a:r>
              <a:rPr lang="en-US" altLang="zh-TW" dirty="0"/>
              <a:t>Discrepancy</a:t>
            </a:r>
            <a:r>
              <a:rPr lang="zh-TW" altLang="en-US" dirty="0"/>
              <a:t>是比較早的作法，通常計算</a:t>
            </a:r>
            <a:r>
              <a:rPr lang="en-US" altLang="zh-TW" dirty="0"/>
              <a:t>feature</a:t>
            </a:r>
            <a:r>
              <a:rPr lang="zh-TW" altLang="en-US" dirty="0"/>
              <a:t>之間的距離公式都是人為事先設定好的，所以後來才嘗試用</a:t>
            </a:r>
            <a:r>
              <a:rPr lang="en-US" altLang="zh-TW" dirty="0"/>
              <a:t>Network</a:t>
            </a:r>
            <a:r>
              <a:rPr lang="zh-TW" altLang="en-US" dirty="0"/>
              <a:t>來硬</a:t>
            </a:r>
            <a:r>
              <a:rPr lang="en-US" altLang="zh-TW" dirty="0"/>
              <a:t>train</a:t>
            </a:r>
            <a:r>
              <a:rPr lang="zh-TW" altLang="en-US" dirty="0"/>
              <a:t>一波，效果還會比較好，接下來</a:t>
            </a:r>
            <a:r>
              <a:rPr lang="en-US" altLang="zh-TW" b="1" dirty="0">
                <a:solidFill>
                  <a:schemeClr val="accent5"/>
                </a:solidFill>
              </a:rPr>
              <a:t>Adversarial</a:t>
            </a:r>
            <a:r>
              <a:rPr lang="zh-TW" altLang="en-US" b="1" dirty="0">
                <a:solidFill>
                  <a:schemeClr val="accent5"/>
                </a:solidFill>
              </a:rPr>
              <a:t>方法是近年來比較常使用到的方法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C1116-18DF-422D-82A1-4C25CE8FBBF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036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Adversarial</a:t>
            </a:r>
            <a:r>
              <a:rPr lang="zh-TW" altLang="en-US" dirty="0"/>
              <a:t>方法基本上增加了這個</a:t>
            </a:r>
            <a:r>
              <a:rPr lang="en-US" altLang="zh-TW" dirty="0"/>
              <a:t>Domain classifier</a:t>
            </a:r>
            <a:r>
              <a:rPr lang="zh-TW" altLang="en-US" dirty="0"/>
              <a:t>分類器，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Classifier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是用來分辨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 feature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是來自哪一個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，為什麼要做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Classifier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，我們希望訓練的過程中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 Classifier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會越來越強，當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 Classifier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已經很強，那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 feature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還可以騙過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 classifier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，讓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 classifier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產生混淆，分辨不出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是來自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Target domain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Source domain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，代表這些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可以說就是在同一個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 space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C1116-18DF-422D-82A1-4C25CE8FBBF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574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接下來介紹使用</a:t>
            </a:r>
            <a:r>
              <a:rPr lang="en-US" altLang="zh-TW" dirty="0"/>
              <a:t>Adversarial</a:t>
            </a:r>
            <a:r>
              <a:rPr lang="zh-TW" altLang="en-US" dirty="0"/>
              <a:t>方法的論文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C1116-18DF-422D-82A1-4C25CE8FBBF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865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第一篇論文是</a:t>
            </a:r>
            <a:r>
              <a:rPr lang="en-US" altLang="zh-TW" sz="1200" dirty="0"/>
              <a:t>Simultaneous Deep Transfer Across Domains and Tasks</a:t>
            </a:r>
            <a:r>
              <a:rPr lang="zh-TW" altLang="en-US" sz="1200" dirty="0"/>
              <a:t>，這篇論文是第一篇提出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 Classifier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概念，這篇論文同時做到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件事情，第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個就是用</a:t>
            </a:r>
            <a:r>
              <a:rPr lang="en-US" altLang="zh-TW" sz="12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domain classifier</a:t>
            </a:r>
            <a:r>
              <a:rPr lang="zh-TW" altLang="en-US" sz="12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的方法，來搞混</a:t>
            </a:r>
            <a:r>
              <a:rPr lang="en-US" altLang="zh-TW" sz="12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Source domain feature</a:t>
            </a:r>
            <a:r>
              <a:rPr lang="zh-TW" altLang="en-US" sz="12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12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Target domain feature</a:t>
            </a:r>
            <a:r>
              <a:rPr lang="zh-TW" altLang="en-US" sz="12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是從哪個</a:t>
            </a:r>
            <a:r>
              <a:rPr lang="en-US" altLang="zh-TW" sz="12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domain</a:t>
            </a:r>
            <a:r>
              <a:rPr lang="zh-TW" altLang="en-US" sz="12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來的。第</a:t>
            </a:r>
            <a:r>
              <a:rPr lang="en-US" altLang="zh-TW" sz="12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2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個是</a:t>
            </a:r>
            <a:r>
              <a:rPr lang="en-US" altLang="zh-TW" sz="1200" dirty="0"/>
              <a:t>Transfer Label Correlation</a:t>
            </a:r>
            <a:r>
              <a:rPr lang="zh-TW" altLang="en-US" sz="1200" dirty="0"/>
              <a:t>，接下來會介紹到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C1116-18DF-422D-82A1-4C25CE8FBBF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669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</a:t>
            </a:r>
            <a:r>
              <a:rPr lang="en-US" altLang="zh-TW" dirty="0"/>
              <a:t>1</a:t>
            </a:r>
            <a:r>
              <a:rPr lang="zh-TW" altLang="en-US" dirty="0"/>
              <a:t>個部分是</a:t>
            </a:r>
            <a:r>
              <a:rPr lang="en-US" altLang="zh-TW" dirty="0"/>
              <a:t>Domain Confusion</a:t>
            </a:r>
            <a:r>
              <a:rPr lang="zh-TW" altLang="en-US" dirty="0"/>
              <a:t>，要怎麼用</a:t>
            </a:r>
            <a:r>
              <a:rPr lang="en-US" altLang="zh-TW" dirty="0"/>
              <a:t>Domain classifier</a:t>
            </a:r>
            <a:r>
              <a:rPr lang="zh-TW" altLang="en-US" dirty="0"/>
              <a:t>來達到混淆</a:t>
            </a:r>
            <a:r>
              <a:rPr lang="en-US" altLang="zh-TW" dirty="0"/>
              <a:t>Domain</a:t>
            </a:r>
            <a:r>
              <a:rPr lang="zh-TW" altLang="en-US" dirty="0"/>
              <a:t>的效果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C1116-18DF-422D-82A1-4C25CE8FBBF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6632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那從架構圖中來看，他有一個交叉訓練的流程，在訓練的過程中會有</a:t>
            </a:r>
            <a:r>
              <a:rPr lang="en-US" altLang="zh-TW" dirty="0"/>
              <a:t>2</a:t>
            </a:r>
            <a:r>
              <a:rPr lang="zh-TW" altLang="en-US" dirty="0"/>
              <a:t>個對抗的</a:t>
            </a:r>
            <a:r>
              <a:rPr lang="en-US" altLang="zh-TW" dirty="0"/>
              <a:t>loss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，第</a:t>
            </a:r>
            <a:r>
              <a:rPr lang="en-US" altLang="zh-TW" dirty="0"/>
              <a:t>1</a:t>
            </a:r>
            <a:r>
              <a:rPr lang="zh-TW" altLang="en-US" dirty="0"/>
              <a:t>個就是</a:t>
            </a:r>
            <a:r>
              <a:rPr lang="en-US" altLang="zh-TW" sz="1200" dirty="0"/>
              <a:t>Domain classifier</a:t>
            </a:r>
            <a:r>
              <a:rPr lang="zh-TW" altLang="en-US" sz="1200" dirty="0"/>
              <a:t>，判斷</a:t>
            </a:r>
            <a:r>
              <a:rPr lang="en-US" altLang="zh-TW" sz="1200" dirty="0"/>
              <a:t>feature</a:t>
            </a:r>
            <a:r>
              <a:rPr lang="zh-TW" altLang="en-US" sz="1200" dirty="0"/>
              <a:t>是來自哪個</a:t>
            </a:r>
            <a:r>
              <a:rPr lang="en-US" altLang="zh-TW" sz="1200" dirty="0"/>
              <a:t>Domain</a:t>
            </a:r>
            <a:r>
              <a:rPr lang="zh-TW" altLang="en-US" sz="1200" dirty="0"/>
              <a:t>，另外一個就是</a:t>
            </a:r>
            <a:r>
              <a:rPr lang="en-US" altLang="zh-TW" sz="1200" dirty="0"/>
              <a:t>Domain confusion</a:t>
            </a:r>
            <a:r>
              <a:rPr lang="zh-TW" altLang="en-US" sz="1200" dirty="0"/>
              <a:t>，要讓這些提取出來的</a:t>
            </a:r>
            <a:r>
              <a:rPr lang="en-US" altLang="zh-TW" sz="1200" dirty="0"/>
              <a:t>feature</a:t>
            </a:r>
            <a:r>
              <a:rPr lang="zh-TW" altLang="en-US" sz="1200" dirty="0"/>
              <a:t>來混淆</a:t>
            </a:r>
            <a:r>
              <a:rPr lang="en-US" altLang="zh-TW" sz="1200" dirty="0"/>
              <a:t>Domain classifier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C1116-18DF-422D-82A1-4C25CE8FBBF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340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/>
              <a:t>首先是</a:t>
            </a:r>
            <a:r>
              <a:rPr lang="en-US" altLang="zh-TW" sz="1200" dirty="0"/>
              <a:t>Domain classifier</a:t>
            </a:r>
            <a:r>
              <a:rPr lang="zh-TW" altLang="en-US" sz="1200" dirty="0"/>
              <a:t>，我們假設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Source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 label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，那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target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 label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，那一樣我們輸入一個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Source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的圖片，然後提取出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Source feature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，那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 classifier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就要判斷這個橘色的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是從哪裡來得，從這個例子來看，預測有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的信心來自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Target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的信心來自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Source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classifier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得到這個機率分布之後，就把它拿來跟有的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 label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cross entropy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，這一步就是要學一個好的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 classifier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C1116-18DF-422D-82A1-4C25CE8FBBFD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336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下一步是希望提取出來的</a:t>
            </a:r>
            <a:r>
              <a:rPr lang="en-US" altLang="zh-TW" dirty="0"/>
              <a:t>Feature</a:t>
            </a:r>
            <a:r>
              <a:rPr lang="zh-TW" altLang="en-US" dirty="0"/>
              <a:t>能夠讓</a:t>
            </a:r>
            <a:r>
              <a:rPr lang="en-US" altLang="zh-TW" dirty="0"/>
              <a:t>Domain classifier</a:t>
            </a:r>
            <a:r>
              <a:rPr lang="zh-TW" altLang="en-US" dirty="0"/>
              <a:t>混淆，以這個例子來說，混淆的定義是甚麼，就是希望讓</a:t>
            </a:r>
            <a:r>
              <a:rPr lang="en-US" altLang="zh-TW" dirty="0"/>
              <a:t>Domain classifier</a:t>
            </a:r>
            <a:r>
              <a:rPr lang="zh-TW" altLang="en-US" dirty="0"/>
              <a:t>預測出來的結果能夠是</a:t>
            </a:r>
            <a:r>
              <a:rPr lang="en-US" altLang="zh-TW" dirty="0"/>
              <a:t>0.5</a:t>
            </a:r>
            <a:r>
              <a:rPr lang="zh-TW" altLang="en-US" dirty="0"/>
              <a:t> </a:t>
            </a:r>
            <a:r>
              <a:rPr lang="en-US" altLang="zh-TW" dirty="0"/>
              <a:t>0.5</a:t>
            </a:r>
            <a:r>
              <a:rPr lang="zh-TW" altLang="en-US" dirty="0"/>
              <a:t>，所以會讓</a:t>
            </a:r>
            <a:r>
              <a:rPr lang="en-US" altLang="zh-TW" dirty="0"/>
              <a:t>Domain classifier</a:t>
            </a:r>
            <a:r>
              <a:rPr lang="zh-TW" altLang="en-US" dirty="0"/>
              <a:t>預測出來的機率分布和預計混淆的結果做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cross entropy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，最後這個橘色的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就可以讓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Source domain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target domain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C1116-18DF-422D-82A1-4C25CE8FBBFD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1259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</a:t>
            </a:r>
            <a:r>
              <a:rPr lang="en-US" altLang="zh-TW" dirty="0"/>
              <a:t>2</a:t>
            </a:r>
            <a:r>
              <a:rPr lang="zh-TW" altLang="en-US" dirty="0"/>
              <a:t>個部分是</a:t>
            </a:r>
            <a:r>
              <a:rPr lang="en-US" altLang="zh-TW" dirty="0"/>
              <a:t>Label Correlation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C1116-18DF-422D-82A1-4C25CE8FBBFD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051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甚麼是</a:t>
            </a:r>
            <a:r>
              <a:rPr lang="en-US" altLang="zh-TW" dirty="0"/>
              <a:t>Label Correlation</a:t>
            </a:r>
            <a:r>
              <a:rPr lang="zh-TW" altLang="en-US" dirty="0"/>
              <a:t>，以這個例子來看，是要辨識瓶子，那</a:t>
            </a:r>
            <a:r>
              <a:rPr lang="en-US" altLang="zh-TW" dirty="0"/>
              <a:t>classifier</a:t>
            </a:r>
            <a:r>
              <a:rPr lang="zh-TW" altLang="en-US" dirty="0"/>
              <a:t>認為</a:t>
            </a:r>
            <a:r>
              <a:rPr lang="en-US" altLang="zh-TW" dirty="0"/>
              <a:t>Source</a:t>
            </a:r>
            <a:r>
              <a:rPr lang="zh-TW" altLang="en-US" dirty="0"/>
              <a:t>的瓶子有</a:t>
            </a:r>
            <a:r>
              <a:rPr lang="en-US" altLang="zh-TW" dirty="0"/>
              <a:t>0.7</a:t>
            </a:r>
            <a:r>
              <a:rPr lang="zh-TW" altLang="en-US" dirty="0"/>
              <a:t>的機率是</a:t>
            </a:r>
            <a:r>
              <a:rPr lang="en-US" altLang="zh-TW" dirty="0"/>
              <a:t>bottle</a:t>
            </a:r>
            <a:r>
              <a:rPr lang="zh-TW" altLang="en-US" dirty="0"/>
              <a:t>，</a:t>
            </a:r>
            <a:r>
              <a:rPr lang="en-US" altLang="zh-TW" dirty="0"/>
              <a:t>0.2</a:t>
            </a:r>
            <a:r>
              <a:rPr lang="zh-TW" altLang="en-US" dirty="0"/>
              <a:t>的機率是</a:t>
            </a:r>
            <a:r>
              <a:rPr lang="en-US" altLang="zh-TW" dirty="0"/>
              <a:t>Mug</a:t>
            </a:r>
            <a:r>
              <a:rPr lang="zh-TW" altLang="en-US" dirty="0"/>
              <a:t>，我們希望</a:t>
            </a:r>
            <a:r>
              <a:rPr lang="en-US" altLang="zh-TW" dirty="0"/>
              <a:t>Target</a:t>
            </a:r>
            <a:r>
              <a:rPr lang="zh-TW" altLang="en-US" dirty="0"/>
              <a:t>瓶子的</a:t>
            </a:r>
            <a:r>
              <a:rPr lang="en-US" altLang="zh-TW" dirty="0"/>
              <a:t>classifier</a:t>
            </a:r>
            <a:r>
              <a:rPr lang="zh-TW" altLang="en-US" dirty="0"/>
              <a:t> 機率分布能夠接近</a:t>
            </a:r>
            <a:r>
              <a:rPr lang="en-US" altLang="zh-TW" dirty="0"/>
              <a:t>Source</a:t>
            </a:r>
            <a:r>
              <a:rPr lang="zh-TW" altLang="en-US" dirty="0"/>
              <a:t>的機率分布，就是把</a:t>
            </a:r>
            <a:r>
              <a:rPr lang="en-US" altLang="zh-TW" dirty="0"/>
              <a:t>Class</a:t>
            </a:r>
            <a:r>
              <a:rPr lang="zh-TW" altLang="en-US" dirty="0"/>
              <a:t>之間的關係作為</a:t>
            </a:r>
            <a:r>
              <a:rPr lang="en-US" altLang="zh-TW" dirty="0"/>
              <a:t>1</a:t>
            </a:r>
            <a:r>
              <a:rPr lang="zh-TW" altLang="en-US" dirty="0"/>
              <a:t>種</a:t>
            </a:r>
            <a:r>
              <a:rPr lang="en-US" altLang="zh-TW" dirty="0"/>
              <a:t>feature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C1116-18DF-422D-82A1-4C25CE8FBBFD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500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Transfer learning </a:t>
            </a:r>
            <a:r>
              <a:rPr lang="zh-TW" altLang="en-US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其實是很多種方法的統稱，</a:t>
            </a:r>
            <a:r>
              <a:rPr lang="en-US" altLang="zh-TW" b="1" dirty="0"/>
              <a:t>Domain Adaptation</a:t>
            </a:r>
            <a:r>
              <a:rPr lang="zh-TW" altLang="en-US" b="1" dirty="0"/>
              <a:t>是</a:t>
            </a:r>
            <a:r>
              <a:rPr lang="zh-TW" altLang="en-US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其中一個方法</a:t>
            </a:r>
            <a:r>
              <a:rPr lang="zh-TW" altLang="en-US" b="1" dirty="0"/>
              <a:t>，主要解決資料的</a:t>
            </a:r>
            <a:r>
              <a:rPr lang="en-US" altLang="zh-TW" b="1" dirty="0"/>
              <a:t>Domain</a:t>
            </a:r>
            <a:r>
              <a:rPr lang="zh-TW" altLang="en-US" b="1" dirty="0"/>
              <a:t>不同，但任務相同的問題，使用</a:t>
            </a:r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Transfer learning</a:t>
            </a:r>
            <a:r>
              <a:rPr lang="zh-TW" altLang="en-US" b="1" dirty="0"/>
              <a:t>還有一個前提是</a:t>
            </a:r>
            <a:r>
              <a:rPr lang="en-US" altLang="zh-TW" b="1" dirty="0"/>
              <a:t>Target</a:t>
            </a:r>
            <a:r>
              <a:rPr lang="zh-TW" altLang="en-US" b="1" dirty="0"/>
              <a:t> </a:t>
            </a:r>
            <a:r>
              <a:rPr lang="en-US" altLang="zh-TW" b="1" dirty="0"/>
              <a:t>data</a:t>
            </a:r>
            <a:r>
              <a:rPr lang="zh-TW" altLang="en-US" b="1" dirty="0"/>
              <a:t>的數量不多，如果</a:t>
            </a:r>
            <a:r>
              <a:rPr lang="en-US" altLang="zh-TW" b="1" dirty="0"/>
              <a:t>Target</a:t>
            </a:r>
            <a:r>
              <a:rPr lang="zh-TW" altLang="en-US" b="1" dirty="0"/>
              <a:t> </a:t>
            </a:r>
            <a:r>
              <a:rPr lang="en-US" altLang="zh-TW" b="1" dirty="0"/>
              <a:t>data</a:t>
            </a:r>
            <a:r>
              <a:rPr lang="zh-TW" altLang="en-US" b="1" dirty="0"/>
              <a:t>數量足夠的話，那也不需要做</a:t>
            </a:r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Transfer learning </a:t>
            </a:r>
            <a:r>
              <a:rPr lang="zh-TW" altLang="en-US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了，直接拿去訓練模型就好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C1116-18DF-422D-82A1-4C25CE8FBBF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7492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在做</a:t>
            </a:r>
            <a:r>
              <a:rPr lang="en-US" altLang="zh-TW" dirty="0"/>
              <a:t>Label Correlation</a:t>
            </a:r>
            <a:r>
              <a:rPr lang="zh-TW" altLang="en-US" dirty="0"/>
              <a:t>之前，需要先把</a:t>
            </a:r>
            <a:r>
              <a:rPr lang="en-US" altLang="zh-TW" sz="1200" b="1" dirty="0"/>
              <a:t>Harder Label</a:t>
            </a:r>
            <a:r>
              <a:rPr lang="zh-TW" altLang="en-US" sz="1200" b="1" dirty="0"/>
              <a:t>轉換成</a:t>
            </a:r>
            <a:r>
              <a:rPr lang="en-US" altLang="zh-TW" sz="1200" b="1" dirty="0"/>
              <a:t>Soft Label</a:t>
            </a:r>
            <a:r>
              <a:rPr lang="zh-TW" altLang="en-US" sz="1200" b="1" dirty="0"/>
              <a:t>，</a:t>
            </a:r>
            <a:r>
              <a:rPr lang="en-US" altLang="zh-TW" sz="1200" b="1" dirty="0"/>
              <a:t>Harder Label</a:t>
            </a:r>
            <a:r>
              <a:rPr lang="zh-TW" altLang="en-US" sz="1200" b="1" dirty="0"/>
              <a:t>就是</a:t>
            </a:r>
            <a:r>
              <a:rPr lang="en-US" altLang="zh-TW" dirty="0"/>
              <a:t>classifier</a:t>
            </a:r>
            <a:r>
              <a:rPr lang="zh-TW" altLang="en-US" dirty="0"/>
              <a:t> 輸出的結果，當</a:t>
            </a:r>
            <a:r>
              <a:rPr lang="en-US" altLang="zh-TW" dirty="0"/>
              <a:t>classifier</a:t>
            </a:r>
            <a:r>
              <a:rPr lang="zh-TW" altLang="en-US" dirty="0"/>
              <a:t>很強的時候，輸出的結果就會像左上角的機率分布，有很高的信心判斷這張圖片是屬於</a:t>
            </a:r>
            <a:r>
              <a:rPr lang="en-US" altLang="zh-TW" dirty="0"/>
              <a:t>z1 class</a:t>
            </a:r>
            <a:r>
              <a:rPr lang="zh-TW" altLang="en-US" dirty="0"/>
              <a:t>，其他</a:t>
            </a:r>
            <a:r>
              <a:rPr lang="en-US" altLang="zh-TW" dirty="0"/>
              <a:t>class</a:t>
            </a:r>
            <a:r>
              <a:rPr lang="zh-TW" altLang="en-US" dirty="0"/>
              <a:t>的信心度就都非常低，在上一頁有提到</a:t>
            </a:r>
            <a:r>
              <a:rPr lang="en-US" altLang="zh-TW" dirty="0"/>
              <a:t>Label Correlation</a:t>
            </a:r>
            <a:r>
              <a:rPr lang="zh-TW" altLang="en-US" dirty="0"/>
              <a:t>希望能把</a:t>
            </a:r>
            <a:r>
              <a:rPr lang="en-US" altLang="zh-TW" dirty="0"/>
              <a:t>class</a:t>
            </a:r>
            <a:r>
              <a:rPr lang="zh-TW" altLang="en-US" dirty="0"/>
              <a:t>之間的關係納入考量，所以如果以左上角來看</a:t>
            </a:r>
            <a:r>
              <a:rPr lang="en-US" altLang="zh-TW" dirty="0"/>
              <a:t>z1</a:t>
            </a:r>
            <a:r>
              <a:rPr lang="zh-TW" altLang="en-US" dirty="0"/>
              <a:t>和其他</a:t>
            </a:r>
            <a:r>
              <a:rPr lang="en-US" altLang="zh-TW" dirty="0"/>
              <a:t>class</a:t>
            </a:r>
            <a:r>
              <a:rPr lang="zh-TW" altLang="en-US" dirty="0"/>
              <a:t>的關係都差不多不相關，不過當我們把這個機率分布經過平滑化之後得到左下角的機率分布，可以發現</a:t>
            </a:r>
            <a:r>
              <a:rPr lang="en-US" altLang="zh-TW" dirty="0"/>
              <a:t>z1</a:t>
            </a:r>
            <a:r>
              <a:rPr lang="zh-TW" altLang="en-US" dirty="0"/>
              <a:t>和</a:t>
            </a:r>
            <a:r>
              <a:rPr lang="en-US" altLang="zh-TW" dirty="0"/>
              <a:t>z2</a:t>
            </a:r>
            <a:r>
              <a:rPr lang="zh-TW" altLang="en-US" dirty="0"/>
              <a:t>比較相關，和</a:t>
            </a:r>
            <a:r>
              <a:rPr lang="en-US" altLang="zh-TW" dirty="0"/>
              <a:t>z4</a:t>
            </a:r>
            <a:r>
              <a:rPr lang="zh-TW" altLang="en-US" dirty="0"/>
              <a:t>比較不相關，這樣就把</a:t>
            </a:r>
            <a:r>
              <a:rPr lang="en-US" altLang="zh-TW" dirty="0"/>
              <a:t>class</a:t>
            </a:r>
            <a:r>
              <a:rPr lang="zh-TW" altLang="en-US" dirty="0"/>
              <a:t>之間的關係給突顯出來了，具體的作法是把</a:t>
            </a:r>
            <a:r>
              <a:rPr lang="en-US" altLang="zh-TW" dirty="0" err="1"/>
              <a:t>sofmax</a:t>
            </a:r>
            <a:r>
              <a:rPr lang="zh-TW" altLang="en-US" dirty="0"/>
              <a:t>的</a:t>
            </a:r>
            <a:r>
              <a:rPr lang="en-US" altLang="zh-TW" dirty="0"/>
              <a:t>input</a:t>
            </a:r>
            <a:r>
              <a:rPr lang="zh-TW" altLang="en-US" dirty="0"/>
              <a:t>除以一個</a:t>
            </a:r>
            <a:r>
              <a:rPr lang="en-US" altLang="zh-TW" dirty="0"/>
              <a:t>T</a:t>
            </a:r>
            <a:r>
              <a:rPr lang="zh-TW" altLang="en-US" dirty="0"/>
              <a:t>，</a:t>
            </a:r>
            <a:r>
              <a:rPr lang="en-US" altLang="zh-TW" dirty="0"/>
              <a:t>T</a:t>
            </a:r>
            <a:r>
              <a:rPr lang="zh-TW" altLang="en-US" dirty="0"/>
              <a:t>是大於</a:t>
            </a:r>
            <a:r>
              <a:rPr lang="en-US" altLang="zh-TW" dirty="0"/>
              <a:t>1</a:t>
            </a:r>
            <a:r>
              <a:rPr lang="zh-TW" altLang="en-US" dirty="0"/>
              <a:t>的數值，</a:t>
            </a:r>
            <a:r>
              <a:rPr lang="en-US" altLang="zh-TW" dirty="0"/>
              <a:t>T</a:t>
            </a:r>
            <a:r>
              <a:rPr lang="zh-TW" altLang="en-US" dirty="0"/>
              <a:t>越大，機率分布越平滑</a:t>
            </a:r>
            <a:endParaRPr lang="zh-TW" altLang="en-US" sz="1200" b="1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C1116-18DF-422D-82A1-4C25CE8FBBFD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6316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所以在訓練的過程中，針對每個</a:t>
            </a:r>
            <a:r>
              <a:rPr lang="en-US" altLang="zh-TW" dirty="0"/>
              <a:t>Source data</a:t>
            </a:r>
            <a:r>
              <a:rPr lang="zh-TW" altLang="en-US" dirty="0"/>
              <a:t>，經過</a:t>
            </a:r>
            <a:r>
              <a:rPr lang="en-US" altLang="zh-TW" dirty="0"/>
              <a:t>classifier</a:t>
            </a:r>
            <a:r>
              <a:rPr lang="zh-TW" altLang="en-US" dirty="0"/>
              <a:t>後都會得到一個機率分布，再將每個瓶子的機率分布進行平均，就會得到瓶子這個</a:t>
            </a:r>
            <a:r>
              <a:rPr lang="en-US" altLang="zh-TW" dirty="0"/>
              <a:t>class</a:t>
            </a:r>
            <a:r>
              <a:rPr lang="zh-TW" altLang="en-US" dirty="0"/>
              <a:t>和其他</a:t>
            </a:r>
            <a:r>
              <a:rPr lang="en-US" altLang="zh-TW" dirty="0"/>
              <a:t>Class</a:t>
            </a:r>
            <a:r>
              <a:rPr lang="zh-TW" altLang="en-US" dirty="0"/>
              <a:t>之間的機率分布，這個機率分布就會拿來給</a:t>
            </a:r>
            <a:r>
              <a:rPr lang="en-US" altLang="zh-TW" dirty="0"/>
              <a:t>Target</a:t>
            </a:r>
            <a:r>
              <a:rPr lang="zh-TW" altLang="en-US" dirty="0"/>
              <a:t> </a:t>
            </a:r>
            <a:r>
              <a:rPr lang="en-US" altLang="zh-TW" dirty="0"/>
              <a:t>domain</a:t>
            </a:r>
            <a:r>
              <a:rPr lang="zh-TW" altLang="en-US" dirty="0"/>
              <a:t>中瓶子的</a:t>
            </a:r>
            <a:r>
              <a:rPr lang="en-US" altLang="zh-TW" dirty="0"/>
              <a:t>classifier</a:t>
            </a:r>
            <a:r>
              <a:rPr lang="zh-TW" altLang="en-US" dirty="0"/>
              <a:t>機率分布做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cross entropy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Source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Target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的瓶子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分布越接近越好，這就是</a:t>
            </a:r>
            <a:r>
              <a:rPr lang="en-US" altLang="zh-TW" dirty="0"/>
              <a:t>Label Correlation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C1116-18DF-422D-82A1-4C25CE8FBBFD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4504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所以最後的</a:t>
            </a:r>
            <a:r>
              <a:rPr lang="en-US" altLang="zh-TW" dirty="0"/>
              <a:t>loss</a:t>
            </a:r>
            <a:r>
              <a:rPr lang="zh-TW" altLang="en-US" dirty="0"/>
              <a:t>就是把</a:t>
            </a:r>
            <a:r>
              <a:rPr lang="en-US" altLang="zh-TW" dirty="0"/>
              <a:t>Source domain </a:t>
            </a:r>
            <a:r>
              <a:rPr lang="en-US" altLang="zh-TW" dirty="0" err="1"/>
              <a:t>classifitation</a:t>
            </a:r>
            <a:r>
              <a:rPr lang="en-US" altLang="zh-TW" dirty="0"/>
              <a:t> </a:t>
            </a:r>
            <a:r>
              <a:rPr lang="zh-TW" altLang="en-US" dirty="0"/>
              <a:t>的 </a:t>
            </a:r>
            <a:r>
              <a:rPr lang="en-US" altLang="zh-TW" dirty="0"/>
              <a:t>loss </a:t>
            </a:r>
            <a:r>
              <a:rPr lang="zh-TW" altLang="en-US" dirty="0"/>
              <a:t>和 </a:t>
            </a:r>
            <a:r>
              <a:rPr lang="en-US" altLang="zh-TW" dirty="0"/>
              <a:t>domain Confusion</a:t>
            </a:r>
            <a:r>
              <a:rPr lang="zh-TW" altLang="en-US" dirty="0"/>
              <a:t> 的 </a:t>
            </a:r>
            <a:r>
              <a:rPr lang="en-US" altLang="zh-TW" dirty="0"/>
              <a:t>loss</a:t>
            </a:r>
            <a:r>
              <a:rPr lang="zh-TW" altLang="en-US" dirty="0"/>
              <a:t> 還有 </a:t>
            </a:r>
            <a:r>
              <a:rPr lang="en-US" altLang="zh-TW" dirty="0"/>
              <a:t>soft Label Correlation </a:t>
            </a:r>
            <a:r>
              <a:rPr lang="zh-TW" altLang="en-US" dirty="0"/>
              <a:t>的 </a:t>
            </a:r>
            <a:r>
              <a:rPr lang="en-US" altLang="zh-TW" dirty="0"/>
              <a:t>loss</a:t>
            </a:r>
            <a:r>
              <a:rPr lang="zh-TW" altLang="en-US" dirty="0"/>
              <a:t>，全部加起來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C1116-18DF-422D-82A1-4C25CE8FBBFD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02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最後這篇</a:t>
            </a:r>
            <a:r>
              <a:rPr lang="en-US" altLang="zh-TW" sz="1200" dirty="0"/>
              <a:t>DANN</a:t>
            </a:r>
            <a:r>
              <a:rPr lang="zh-TW" altLang="en-US" sz="1200" dirty="0"/>
              <a:t>，創新的地方是增加了</a:t>
            </a:r>
            <a:r>
              <a:rPr lang="en-US" altLang="zh-TW" sz="12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Gradient Reversal</a:t>
            </a:r>
            <a:r>
              <a:rPr lang="zh-TW" altLang="en-US" sz="12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，網路架構分成</a:t>
            </a:r>
            <a:r>
              <a:rPr lang="en-US" altLang="zh-TW" sz="12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2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個部分，目標各不相同，綠色的特徵提取器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，藍色的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 Classifier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，紅色的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 Classifier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2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其中要注意的是綠色的目標和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紅色的目標是相反的，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 Classifier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是要增加判斷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是哪個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的準確率，特徵提取器則是要降低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 Classifier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的準確率，所以提出了</a:t>
            </a:r>
            <a:r>
              <a:rPr lang="en-US" altLang="zh-TW" sz="12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Gradient Reversal</a:t>
            </a:r>
            <a:r>
              <a:rPr lang="zh-TW" altLang="en-US" sz="12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，接下來會做介紹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C1116-18DF-422D-82A1-4C25CE8FBBFD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6288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首先，第一步做的就是</a:t>
            </a:r>
            <a:r>
              <a:rPr lang="en-US" altLang="zh-TW" dirty="0"/>
              <a:t>Source domain</a:t>
            </a:r>
            <a:r>
              <a:rPr lang="zh-TW" altLang="en-US" dirty="0"/>
              <a:t>的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 classifier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，這張圖片經過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layer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，再經過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 classifier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，就算出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的機率，然後做</a:t>
            </a:r>
            <a:r>
              <a:rPr lang="en-US" altLang="zh-TW" b="1" dirty="0"/>
              <a:t>Cross Entropy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C1116-18DF-422D-82A1-4C25CE8FBBFD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81308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接下來</a:t>
            </a:r>
            <a:r>
              <a:rPr lang="en-US" altLang="zh-TW" dirty="0"/>
              <a:t>Source domain</a:t>
            </a:r>
            <a:r>
              <a:rPr lang="zh-TW" altLang="en-US" dirty="0"/>
              <a:t>的</a:t>
            </a:r>
            <a:r>
              <a:rPr lang="en-US" altLang="zh-TW" dirty="0"/>
              <a:t>feature</a:t>
            </a:r>
            <a:r>
              <a:rPr lang="zh-TW" altLang="en-US" dirty="0"/>
              <a:t>會經過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 classifier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，會做一個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binary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classifitation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，判斷這個圖片是從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Source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還是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Target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中提取出來的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C1116-18DF-422D-82A1-4C25CE8FBBFD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5202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那在計算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 classifier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時會得到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classifitation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loss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，那這個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loss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在回去綠色部分時會經過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gradient reversal layer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，他在做的事情就是對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gradient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加一個負號，讓特徵提取器反向更新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C1116-18DF-422D-82A1-4C25CE8FBBFD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688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那為什麼要做這件事，我們先來看這張圖，這個曲線代表輸入圖片的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 classification Loss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 classifier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目標是準確率越高越好，所以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gradient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是順向更新的，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Loss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越低越能判斷圖片來自哪個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C1116-18DF-422D-82A1-4C25CE8FBBFD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4836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不過特徵提取器的目的是讓</a:t>
            </a:r>
            <a:r>
              <a:rPr lang="en-US" altLang="zh-TW" dirty="0"/>
              <a:t>Domain classifier</a:t>
            </a:r>
            <a:r>
              <a:rPr lang="zh-TW" altLang="en-US" dirty="0"/>
              <a:t>混淆，也就是要降低他的準確率，所以是要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逆著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gradient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方向更新，讓提取出來的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不要太容易被</a:t>
            </a:r>
            <a:r>
              <a:rPr lang="en-US" altLang="zh-TW" dirty="0"/>
              <a:t>Domain classifier</a:t>
            </a:r>
            <a:r>
              <a:rPr lang="zh-TW" altLang="en-US" dirty="0"/>
              <a:t>判斷出來自</a:t>
            </a:r>
            <a:r>
              <a:rPr lang="en-US" altLang="zh-TW" dirty="0"/>
              <a:t>Source domain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C1116-18DF-422D-82A1-4C25CE8FBBFD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3857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在交叉選取</a:t>
            </a:r>
            <a:r>
              <a:rPr lang="en-US" altLang="zh-TW" dirty="0"/>
              <a:t>source</a:t>
            </a:r>
            <a:r>
              <a:rPr lang="zh-TW" altLang="en-US" dirty="0"/>
              <a:t> </a:t>
            </a:r>
            <a:r>
              <a:rPr lang="en-US" altLang="zh-TW" dirty="0" err="1"/>
              <a:t>domai</a:t>
            </a:r>
            <a:r>
              <a:rPr lang="zh-TW" altLang="en-US" dirty="0"/>
              <a:t>和</a:t>
            </a:r>
            <a:r>
              <a:rPr lang="en-US" altLang="zh-TW" dirty="0"/>
              <a:t>target domain</a:t>
            </a:r>
            <a:r>
              <a:rPr lang="zh-TW" altLang="en-US" dirty="0"/>
              <a:t>疊代的過程中，最後提取的</a:t>
            </a:r>
            <a:r>
              <a:rPr lang="en-US" altLang="zh-TW" dirty="0"/>
              <a:t>feature</a:t>
            </a:r>
            <a:r>
              <a:rPr lang="zh-TW" altLang="en-US" dirty="0"/>
              <a:t>就會讓</a:t>
            </a:r>
            <a:r>
              <a:rPr lang="en-US" altLang="zh-TW" dirty="0"/>
              <a:t>domain classifier</a:t>
            </a:r>
            <a:r>
              <a:rPr lang="zh-TW" altLang="en-US" dirty="0"/>
              <a:t>混淆，達到讓</a:t>
            </a:r>
            <a:r>
              <a:rPr lang="en-US" altLang="zh-TW" dirty="0"/>
              <a:t>Target domain Feature </a:t>
            </a:r>
            <a:r>
              <a:rPr lang="zh-TW" altLang="en-US" dirty="0"/>
              <a:t>和</a:t>
            </a:r>
            <a:r>
              <a:rPr lang="en-US" altLang="zh-TW" dirty="0"/>
              <a:t>Source domain Feature</a:t>
            </a:r>
            <a:r>
              <a:rPr lang="zh-TW" altLang="en-US" dirty="0"/>
              <a:t>投影到同一個</a:t>
            </a:r>
            <a:r>
              <a:rPr lang="en-US" altLang="zh-TW" dirty="0"/>
              <a:t>Feature space</a:t>
            </a:r>
            <a:r>
              <a:rPr lang="zh-TW" altLang="en-US" dirty="0"/>
              <a:t>上面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C1116-18DF-422D-82A1-4C25CE8FBBFD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701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/>
              <a:t>Domain Adaptation</a:t>
            </a:r>
            <a:r>
              <a:rPr lang="zh-TW" altLang="en-US" b="1" dirty="0"/>
              <a:t>主要是在</a:t>
            </a:r>
            <a:r>
              <a:rPr lang="en-US" altLang="zh-TW" b="1" dirty="0"/>
              <a:t>Feature</a:t>
            </a:r>
            <a:r>
              <a:rPr lang="zh-TW" altLang="en-US" b="1" dirty="0"/>
              <a:t>上面做處理，從資料中提取的</a:t>
            </a:r>
            <a:r>
              <a:rPr lang="en-US" altLang="zh-TW" b="1" dirty="0"/>
              <a:t>Feature</a:t>
            </a:r>
            <a:r>
              <a:rPr lang="zh-TW" altLang="en-US" b="1" dirty="0"/>
              <a:t>，可以想像他是在一個特徵空間中，我們的分類模型是拿</a:t>
            </a:r>
            <a:r>
              <a:rPr lang="en-US" altLang="zh-TW" b="1" dirty="0">
                <a:solidFill>
                  <a:schemeClr val="accent2"/>
                </a:solidFill>
              </a:rPr>
              <a:t>Source</a:t>
            </a:r>
            <a:r>
              <a:rPr lang="zh-TW" altLang="en-US" b="1" dirty="0">
                <a:solidFill>
                  <a:schemeClr val="accent2"/>
                </a:solidFill>
              </a:rPr>
              <a:t> </a:t>
            </a:r>
            <a:r>
              <a:rPr lang="en-US" altLang="zh-TW" b="1" dirty="0">
                <a:solidFill>
                  <a:schemeClr val="accent2"/>
                </a:solidFill>
              </a:rPr>
              <a:t>Domain</a:t>
            </a:r>
            <a:r>
              <a:rPr lang="zh-TW" altLang="en-US" b="1" dirty="0">
                <a:solidFill>
                  <a:schemeClr val="accent2"/>
                </a:solidFill>
              </a:rPr>
              <a:t>的</a:t>
            </a:r>
            <a:r>
              <a:rPr lang="en-US" altLang="zh-TW" b="1" dirty="0">
                <a:solidFill>
                  <a:schemeClr val="accent2"/>
                </a:solidFill>
              </a:rPr>
              <a:t>feature</a:t>
            </a:r>
            <a:r>
              <a:rPr lang="zh-TW" altLang="en-US" b="1" dirty="0">
                <a:solidFill>
                  <a:schemeClr val="accent2"/>
                </a:solidFill>
              </a:rPr>
              <a:t>去訓練的，但我們也想把這個</a:t>
            </a:r>
            <a:r>
              <a:rPr lang="en-US" altLang="zh-TW" b="1" dirty="0">
                <a:solidFill>
                  <a:schemeClr val="accent2"/>
                </a:solidFill>
              </a:rPr>
              <a:t>classifier</a:t>
            </a:r>
            <a:r>
              <a:rPr lang="zh-TW" altLang="en-US" b="1" dirty="0">
                <a:solidFill>
                  <a:schemeClr val="accent2"/>
                </a:solidFill>
              </a:rPr>
              <a:t>給投影到</a:t>
            </a:r>
            <a:r>
              <a:rPr lang="en-US" altLang="zh-TW" b="1" dirty="0">
                <a:solidFill>
                  <a:schemeClr val="accent2"/>
                </a:solidFill>
              </a:rPr>
              <a:t>Target Domain</a:t>
            </a:r>
            <a:r>
              <a:rPr lang="zh-TW" altLang="en-US" b="1" dirty="0">
                <a:solidFill>
                  <a:schemeClr val="accent2"/>
                </a:solidFill>
              </a:rPr>
              <a:t>上面，那當</a:t>
            </a:r>
            <a:r>
              <a:rPr lang="en-US" altLang="zh-TW" b="1" dirty="0">
                <a:solidFill>
                  <a:schemeClr val="accent2"/>
                </a:solidFill>
              </a:rPr>
              <a:t>Target</a:t>
            </a:r>
            <a:r>
              <a:rPr lang="zh-TW" altLang="en-US" b="1" dirty="0">
                <a:solidFill>
                  <a:schemeClr val="accent2"/>
                </a:solidFill>
              </a:rPr>
              <a:t> </a:t>
            </a:r>
            <a:r>
              <a:rPr lang="en-US" altLang="zh-TW" b="1" dirty="0">
                <a:solidFill>
                  <a:schemeClr val="accent2"/>
                </a:solidFill>
              </a:rPr>
              <a:t>Domain</a:t>
            </a:r>
            <a:r>
              <a:rPr lang="zh-TW" altLang="en-US" b="1" dirty="0">
                <a:solidFill>
                  <a:schemeClr val="accent2"/>
                </a:solidFill>
              </a:rPr>
              <a:t>和</a:t>
            </a:r>
            <a:r>
              <a:rPr lang="en-US" altLang="zh-TW" b="1" dirty="0">
                <a:solidFill>
                  <a:schemeClr val="accent2"/>
                </a:solidFill>
              </a:rPr>
              <a:t>Source Domain</a:t>
            </a:r>
            <a:r>
              <a:rPr lang="zh-TW" altLang="en-US" b="1" dirty="0">
                <a:solidFill>
                  <a:schemeClr val="accent2"/>
                </a:solidFill>
              </a:rPr>
              <a:t>差非常多的時候，也就是</a:t>
            </a:r>
            <a:r>
              <a:rPr lang="en-US" altLang="zh-TW" b="1" dirty="0">
                <a:solidFill>
                  <a:schemeClr val="accent2"/>
                </a:solidFill>
              </a:rPr>
              <a:t>Target</a:t>
            </a:r>
            <a:r>
              <a:rPr lang="zh-TW" altLang="en-US" b="1" dirty="0">
                <a:solidFill>
                  <a:schemeClr val="accent2"/>
                </a:solidFill>
              </a:rPr>
              <a:t> </a:t>
            </a:r>
            <a:r>
              <a:rPr lang="en-US" altLang="zh-TW" b="1" dirty="0">
                <a:solidFill>
                  <a:schemeClr val="accent2"/>
                </a:solidFill>
              </a:rPr>
              <a:t>Domain feature space </a:t>
            </a:r>
            <a:r>
              <a:rPr lang="zh-TW" altLang="en-US" b="1" dirty="0">
                <a:solidFill>
                  <a:schemeClr val="accent2"/>
                </a:solidFill>
              </a:rPr>
              <a:t>和 </a:t>
            </a:r>
            <a:r>
              <a:rPr lang="en-US" altLang="zh-TW" b="1" dirty="0">
                <a:solidFill>
                  <a:schemeClr val="accent2"/>
                </a:solidFill>
              </a:rPr>
              <a:t>Source</a:t>
            </a:r>
            <a:r>
              <a:rPr lang="zh-TW" altLang="en-US" b="1" dirty="0">
                <a:solidFill>
                  <a:schemeClr val="accent2"/>
                </a:solidFill>
              </a:rPr>
              <a:t> </a:t>
            </a:r>
            <a:r>
              <a:rPr lang="en-US" altLang="zh-TW" b="1" dirty="0">
                <a:solidFill>
                  <a:schemeClr val="accent2"/>
                </a:solidFill>
              </a:rPr>
              <a:t>Domain feature space </a:t>
            </a:r>
            <a:r>
              <a:rPr lang="zh-TW" altLang="en-US" b="1" dirty="0">
                <a:solidFill>
                  <a:schemeClr val="accent2"/>
                </a:solidFill>
              </a:rPr>
              <a:t>重疊的區域非常的少，那這個</a:t>
            </a:r>
            <a:r>
              <a:rPr lang="en-US" altLang="zh-TW" sz="1200" dirty="0"/>
              <a:t>Classifier</a:t>
            </a:r>
            <a:r>
              <a:rPr lang="zh-TW" altLang="en-US" sz="1200" dirty="0"/>
              <a:t>會是非常差的。</a:t>
            </a:r>
            <a:endParaRPr lang="en-US" altLang="zh-TW" sz="1200" dirty="0"/>
          </a:p>
          <a:p>
            <a:r>
              <a:rPr lang="zh-TW" altLang="en-US" dirty="0"/>
              <a:t>同樣的，假如我們把</a:t>
            </a:r>
            <a:r>
              <a:rPr lang="en-US" altLang="zh-TW" dirty="0"/>
              <a:t>Target Feature </a:t>
            </a:r>
            <a:r>
              <a:rPr lang="zh-TW" altLang="en-US" dirty="0"/>
              <a:t>和 </a:t>
            </a:r>
            <a:r>
              <a:rPr lang="en-US" altLang="zh-TW" dirty="0"/>
              <a:t>Source Feature</a:t>
            </a:r>
            <a:r>
              <a:rPr lang="zh-TW" altLang="en-US" dirty="0"/>
              <a:t>給投影到同一個</a:t>
            </a:r>
            <a:r>
              <a:rPr lang="en-US" altLang="zh-TW" dirty="0"/>
              <a:t>feature space</a:t>
            </a:r>
            <a:r>
              <a:rPr lang="zh-TW" altLang="en-US" dirty="0"/>
              <a:t>，那</a:t>
            </a:r>
            <a:r>
              <a:rPr lang="en-US" altLang="zh-TW" dirty="0"/>
              <a:t>train</a:t>
            </a:r>
            <a:r>
              <a:rPr lang="zh-TW" altLang="en-US" dirty="0"/>
              <a:t>在</a:t>
            </a:r>
            <a:r>
              <a:rPr lang="en-US" altLang="zh-TW" dirty="0"/>
              <a:t>Source</a:t>
            </a:r>
            <a:r>
              <a:rPr lang="zh-TW" altLang="en-US" dirty="0"/>
              <a:t> </a:t>
            </a:r>
            <a:r>
              <a:rPr lang="en-US" altLang="zh-TW" dirty="0"/>
              <a:t>Domain</a:t>
            </a:r>
            <a:r>
              <a:rPr lang="zh-TW" altLang="en-US" dirty="0"/>
              <a:t>上面的</a:t>
            </a:r>
            <a:r>
              <a:rPr lang="en-US" altLang="zh-TW" dirty="0"/>
              <a:t>classifier</a:t>
            </a:r>
            <a:r>
              <a:rPr lang="zh-TW" altLang="en-US" dirty="0"/>
              <a:t>也可以用在</a:t>
            </a:r>
            <a:r>
              <a:rPr lang="en-US" altLang="zh-TW" dirty="0"/>
              <a:t>Target</a:t>
            </a:r>
            <a:r>
              <a:rPr lang="zh-TW" altLang="en-US" dirty="0"/>
              <a:t> </a:t>
            </a:r>
            <a:r>
              <a:rPr lang="en-US" altLang="zh-TW" dirty="0"/>
              <a:t>Domain</a:t>
            </a:r>
            <a:r>
              <a:rPr lang="zh-TW" altLang="en-US" dirty="0"/>
              <a:t>上面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C1116-18DF-422D-82A1-4C25CE8FBBF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74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那有幾個方法就是在做讓</a:t>
            </a:r>
            <a:r>
              <a:rPr lang="en-US" altLang="zh-TW" dirty="0"/>
              <a:t>Target Feature </a:t>
            </a:r>
            <a:r>
              <a:rPr lang="zh-TW" altLang="en-US" dirty="0"/>
              <a:t>和</a:t>
            </a:r>
            <a:r>
              <a:rPr lang="en-US" altLang="zh-TW" dirty="0"/>
              <a:t>Source Feature</a:t>
            </a:r>
            <a:r>
              <a:rPr lang="zh-TW" altLang="en-US" dirty="0"/>
              <a:t>投影到同一個</a:t>
            </a:r>
            <a:r>
              <a:rPr lang="en-US" altLang="zh-TW" dirty="0"/>
              <a:t>Feature space</a:t>
            </a:r>
            <a:r>
              <a:rPr lang="zh-TW" altLang="en-US" dirty="0"/>
              <a:t>上面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C1116-18DF-422D-82A1-4C25CE8FBBF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157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首先是</a:t>
            </a:r>
            <a:r>
              <a:rPr lang="en-US" altLang="zh-TW" dirty="0"/>
              <a:t>Discrepancy</a:t>
            </a:r>
            <a:r>
              <a:rPr lang="zh-TW" altLang="en-US" dirty="0"/>
              <a:t>，他的作法是當我們提取出</a:t>
            </a:r>
            <a:r>
              <a:rPr lang="en-US" altLang="zh-TW" dirty="0"/>
              <a:t>target domain feature </a:t>
            </a:r>
            <a:r>
              <a:rPr lang="zh-TW" altLang="en-US" dirty="0"/>
              <a:t>和 </a:t>
            </a:r>
            <a:r>
              <a:rPr lang="en-US" altLang="zh-TW" dirty="0"/>
              <a:t>Source domain feature </a:t>
            </a:r>
            <a:r>
              <a:rPr lang="zh-TW" altLang="en-US" dirty="0"/>
              <a:t>後，</a:t>
            </a:r>
            <a:r>
              <a:rPr lang="en-US" altLang="zh-TW" dirty="0"/>
              <a:t>Discrepancy</a:t>
            </a:r>
            <a:r>
              <a:rPr lang="zh-TW" altLang="en-US" dirty="0"/>
              <a:t>主要是計算這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b="1" dirty="0">
                <a:solidFill>
                  <a:schemeClr val="accent1"/>
                </a:solidFill>
              </a:rPr>
              <a:t>feature</a:t>
            </a:r>
            <a:r>
              <a:rPr lang="zh-TW" altLang="en-US" b="1" dirty="0">
                <a:solidFill>
                  <a:schemeClr val="accent1"/>
                </a:solidFill>
              </a:rPr>
              <a:t>之間的距離，透過一些</a:t>
            </a:r>
            <a:r>
              <a:rPr lang="en-US" altLang="zh-TW" b="1" dirty="0">
                <a:solidFill>
                  <a:schemeClr val="accent1"/>
                </a:solidFill>
              </a:rPr>
              <a:t>loss</a:t>
            </a:r>
            <a:r>
              <a:rPr lang="zh-TW" altLang="en-US" b="1" dirty="0">
                <a:solidFill>
                  <a:schemeClr val="accent1"/>
                </a:solidFill>
              </a:rPr>
              <a:t> </a:t>
            </a:r>
            <a:r>
              <a:rPr lang="en-US" altLang="zh-TW" b="1" dirty="0">
                <a:solidFill>
                  <a:schemeClr val="accent1"/>
                </a:solidFill>
              </a:rPr>
              <a:t>function</a:t>
            </a:r>
            <a:r>
              <a:rPr lang="zh-TW" altLang="en-US" b="1" dirty="0">
                <a:solidFill>
                  <a:schemeClr val="accent1"/>
                </a:solidFill>
              </a:rPr>
              <a:t>，使兩個</a:t>
            </a:r>
            <a:r>
              <a:rPr lang="en-US" altLang="zh-TW" b="1" dirty="0">
                <a:solidFill>
                  <a:schemeClr val="accent1"/>
                </a:solidFill>
              </a:rPr>
              <a:t>domain</a:t>
            </a:r>
            <a:r>
              <a:rPr lang="zh-TW" altLang="en-US" b="1" dirty="0">
                <a:solidFill>
                  <a:schemeClr val="accent1"/>
                </a:solidFill>
              </a:rPr>
              <a:t>的距離更加接近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C1116-18DF-422D-82A1-4C25CE8FBBF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176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接下來先介紹使用</a:t>
            </a:r>
            <a:r>
              <a:rPr lang="en-US" altLang="zh-TW" dirty="0"/>
              <a:t>Discrepancy</a:t>
            </a:r>
            <a:r>
              <a:rPr lang="zh-TW" altLang="en-US" dirty="0"/>
              <a:t>方法的經典論文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C1116-18DF-422D-82A1-4C25CE8FBBF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375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首先是</a:t>
            </a:r>
            <a:r>
              <a:rPr lang="en-US" altLang="zh-TW" dirty="0"/>
              <a:t>Deep Domain Confusion</a:t>
            </a:r>
            <a:r>
              <a:rPr lang="zh-TW" altLang="en-US" dirty="0"/>
              <a:t>，從這張圖來看，這篇論文想要做到的是在計算</a:t>
            </a:r>
            <a:r>
              <a:rPr lang="en-US" altLang="zh-TW" dirty="0"/>
              <a:t>Minimize classification error</a:t>
            </a:r>
            <a:r>
              <a:rPr lang="zh-TW" altLang="en-US" dirty="0"/>
              <a:t>的同時，也想要把</a:t>
            </a:r>
            <a:r>
              <a:rPr lang="en-US" altLang="zh-TW" dirty="0"/>
              <a:t>Source domain</a:t>
            </a:r>
            <a:r>
              <a:rPr lang="zh-TW" altLang="en-US" dirty="0"/>
              <a:t> 和 </a:t>
            </a:r>
            <a:r>
              <a:rPr lang="en-US" altLang="zh-TW" dirty="0"/>
              <a:t>Target Domain</a:t>
            </a:r>
            <a:r>
              <a:rPr lang="zh-TW" altLang="en-US" dirty="0"/>
              <a:t>的分布拉近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C1116-18DF-422D-82A1-4C25CE8FBBF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797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那具體是怎麼做到，其實作法相當直接，作者在原有的</a:t>
            </a:r>
            <a:r>
              <a:rPr lang="en-US" altLang="zh-TW" b="0" i="0" dirty="0" err="1">
                <a:solidFill>
                  <a:srgbClr val="121212"/>
                </a:solidFill>
                <a:effectLst/>
                <a:latin typeface="-apple-system"/>
              </a:rPr>
              <a:t>AlexNet</a:t>
            </a:r>
            <a:r>
              <a:rPr lang="zh-TW" altLang="en-US" b="0" i="0" dirty="0">
                <a:solidFill>
                  <a:srgbClr val="121212"/>
                </a:solidFill>
                <a:effectLst/>
                <a:latin typeface="-apple-system"/>
              </a:rPr>
              <a:t>上，加了一個</a:t>
            </a:r>
            <a:r>
              <a:rPr lang="en-US" altLang="zh-TW" b="1" dirty="0"/>
              <a:t>Adaptation</a:t>
            </a:r>
            <a:r>
              <a:rPr lang="zh-TW" altLang="en-US" b="1" dirty="0"/>
              <a:t> </a:t>
            </a:r>
            <a:r>
              <a:rPr lang="en-US" altLang="zh-TW" b="1" dirty="0"/>
              <a:t>layer</a:t>
            </a:r>
            <a:r>
              <a:rPr lang="zh-TW" altLang="en-US" dirty="0"/>
              <a:t>，用來計算</a:t>
            </a:r>
            <a:r>
              <a:rPr lang="en-US" altLang="zh-TW" dirty="0"/>
              <a:t>target</a:t>
            </a:r>
            <a:r>
              <a:rPr lang="zh-TW" altLang="en-US" dirty="0"/>
              <a:t> </a:t>
            </a:r>
            <a:r>
              <a:rPr lang="en-US" altLang="zh-TW" dirty="0"/>
              <a:t>feature</a:t>
            </a:r>
            <a:r>
              <a:rPr lang="zh-TW" altLang="en-US" dirty="0"/>
              <a:t>和</a:t>
            </a:r>
            <a:r>
              <a:rPr lang="en-US" altLang="zh-TW" dirty="0"/>
              <a:t>source</a:t>
            </a:r>
            <a:r>
              <a:rPr lang="zh-TW" altLang="en-US" dirty="0"/>
              <a:t> </a:t>
            </a:r>
            <a:r>
              <a:rPr lang="en-US" altLang="zh-TW" dirty="0"/>
              <a:t>feature</a:t>
            </a:r>
            <a:r>
              <a:rPr lang="zh-TW" altLang="en-US" dirty="0"/>
              <a:t>之間的距離，作為</a:t>
            </a:r>
            <a:r>
              <a:rPr lang="en-US" altLang="zh-TW" dirty="0"/>
              <a:t>Domain loss</a:t>
            </a:r>
            <a:r>
              <a:rPr lang="zh-TW" altLang="en-US" dirty="0"/>
              <a:t>，所以這篇論文主要就是在做最小化</a:t>
            </a:r>
            <a:r>
              <a:rPr lang="en-US" altLang="zh-TW" dirty="0"/>
              <a:t>MMD</a:t>
            </a:r>
            <a:r>
              <a:rPr lang="zh-TW" altLang="en-US" dirty="0"/>
              <a:t>距離，由於</a:t>
            </a:r>
            <a:r>
              <a:rPr lang="en-US" altLang="zh-TW" dirty="0"/>
              <a:t>Source data</a:t>
            </a:r>
            <a:r>
              <a:rPr lang="zh-TW" altLang="en-US" dirty="0"/>
              <a:t>都有</a:t>
            </a:r>
            <a:r>
              <a:rPr lang="en-US" altLang="zh-TW" dirty="0"/>
              <a:t>label</a:t>
            </a:r>
            <a:r>
              <a:rPr lang="zh-TW" altLang="en-US" dirty="0"/>
              <a:t>，所以也可以在</a:t>
            </a:r>
            <a:r>
              <a:rPr lang="en-US" altLang="zh-TW" dirty="0"/>
              <a:t>Source</a:t>
            </a:r>
            <a:r>
              <a:rPr lang="zh-TW" altLang="en-US" dirty="0"/>
              <a:t> </a:t>
            </a:r>
            <a:r>
              <a:rPr lang="en-US" altLang="zh-TW" dirty="0"/>
              <a:t>domain</a:t>
            </a:r>
            <a:r>
              <a:rPr lang="zh-TW" altLang="en-US" dirty="0"/>
              <a:t>上做</a:t>
            </a:r>
            <a:r>
              <a:rPr lang="en-US" altLang="zh-TW" b="1" dirty="0"/>
              <a:t>classification</a:t>
            </a:r>
            <a:r>
              <a:rPr lang="zh-TW" altLang="en-US" dirty="0"/>
              <a:t>，在最後</a:t>
            </a:r>
            <a:r>
              <a:rPr lang="en-US" altLang="zh-TW" b="1" dirty="0"/>
              <a:t>Objective Function</a:t>
            </a:r>
            <a:r>
              <a:rPr lang="zh-TW" altLang="en-US" b="1" dirty="0"/>
              <a:t>是由</a:t>
            </a:r>
            <a:r>
              <a:rPr lang="en-US" altLang="zh-TW" b="1" dirty="0"/>
              <a:t>Source domain classification loss</a:t>
            </a:r>
            <a:r>
              <a:rPr lang="zh-TW" altLang="en-US" b="1" dirty="0"/>
              <a:t>和最小化</a:t>
            </a:r>
            <a:r>
              <a:rPr lang="en-US" altLang="zh-TW" dirty="0"/>
              <a:t>target</a:t>
            </a:r>
            <a:r>
              <a:rPr lang="zh-TW" altLang="en-US" dirty="0"/>
              <a:t> </a:t>
            </a:r>
            <a:r>
              <a:rPr lang="en-US" altLang="zh-TW" dirty="0"/>
              <a:t>feature</a:t>
            </a:r>
            <a:r>
              <a:rPr lang="zh-TW" altLang="en-US" dirty="0"/>
              <a:t>和</a:t>
            </a:r>
            <a:r>
              <a:rPr lang="en-US" altLang="zh-TW" dirty="0"/>
              <a:t>source</a:t>
            </a:r>
            <a:r>
              <a:rPr lang="zh-TW" altLang="en-US" dirty="0"/>
              <a:t> </a:t>
            </a:r>
            <a:r>
              <a:rPr lang="en-US" altLang="zh-TW" dirty="0"/>
              <a:t>feature</a:t>
            </a:r>
            <a:r>
              <a:rPr lang="zh-TW" altLang="en-US" dirty="0"/>
              <a:t>之間的距離所組成</a:t>
            </a:r>
            <a:endParaRPr lang="en-US" altLang="zh-TW" b="1" dirty="0"/>
          </a:p>
          <a:p>
            <a:r>
              <a:rPr lang="zh-TW" altLang="en-US" dirty="0"/>
              <a:t>所組成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C1116-18DF-422D-82A1-4C25CE8FBBF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766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接下來這篇</a:t>
            </a:r>
            <a:r>
              <a:rPr lang="en-US" altLang="zh-TW" dirty="0"/>
              <a:t>Deep Adaptation Networks</a:t>
            </a:r>
            <a:r>
              <a:rPr lang="zh-TW" altLang="en-US" dirty="0"/>
              <a:t>，繼承了上一篇論文的想法，其實就是把上一篇的單層</a:t>
            </a:r>
            <a:r>
              <a:rPr lang="en-US" altLang="zh-TW" dirty="0"/>
              <a:t>MMD</a:t>
            </a:r>
            <a:r>
              <a:rPr lang="zh-TW" altLang="en-US" dirty="0"/>
              <a:t>變成多層</a:t>
            </a:r>
            <a:r>
              <a:rPr lang="en-US" altLang="zh-TW" dirty="0"/>
              <a:t>MMD</a:t>
            </a:r>
            <a:r>
              <a:rPr lang="zh-TW" altLang="en-US" dirty="0"/>
              <a:t>，這篇的主要想法是在低層和高層之間都加入</a:t>
            </a:r>
            <a:r>
              <a:rPr lang="en-US" altLang="zh-TW" dirty="0"/>
              <a:t>Adaptation</a:t>
            </a:r>
            <a:r>
              <a:rPr lang="zh-TW" altLang="en-US" dirty="0"/>
              <a:t> </a:t>
            </a:r>
            <a:r>
              <a:rPr lang="en-US" altLang="zh-TW" dirty="0"/>
              <a:t>layer</a:t>
            </a:r>
            <a:r>
              <a:rPr lang="zh-TW" altLang="en-US" dirty="0"/>
              <a:t>，可以得到比較好的結果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C1116-18DF-422D-82A1-4C25CE8FBBF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504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348-50C0-4272-9CC8-66607046C752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9222-8C56-4702-A937-A0A5984C46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97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348-50C0-4272-9CC8-66607046C752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9222-8C56-4702-A937-A0A5984C46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62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348-50C0-4272-9CC8-66607046C752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9222-8C56-4702-A937-A0A5984C46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10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348-50C0-4272-9CC8-66607046C752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9222-8C56-4702-A937-A0A5984C46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24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348-50C0-4272-9CC8-66607046C752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9222-8C56-4702-A937-A0A5984C46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65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348-50C0-4272-9CC8-66607046C752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9222-8C56-4702-A937-A0A5984C46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33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348-50C0-4272-9CC8-66607046C752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9222-8C56-4702-A937-A0A5984C46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88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348-50C0-4272-9CC8-66607046C752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9222-8C56-4702-A937-A0A5984C46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005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348-50C0-4272-9CC8-66607046C752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9222-8C56-4702-A937-A0A5984C46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249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348-50C0-4272-9CC8-66607046C752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9222-8C56-4702-A937-A0A5984C46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2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348-50C0-4272-9CC8-66607046C752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9222-8C56-4702-A937-A0A5984C46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42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59348-50C0-4272-9CC8-66607046C752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49222-8C56-4702-A937-A0A5984C46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57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1502.02791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510.02192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505.07818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412.3474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817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-5620"/>
            <a:ext cx="10515600" cy="1325563"/>
          </a:xfrm>
        </p:spPr>
        <p:txBody>
          <a:bodyPr/>
          <a:lstStyle/>
          <a:p>
            <a:r>
              <a:rPr lang="en-US" altLang="zh-TW" dirty="0"/>
              <a:t>Deep Adaptation Networks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72439"/>
            <a:ext cx="10058400" cy="358244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38200" y="1400432"/>
            <a:ext cx="6120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Learning Transferable Features with Deep Adaptation Networks</a:t>
            </a:r>
          </a:p>
          <a:p>
            <a:r>
              <a:rPr lang="en-US" altLang="zh-TW" dirty="0" err="1"/>
              <a:t>Arxiv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hlinkClick r:id="rId4"/>
              </a:rPr>
              <a:t>https://arxiv.org/abs/1502.02791/</a:t>
            </a:r>
            <a:endParaRPr lang="en-US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838200" y="2207741"/>
            <a:ext cx="5121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/>
              <a:t>Multiple Kernel MMD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/>
              <a:t>Single adaption layer → Multiple adaption layers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8254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 Adaptation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1.Discrepancy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5"/>
                </a:solidFill>
              </a:rPr>
              <a:t>2.</a:t>
            </a:r>
            <a:r>
              <a:rPr lang="en-US" altLang="zh-TW" b="1" dirty="0">
                <a:solidFill>
                  <a:schemeClr val="accent5"/>
                </a:solidFill>
              </a:rPr>
              <a:t>Adversarial</a:t>
            </a:r>
          </a:p>
        </p:txBody>
      </p:sp>
    </p:spTree>
    <p:extLst>
      <p:ext uri="{BB962C8B-B14F-4D97-AF65-F5344CB8AC3E}">
        <p14:creationId xmlns:p14="http://schemas.microsoft.com/office/powerpoint/2010/main" val="3691865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Adversarial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5614783" y="2486732"/>
            <a:ext cx="230660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347764" y="2731937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1"/>
                </a:solidFill>
              </a:rPr>
              <a:t>Target</a:t>
            </a:r>
            <a:endParaRPr lang="zh-TW" altLang="en-US" b="1" dirty="0">
              <a:solidFill>
                <a:schemeClr val="accent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5591507" y="4618771"/>
            <a:ext cx="230660" cy="2224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291531" y="4841193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Source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85972"/>
            <a:ext cx="1718865" cy="1765958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>
            <a:off x="3237470" y="4841193"/>
            <a:ext cx="141690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3090214" y="4360650"/>
            <a:ext cx="18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Feature extractor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3237470" y="2843926"/>
            <a:ext cx="141690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3090214" y="2363383"/>
            <a:ext cx="18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Feature extractor</a:t>
            </a:r>
            <a:endParaRPr lang="zh-TW" altLang="en-US" dirty="0"/>
          </a:p>
        </p:txBody>
      </p:sp>
      <p:pic>
        <p:nvPicPr>
          <p:cNvPr id="14" name="內容版面配置區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67" y="1784822"/>
            <a:ext cx="1498530" cy="1894230"/>
          </a:xfrm>
          <a:prstGeom prst="rect">
            <a:avLst/>
          </a:prstGeom>
        </p:spPr>
      </p:pic>
      <p:sp>
        <p:nvSpPr>
          <p:cNvPr id="18" name="圓角矩形 17"/>
          <p:cNvSpPr/>
          <p:nvPr/>
        </p:nvSpPr>
        <p:spPr>
          <a:xfrm>
            <a:off x="6988030" y="3514987"/>
            <a:ext cx="1484851" cy="69628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Domain</a:t>
            </a:r>
          </a:p>
          <a:p>
            <a:pPr algn="ctr"/>
            <a:r>
              <a:rPr lang="en-US" altLang="zh-TW" dirty="0"/>
              <a:t>Classifier</a:t>
            </a:r>
            <a:endParaRPr lang="zh-TW" altLang="en-US" dirty="0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6175332" y="2843926"/>
            <a:ext cx="721454" cy="7618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rot="16200000">
            <a:off x="6155128" y="3965768"/>
            <a:ext cx="721454" cy="7618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8581938" y="3863130"/>
            <a:ext cx="679508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9261446" y="36790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混淆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7790704" y="4722310"/>
            <a:ext cx="37069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Classifier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分辨特徵來自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Target domain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還是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Source domain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，若分辨不出，表示在相同特徵空間內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2203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Simultaneous Deep Transfer Across Domains and Tasks</a:t>
            </a:r>
          </a:p>
          <a:p>
            <a:r>
              <a:rPr lang="en-US" altLang="zh-TW" dirty="0"/>
              <a:t>Domain Adversarial Training of Neural Networks (DANN)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Adversarial Methods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7951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Simultaneous Deep Transfer Across Domains and Tasks</a:t>
            </a:r>
            <a:endParaRPr lang="zh-TW" altLang="en-US" sz="3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838200" y="1321356"/>
            <a:ext cx="398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Arxiv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hlinkClick r:id="rId3"/>
              </a:rPr>
              <a:t>https://arxiv.org/abs/1510.02192/</a:t>
            </a:r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38200" y="1843904"/>
            <a:ext cx="345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 Classifier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8787"/>
            <a:ext cx="5114376" cy="449154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554097" y="2308787"/>
            <a:ext cx="2215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Simultaneous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960973" y="3229233"/>
            <a:ext cx="41329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1.Maximum Domain Confusion:</a:t>
            </a:r>
          </a:p>
          <a:p>
            <a:r>
              <a:rPr lang="zh-TW" altLang="en-US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 </a:t>
            </a:r>
            <a:r>
              <a:rPr lang="en-US" altLang="zh-TW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domain classifier</a:t>
            </a:r>
            <a:endParaRPr lang="zh-TW" altLang="en-US" sz="2000" b="1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60972" y="4554561"/>
            <a:ext cx="36870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2.Transfer Label Correlation:</a:t>
            </a:r>
          </a:p>
          <a:p>
            <a:r>
              <a:rPr lang="en-US" altLang="zh-TW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Soft-label loss</a:t>
            </a:r>
            <a:endParaRPr lang="zh-TW" altLang="en-US" sz="2000" b="1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3824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Domain Confusion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37" y="1990279"/>
            <a:ext cx="10515600" cy="4190372"/>
          </a:xfrm>
        </p:spPr>
      </p:pic>
      <p:sp>
        <p:nvSpPr>
          <p:cNvPr id="5" name="矩形 4"/>
          <p:cNvSpPr/>
          <p:nvPr/>
        </p:nvSpPr>
        <p:spPr>
          <a:xfrm>
            <a:off x="9242854" y="3000365"/>
            <a:ext cx="2430162" cy="336927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357732" y="5495394"/>
            <a:ext cx="2430162" cy="87424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901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Domain Confusion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856" y="1690688"/>
            <a:ext cx="3500743" cy="4772985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04" y="1868938"/>
            <a:ext cx="1718865" cy="1765958"/>
          </a:xfrm>
          <a:prstGeom prst="rect">
            <a:avLst/>
          </a:prstGeom>
        </p:spPr>
      </p:pic>
      <p:pic>
        <p:nvPicPr>
          <p:cNvPr id="6" name="內容版面配置區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04" y="4198838"/>
            <a:ext cx="1498530" cy="189423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464500" y="1595147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Source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54333" y="3813146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Target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303323" y="1868938"/>
            <a:ext cx="3871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Domain classifier loss: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判斷特徵來自哪個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323" y="2699935"/>
            <a:ext cx="3744011" cy="914436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303323" y="4066677"/>
            <a:ext cx="3384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Domain confusion loss: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 </a:t>
            </a:r>
            <a:r>
              <a:rPr lang="en-US" altLang="zh-TW" sz="2400" dirty="0"/>
              <a:t>Domain classifier </a:t>
            </a:r>
            <a:r>
              <a:rPr lang="zh-TW" altLang="en-US" sz="2400" dirty="0"/>
              <a:t>混淆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526" y="4980589"/>
            <a:ext cx="2843850" cy="90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64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Domain Confusion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584" y="2395711"/>
            <a:ext cx="1718865" cy="1765958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3279912" y="3227771"/>
            <a:ext cx="1610140" cy="99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3182651" y="2719939"/>
            <a:ext cx="18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Feature extractor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18666" y="2904605"/>
            <a:ext cx="1039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Source</a:t>
            </a: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(label:1)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5282775" y="3020030"/>
            <a:ext cx="451484" cy="4353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008251" y="3550936"/>
            <a:ext cx="100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6079649" y="3268750"/>
            <a:ext cx="620618" cy="9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圓角矩形 15"/>
          <p:cNvSpPr/>
          <p:nvPr/>
        </p:nvSpPr>
        <p:spPr>
          <a:xfrm>
            <a:off x="6822257" y="2930545"/>
            <a:ext cx="1484851" cy="69628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Domain</a:t>
            </a:r>
          </a:p>
          <a:p>
            <a:pPr algn="ctr"/>
            <a:r>
              <a:rPr lang="en-US" altLang="zh-TW" dirty="0"/>
              <a:t>Classifier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8499965" y="3273719"/>
            <a:ext cx="620618" cy="9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595400" y="2514600"/>
            <a:ext cx="158425" cy="764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10142053" y="1610139"/>
            <a:ext cx="158425" cy="1668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9523769" y="33208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0070422" y="33326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436406" y="202064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5"/>
                </a:solidFill>
              </a:rPr>
              <a:t>0.4</a:t>
            </a:r>
            <a:endParaRPr lang="zh-TW" altLang="en-US" b="1" dirty="0">
              <a:solidFill>
                <a:schemeClr val="accent5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9983059" y="109551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5"/>
                </a:solidFill>
              </a:rPr>
              <a:t>0.6</a:t>
            </a:r>
            <a:endParaRPr lang="zh-TW" altLang="en-US" b="1" dirty="0">
              <a:solidFill>
                <a:schemeClr val="accent5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142053" y="4416287"/>
            <a:ext cx="158425" cy="16685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9523769" y="6126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0070422" y="6138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0070422" y="3968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1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9527307" y="5769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0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cxnSp>
        <p:nvCxnSpPr>
          <p:cNvPr id="33" name="肘形接點 32"/>
          <p:cNvCxnSpPr/>
          <p:nvPr/>
        </p:nvCxnSpPr>
        <p:spPr>
          <a:xfrm>
            <a:off x="10529075" y="2444414"/>
            <a:ext cx="12700" cy="2806148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圖片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053" y="4492301"/>
            <a:ext cx="3744011" cy="914436"/>
          </a:xfrm>
          <a:prstGeom prst="rect">
            <a:avLst/>
          </a:prstGeom>
        </p:spPr>
      </p:pic>
      <p:sp>
        <p:nvSpPr>
          <p:cNvPr id="35" name="文字方塊 34"/>
          <p:cNvSpPr txBox="1"/>
          <p:nvPr/>
        </p:nvSpPr>
        <p:spPr>
          <a:xfrm>
            <a:off x="3225832" y="5496493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( 1 * log(0.6) + 0 * log(0.4) )     0.2218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290575" y="549649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809604" y="135482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dirty="0"/>
              <a:t>Domain classifier loss:</a:t>
            </a:r>
          </a:p>
          <a:p>
            <a:r>
              <a:rPr lang="en-US" altLang="zh-TW" sz="2400" dirty="0"/>
              <a:t>Learn a good domain classifier </a:t>
            </a:r>
          </a:p>
        </p:txBody>
      </p:sp>
      <p:sp>
        <p:nvSpPr>
          <p:cNvPr id="38" name="矩形 37"/>
          <p:cNvSpPr/>
          <p:nvPr/>
        </p:nvSpPr>
        <p:spPr>
          <a:xfrm>
            <a:off x="3110948" y="2514600"/>
            <a:ext cx="2897834" cy="1647069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3164459" y="3746836"/>
            <a:ext cx="159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6"/>
                </a:solidFill>
              </a:rPr>
              <a:t>Freeze weights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9263932" y="258785"/>
            <a:ext cx="1518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</a:t>
            </a: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Distribution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4301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Domain Confusion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584" y="2395711"/>
            <a:ext cx="1718865" cy="1765958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3279912" y="3227771"/>
            <a:ext cx="1610140" cy="99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3182651" y="2719939"/>
            <a:ext cx="18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Feature extractor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18666" y="2904605"/>
            <a:ext cx="1039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Source</a:t>
            </a: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(label:1)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5282775" y="3020030"/>
            <a:ext cx="451484" cy="4353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008251" y="3550936"/>
            <a:ext cx="100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6079649" y="3268750"/>
            <a:ext cx="620618" cy="9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圓角矩形 15"/>
          <p:cNvSpPr/>
          <p:nvPr/>
        </p:nvSpPr>
        <p:spPr>
          <a:xfrm>
            <a:off x="6822257" y="2930545"/>
            <a:ext cx="1484851" cy="69628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Domain</a:t>
            </a:r>
          </a:p>
          <a:p>
            <a:pPr algn="ctr"/>
            <a:r>
              <a:rPr lang="en-US" altLang="zh-TW" dirty="0"/>
              <a:t>Classifier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8499965" y="3273719"/>
            <a:ext cx="620618" cy="9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595400" y="2514600"/>
            <a:ext cx="158425" cy="764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10142053" y="1610139"/>
            <a:ext cx="158425" cy="1668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9523769" y="33208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0070422" y="33326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436406" y="202064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5"/>
                </a:solidFill>
              </a:rPr>
              <a:t>0.4</a:t>
            </a:r>
            <a:endParaRPr lang="zh-TW" altLang="en-US" b="1" dirty="0">
              <a:solidFill>
                <a:schemeClr val="accent5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9983059" y="109551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5"/>
                </a:solidFill>
              </a:rPr>
              <a:t>0.6</a:t>
            </a:r>
            <a:endParaRPr lang="zh-TW" altLang="en-US" b="1" dirty="0">
              <a:solidFill>
                <a:schemeClr val="accent5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142053" y="5078895"/>
            <a:ext cx="157627" cy="1005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9523769" y="6126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0070422" y="6138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0023115" y="455130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0.5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cxnSp>
        <p:nvCxnSpPr>
          <p:cNvPr id="33" name="肘形接點 32"/>
          <p:cNvCxnSpPr/>
          <p:nvPr/>
        </p:nvCxnSpPr>
        <p:spPr>
          <a:xfrm>
            <a:off x="10529075" y="2444414"/>
            <a:ext cx="12700" cy="2806148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3225832" y="5496493"/>
            <a:ext cx="432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( 0.4 * log(0.5) + 0.6 * log(0.5) )       0.3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734344" y="549649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858024" y="1374316"/>
            <a:ext cx="64432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Domain confusion loss:</a:t>
            </a:r>
          </a:p>
          <a:p>
            <a:r>
              <a:rPr lang="en-US" altLang="zh-TW" sz="2400" dirty="0"/>
              <a:t>Learn a representation that confuses the classifier </a:t>
            </a:r>
          </a:p>
        </p:txBody>
      </p:sp>
      <p:sp>
        <p:nvSpPr>
          <p:cNvPr id="38" name="矩形 37"/>
          <p:cNvSpPr/>
          <p:nvPr/>
        </p:nvSpPr>
        <p:spPr>
          <a:xfrm>
            <a:off x="6712401" y="2514600"/>
            <a:ext cx="1731305" cy="1647069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6784032" y="3728578"/>
            <a:ext cx="159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6"/>
                </a:solidFill>
              </a:rPr>
              <a:t>Freeze weights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407" y="4406795"/>
            <a:ext cx="2843850" cy="909371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9591045" y="5078895"/>
            <a:ext cx="162779" cy="10059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9444971" y="455533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0.5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9263932" y="258785"/>
            <a:ext cx="1518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</a:t>
            </a: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Distribution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5508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Label Correlation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37" y="1990279"/>
            <a:ext cx="10515600" cy="4190372"/>
          </a:xfrm>
        </p:spPr>
      </p:pic>
      <p:sp>
        <p:nvSpPr>
          <p:cNvPr id="5" name="矩形 4"/>
          <p:cNvSpPr/>
          <p:nvPr/>
        </p:nvSpPr>
        <p:spPr>
          <a:xfrm>
            <a:off x="7593496" y="1610139"/>
            <a:ext cx="1634494" cy="394449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30087" y="1762539"/>
            <a:ext cx="7063409" cy="441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DB5B5B-8014-4994-946E-4E3F8C2E49C4}"/>
              </a:ext>
            </a:extLst>
          </p:cNvPr>
          <p:cNvSpPr/>
          <p:nvPr/>
        </p:nvSpPr>
        <p:spPr>
          <a:xfrm>
            <a:off x="9227990" y="1610139"/>
            <a:ext cx="1634494" cy="291426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77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Transfer Learning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272" y="1820562"/>
            <a:ext cx="1498530" cy="189423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888" y="1820562"/>
            <a:ext cx="1393156" cy="189423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597692" y="2166850"/>
            <a:ext cx="151836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Task:</a:t>
            </a:r>
          </a:p>
          <a:p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貓狗分類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774345" y="1197683"/>
            <a:ext cx="17350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b="1" dirty="0"/>
              <a:t>Target data</a:t>
            </a:r>
            <a:endParaRPr lang="zh-TW" altLang="en-US" sz="26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911072" y="3952006"/>
            <a:ext cx="181665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b="1" dirty="0"/>
              <a:t>Source data</a:t>
            </a:r>
            <a:endParaRPr lang="zh-TW" altLang="en-US" sz="2600" b="1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345" y="4927885"/>
            <a:ext cx="1718865" cy="1765958"/>
          </a:xfrm>
          <a:prstGeom prst="rect">
            <a:avLst/>
          </a:prstGeom>
        </p:spPr>
      </p:pic>
      <p:sp>
        <p:nvSpPr>
          <p:cNvPr id="11" name="AutoShape 4" descr="data:image/jpeg;base64,/9j/4AAQSkZJRgABAQAAAQABAAD/2wCEAAoHCBUWFRgVFRYZGBgZGhwaGhoYHBkaGBoYGhoZGhoaGhwcIS4lHB4rIRoeJjgmKy8xNTU1GiQ7QDs0Py40NTEBDAwMEA8QHxISHzQrJSs0NDY0NDo0NTY0NDQ0NDQ1NDQ0NDQ0NDQ0NDQ0NDQ0NDQ0NDY0NDQ0ND80NDQ0NDQ3Pf/AABEIAN4A4wMBIgACEQEDEQH/xAAbAAACAwEBAQAAAAAAAAAAAAAABAIDBQEGB//EADoQAAEDAgQDBgUDAwMFAQAAAAEAAhEDIQQSMUFRYXEFIoGRobETMsHR8AZC4RRSYhXS8RYjM3KSB//EABkBAAIDAQAAAAAAAAAAAAAAAAACAQMEBf/EACoRAAICAQQCAQIGAwAAAAAAAAABAhEDEiExQQRREyJhFDJxkaGxQlKB/9oADAMBAAIRAxEAPwD68hCEACEIQAIQhAAhCEACEIQAIQhAAhCEACEIQAIQhAAhCEACEIQAIQhAAhCEACEIQAIQhAAhCEACEIQAIQhAAhCiXIAkhQzKQKKIs6hCEEghRLlHOpoiyxCi1ykoJBCEIAEIQgAQhCABCEIAEIQgAQhCABCEIAEIQgAQhCABCEIAi4pXEVg1pJ6DmfsrqhWZWrCS46NsPv8AnBU556Y0uWNijqlvwiqn2vByvaWu5Gx6LUoVw4Ag2WdiaAezMYIIkFK9j1D3uAsRzWXHnlhembtPv0acmGMo6oqmuj0YcouekhihxXauIDRJPQLY/IwpXaMvxzbqmcxuLDBO+yQw+KqPPIb/AECWz53uc75W+50aPdO9nXBcbAWa1ZHklllzS6RsWKOOLbVs0sNUkBMhJ0dU41b1vFMxP8zOoQhAAhCEACEIQAIQhAAhCEACEIQAIQhAAhCEACEIQAIKFF5QBRX0SNXC5qVtdRzTdW66+pADQs+fS5K/RbhbW69mKKjhRDHd1wPodkvRqhlh6J5+Hc5xSvaeEyFsbhc7LGUlfSOhCUb0+ygYoqTKpcbpemzMU+zCHLmVMY30WycYnW9nuc1sRclzup/iB4LTwlIMGkk7nboksFWc10E2WyADdbsNNWjHllLh8FZZBJTDCl/iQ4g6H0KsYYst2LJGScVyjFOLi79l6FwFdTkAhCEACEIQAIQhAAhCEACEIQAIQhAAhCEACEIQAFUvvZWuVdIS5MuLFZx5AsFW4BoLjYASSdgNSUw5oUHtkR7rJpvdlydKkZrf1BgQROIoydCXsAPjMJjHMbXpyxwdFwWkEcxIWd2h+mcPiHZq1Cm8n91w/hq0ghWUamC7PpNohzabATYlz3S4ySbl2+qdwUouNApOLUkQ7O7Nc1zi4afVS7Q/VOBoH4dSq0OES1oc8jkcgN+S1sBjqNUZqVRrxvlcHR1jRZWK/SmEL3VDhqbnPOZ5c3NJOpg28EsMUcaoaeVze5bhqtCuM1LNaJDmPYb6WcAY56LQp0yBBVGCoU6TQymxjGiYaxoY0E3MNbACdDpUKMbtBqlVMWewbrjXbHZX1WyCsxjyHRsqckvimpobTrizUYVNL0nJgLobPdGZAhCFBIIUSVAvUpENlmZczKsMJXRTPFRqj7I3J5l0FV5FEyFKcWFtF6FWx6sCGiUwQhCgkEIQgAQhCAIuXMPqVJyrpm6ZcCvksqhLufCYqDdUVWbrPItRYK3dkawvguJ7UxeGqVWPqODnZszXDMA4uJztzggzrmC+l43tWthXw9jq1Ko8hjmRnpudJyEWDmmO6bGbXtPlv1D27QrtaG03vOdjpIDYDXguALryWyIiJKlTpbjxxuT+nc7/APmQxL8T8U1C9gY5tQnNF7tYC6MxGpIECbSvr4dK+bdnfq2gywa9g/yZ/skJyt+u6ZYRh2uqPAknK5rGDSXSJPANFyYG6lTsieOSe57OsQTfVV09Vj/p+jiAzNiX5nv70BrQynIH/bbHDmTJJW00qtvciix9RZz3jMVZi6kDms4v8/5WTPO00acUNrNhphWh6SbWBAk3VuHrNInwK1Yc8PiWp7mSWOak9hnOuF6odVbcg6bJPE4wAWTfi8K5ZMcM5bJFuL7QDDHn1tb1XcPi2ncSvO4mtmJO8z7eaSd2vkMCPFYM3mz1VDg3x8BOP3PefF5qIqjQESvIs7Wc5sHlotbsXGB4Im44/l0sfIcpUxJ+K4Rtm+x/FdeAl2nibKBrRIV/z0qMui3sTfxCsYUmKkpikVtwZNUdxJw0svQuIVgp1CEIAEIQgDhVWhVyqeEyFZc9gMKh77qXxO6eSWdUlUT2lRZDdWLdo4RtRj2OsHCJGrTs4cCDBHRfMsfRLc7XAZmnKf8A2Bgr6q51l5ztvsEVnZ2PLH2mwex+XRzmGO8BaQRzWfLj1I3eJ5KwyepbM8jQaxjS50BjWku5wDA6k2XqP032OxjKdQtLWAB1OmYzd6T8SpA71QzYaMBtfQ7M/T4a8OrOFYtMtbkDKTXf3lsnM7hJgbL04p3kpccdEaXLG8vOs0k1whiky0+ihXfAldL7LMx2KAsmnNRiZoQcpFNeuTcpWjLnE7BFCm6oe6bblbdPCtY3wWSMJTdvg2SlGCrsxMXUIcGidPz85pB2KezirsXW75PP80VNR4dssr/MzTFVFWiVLtQneCqcVjDeCYWdiWw4Rufwq9gBCh7lsYRW6KX4xUVaQf3h4+6tqsjYLuGqDSIRbQwkK5aDB5GVf2X2s5lQE6eyMXhQbjxWW9hBVqpbiP6lTPouE7V+Ie6dFypjSHEAjfXpZeKwGMcwQN7+ITdGo977bkE2kc0U26RneGMbfR7XBvc6/dj1WtTCR7MwjWNETcb6jdaTQu1hxvHCnycjLJSlaOoXUKwQEIQgAQhCABVvKm4qmCTATRQrZ2gRcHdIvMLQOHga66parRCoy7y2LMapbizaii+qFF0TGyprUxHdJnqqG30XKK7LmYprRzXH47klW4IkXJJ24dVMdm5oLnG22yqetlqUF2V1sc51mhVU+zHvd3zZbGGwrW6DxTdlMcV7yB5dO0SuhhmsaGtACqxz8rCd0y5/FY3a2Ijugi+sfwmzSUYNIXFFymjDqazzXX2uFI05KhiHhoPT1291y0dUz3tzOP4Ew2kBZFMTLuaZoNkhDROoq/oyRIWe6iQ8A/wQvUUwCIWV2jSAc237rRwOv3Q4ixyNsMRhTFxNvP8APzgsTF4QG4sQvZVKZLROseqxK+FJcQN/z6+qZKgjO+TCpYY+Zsvafp7sxzQHuETBAO8E3j82XOxOzmWJExe+k/kL0zGrp+N4ySU2zneV5LbcEiTGqxCFuZhBCEKABCEIAEFcJUHvUpENkXnZM0mQErTueiazgIk1EiKvc5VKRrOup1KkkpaobSs0pWXxVAWhV5AFQ55BV+FbmcBsq7GLmMJFlY2mnm0wAqXATKs0UtxdVlWQ7JfEUHmzXRz4K6pimtStXHnZUSnDtl0Yy6RnYwVGyC4kdSstziVsVHl2qRdSFwsOT6ntwbsWy3KGlZ2PfJa3z8LJrE1Y00Wee8ZKRKkXpdlzXRum8C8ZoP5+Sk8i0sLhRAO6giVJGgxm6SxNEOqN4z9E6wwuCgC8HomSt0UKWm2N1Gd0DklMPhxmJcPy61ajLKjJCtlBplKnsX4VgHyptj1mtqRon8K0O1Pitvi5/wDCX/DJnxO9SGA9SBXDQjQqpj1u2fBmuuS+UKqDshZ3nf8Aoyyl7LAVBz7x+Qol8T1VbWky7bf85JpSdL+RLLC6dENpEzJSzsW0EhsOixudbWsN+PgmGPgmdJ9YCWXkxTUY99go3yWPIaICVqVSVCpULj5x+eSXfXAtqbxzjX6+SrnNyZfGKRdnUHPGiVfihMG2tuYaT9CpUKFR98rgI/db36pU72Qz25IvcJTvZjgD1VlDs9osTJ35JimxjDbVSqW7YrleyL60wksRUytV2IxcCyy69fMly+RGmkx8WNvdiz3k3RC6SFGo6Fz29zavQPdCQxD7K2pV3291l47EhxIboPp/MqbHitxWq8uMbK9jdoXcJSG+pK0mYURICVlsppCdPCzc8lo4ZuURwVrKYhRNibeyKKZSsscVW13fbHFAeClmVx8UMHCfefp5qzHG5JCTdRbPS03SFCoxVYZ+yue5bZRtGSMqZnvsU5hK+VJYh8G5UGVLSdvD3WFTUJl0pRcaZsjHiYlWNILnHSNee/lovK/1RJJ21CYw3aDjubACBvIvM9Fa/Oa2irbMEnFnoc4GseaFgCozcyd7yhaPnn7RVrXour9ouJOWI9YVNXFPc3LmPtqqHN71tN1KAPrwXJzZ8mppyv8AoaO5fhcRlgiJ0k8dhyV/xHZSWkg5reAuDOouRfqkXkRrPT6z7rrCSJGhBna4n7yljlko/pwCdMbFN9QOAcCAHMtLXOzBuZo6ZdZ3I5m3DtpP7lRpJAgBxJbtsd7bqHZuusePt5+q0Kom/r9Sm/GaWmt3w74Zak2rO0DSDu61jS0C4aAek7BXNxbXSAb36QOeixaxDc2U68D189UtScRe413uJjT2WiPnSpWK3TNqrVIJkgEx+dUg+rc68bzv9krW7wBiXN0zbSI21Vjmt3idCf5+qWGRSu5fuXQyxS4L6jxlkfnFL0nS0wbgiZ639Lq1zmgQb7QLm4HLjKodkmALb2tcbFMoxXMl+5YvIilRU+uDceqorV5v4eV/qm2NZcFu3CJOtvL1VZptynu7j2IVOTJGLVOwl5TrZCtKo57HmMsCGcQdCR0BnrCVw2AyuawTDYkn92lthz8lqCAIiLRbjafYBdew26Kn5nboolnm5XYmzChps+42IhNurR0AsrX0w4yfwHQedlWaIc6PL84JVkfbB5pvsXGKBMQd1E4p38pk0eG1vD7rhw8EgiDwIVny0tg+eXCEviO19kmKLxVD72F+c6ge62hSXHUgdUR8hxdoiWacuS7DdoDQ6wOquq9oty2NzGnNJimOHuutotBn+R5K6XmSqkKpyIufPeuetiEYd/zAgGdtRIv7AqWIqU2XDiY17rrHiDEEFUs7QpljnNF2kEiwmzjbwBPgVllqfO/3Fcm3uy1zNYPPwUAkKvbTWg5WgmB+7aenIeaRf+oX7MbPMkpo4pvoRyib8dfVcXnP+oKvBn/yfuhXfHk9/wAiaonraLAdSALa634DdcrMAJAIcOI3Vbj4JX+uYHODiAGgXmZ6ALNWpbLf2XWNAJ7DhhtInmvMYnt4AwxhPM2HgNfOF3D415MHIzulwLnaxo22jjGhTLx5yIU4pnqn4du3hBUjgD+5x6LzlP8AUjtCxrRr3JFxwk2681pn9QsdlDc2gku4qZePpi2nbVDrJFl1fC5d13D4QuvoFJmLB+bzVzcSwbukjbQH6qmMW9rob6STMABrdcdgAdz5KHxHEgNcSTsITVMujvWPSClcZJauhlpewq/AxoeSqOAdtC0XQG3JLvT20Sje02D5jHVNKMopPm/QrUexSrSewaAx6JNuJF80N6uC2jiqTwe80mNPzdZWIpMB+URroCEyVbSQkl2mSpvabgieW3NSc6AJ0k/TRUsrs0kDkbCfsp1H27hB6WBsEul80RZeXAW4x66eSSNTLMg/xv8ATzUXZj82mwFiTueQVFSm65AneNk8YLtiyky4Yl47wABINjfaTYop4uq5zZaDAAnSw4qVJzs8EiJnnB/5VtJsDbhptv8AnNM5JR0kK2+Sx5vyFh0US4KThvxU6xJYGloDdQYiTxndJCKd2OxR2KYNXBR/rGX7wsJ3vyHNLYrDDW6zizhdaMeKD3KZTkjSdiWOMOzNOk8ORv8AKq2Ppsc4MpiczSZ/uBLbAkx823FQGEe4CWkHY6gjYOjTqpDCPta4tM7beX5omqEVVkXJlL3syA/DZmJP7RZo/mfJVfEPBo6Nb9k3/pzzElogRuefuVIdmf5egTqcPYrjJiXxncvJv2QtEdmt3zen2Qm1x9ojRIw8M97mjMXEbSfZBqC+pjgCVfjcdkJYxgtaSNOgUuz8Ux3z2frLvlI+/JSvdDCLg53yscT0KvpYV8S8Bo4kj2CaxXajGCGSTxAhqpYwVGgvOblJsi3RBW1gJgOC2KLKByQ0tc0CXZ5DnCLkEaa2EarNbgmDQR4lQ+EQbEwocttv6Ji6PXY/EN7ozMuJ7sgAbCCY3KVbB0uvPiieKvwxe1wIcI5qjLDW27LFks9Jg8Q5h7sSbQdOXutL4p+Z7gCAe6RIEcxqeS81UxwZEgk6iBA8CdVF/bjoiLREGLcYsnxOSjpkm10uh9cV2a9bGFxNoHJZ1XCtde6R/wBQfwAUW4xxcAXZQYuRYc4AlVLFO7ElkT5GnYLgSosoPLg0ONzFpMcbJzAYhrats1ZpHdcBBDh3jAm8R6KWPx7azmgNLWxdztQJJJAGsjj6K9YqjcpK74DatjJxFMscWu15EG3gqfjOGhTedpccxLxoCQbgWGqdYW6iB6KqclF8ERjfZn4etUOocfBa7cOQGkd5xJBDYOwI04ifJcoVKc951hwjy5JvC4MVAS1zRcwNTynwURjrey56vcsSF6+GLQC4QdhqY36R9VXQa5xhrSbT4BamGq0iDmazMJAF4IHN1gkvilhcGuAB4XtsJIUzxwjTvZ+uRhV7XSCTttH4FcaxyhtoHIe5v/woOeSZJkncqNWoTFgIEWt5qi6vS6IOta28jp1lFQsB7ptzgFI4gPnuBpH+TiPYFLVDVaJIZ5v/ANqaMbVWK5V0aucLsrJZjXxdonaC6I8QpNx3EeR/hHwyI+RGpK454WezGM3t5lTOMZx9Cj4mumGtexz4gQkv69nPyQn+FemRqXsSd2Y+MxdnPKfrqq/6Uj9vmomq86uPmVEOPFX1Lti7DNTBd0S0eH1hRZRa3RoHRFKs7QR4yU3Sok3JHgAltpbsjTb2KFJjTwT/APTNY6/eGsxDhA2AMHx9EwwpJy0krH7MwYQkDL6qFSk9hzDzEEeMrbfVBEARGnTnxS9doIMgHqlWZxl7GeNGLXxLnBoc6Q0Q0QAAOQAhdwxvafBW1sPB2XG0DxWlzUluU07NMUQRdTZRaNAEtRpOj5o9fdWspu/vPkFilfs0L9C8DbbXx4rqpLToHEc7JepRfP8A5D7KFHV2DddDyFRh2OaC6cxEHvG0TEEQZPORqsysHbuJ8SrVgvhivJXRsEBDH5fldlvNjF7ifInzWHSJnVaFOiHC6HjcN7BZL4Qz8Zn9w8wu/FZ/c3zCTxHw8paGQZDg606AEHlv1WWU6wKXDFlkcT0GZuxHgou6LFZxCt+I4bpXg+4fIaBpHM1w0Bvc32Aje6ZNIgDNEydtCDwNxskKFdx1KeBlVTTiqZZFp8HHvga/ZYb2kTwPA2Ww6gDrJ4clw4RnBPjyKIsotmGha1bADilCxgt3j5D7rSsqfBS4NCkITops4Hz/AIXVPyL0RR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502" y="4927885"/>
            <a:ext cx="2010633" cy="1677838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94" y="4861982"/>
            <a:ext cx="2002724" cy="1677838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95" y="4861982"/>
            <a:ext cx="2002724" cy="1677838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1744992" y="4413688"/>
            <a:ext cx="2739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Task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7384737" y="4413688"/>
            <a:ext cx="2739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Task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相同</a:t>
            </a:r>
          </a:p>
        </p:txBody>
      </p:sp>
    </p:spTree>
    <p:extLst>
      <p:ext uri="{BB962C8B-B14F-4D97-AF65-F5344CB8AC3E}">
        <p14:creationId xmlns:p14="http://schemas.microsoft.com/office/powerpoint/2010/main" val="1286067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Label Correlation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35" y="2699836"/>
            <a:ext cx="10515600" cy="2046324"/>
          </a:xfrm>
        </p:spPr>
      </p:pic>
      <p:sp>
        <p:nvSpPr>
          <p:cNvPr id="5" name="文字方塊 4"/>
          <p:cNvSpPr txBox="1"/>
          <p:nvPr/>
        </p:nvSpPr>
        <p:spPr>
          <a:xfrm>
            <a:off x="2613992" y="2117034"/>
            <a:ext cx="103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Source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332305" y="2117033"/>
            <a:ext cx="958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Target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425147" y="269983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0.7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944841" y="3180210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0.2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072458" y="2657743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0.5 -&gt; 0.7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668647" y="2921454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0.3 -&gt; 0.2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595409" y="5098247"/>
            <a:ext cx="90011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distributions of source and target should be similar</a:t>
            </a:r>
          </a:p>
        </p:txBody>
      </p:sp>
    </p:spTree>
    <p:extLst>
      <p:ext uri="{BB962C8B-B14F-4D97-AF65-F5344CB8AC3E}">
        <p14:creationId xmlns:p14="http://schemas.microsoft.com/office/powerpoint/2010/main" val="3668261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D7501-E039-4A5D-A8CE-2264510F6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3292"/>
            <a:ext cx="10515600" cy="1325563"/>
          </a:xfrm>
        </p:spPr>
        <p:txBody>
          <a:bodyPr/>
          <a:lstStyle/>
          <a:p>
            <a:r>
              <a:rPr lang="en-US" altLang="zh-TW" dirty="0"/>
              <a:t>Label Correlation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2F83692-ED92-4467-9706-0E96677E5B76}"/>
              </a:ext>
            </a:extLst>
          </p:cNvPr>
          <p:cNvSpPr/>
          <p:nvPr/>
        </p:nvSpPr>
        <p:spPr>
          <a:xfrm>
            <a:off x="1219200" y="1560576"/>
            <a:ext cx="134112" cy="17556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8AD74C-5CE9-481F-AB53-2A87A9EF7F03}"/>
              </a:ext>
            </a:extLst>
          </p:cNvPr>
          <p:cNvSpPr/>
          <p:nvPr/>
        </p:nvSpPr>
        <p:spPr>
          <a:xfrm>
            <a:off x="1524000" y="3145536"/>
            <a:ext cx="134112" cy="1706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6C153B9-3460-488E-8054-0383DE2FA57B}"/>
              </a:ext>
            </a:extLst>
          </p:cNvPr>
          <p:cNvSpPr/>
          <p:nvPr/>
        </p:nvSpPr>
        <p:spPr>
          <a:xfrm>
            <a:off x="1856232" y="3145536"/>
            <a:ext cx="134112" cy="1706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BC15C73-A548-40AF-9082-98090A549068}"/>
              </a:ext>
            </a:extLst>
          </p:cNvPr>
          <p:cNvSpPr/>
          <p:nvPr/>
        </p:nvSpPr>
        <p:spPr>
          <a:xfrm>
            <a:off x="2176272" y="3145536"/>
            <a:ext cx="134112" cy="1706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FF1F31-7785-44A3-A8BE-3EA5DE5A6568}"/>
              </a:ext>
            </a:extLst>
          </p:cNvPr>
          <p:cNvSpPr/>
          <p:nvPr/>
        </p:nvSpPr>
        <p:spPr>
          <a:xfrm>
            <a:off x="2493264" y="3145536"/>
            <a:ext cx="134112" cy="1706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BB8AF8F-E610-490F-923B-5FEE6D06B475}"/>
              </a:ext>
            </a:extLst>
          </p:cNvPr>
          <p:cNvSpPr/>
          <p:nvPr/>
        </p:nvSpPr>
        <p:spPr>
          <a:xfrm>
            <a:off x="1219200" y="4383024"/>
            <a:ext cx="134112" cy="17556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83E64F5-C67D-4C7D-8D48-B7E155CD3A5D}"/>
              </a:ext>
            </a:extLst>
          </p:cNvPr>
          <p:cNvSpPr/>
          <p:nvPr/>
        </p:nvSpPr>
        <p:spPr>
          <a:xfrm>
            <a:off x="1524000" y="5600128"/>
            <a:ext cx="134112" cy="5385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4FD2ED-5D01-4186-8729-186E72567AA2}"/>
              </a:ext>
            </a:extLst>
          </p:cNvPr>
          <p:cNvSpPr/>
          <p:nvPr/>
        </p:nvSpPr>
        <p:spPr>
          <a:xfrm>
            <a:off x="1856232" y="5693664"/>
            <a:ext cx="134112" cy="44500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A7F8D2B-C8BB-4375-81F1-0B6E4976DC40}"/>
              </a:ext>
            </a:extLst>
          </p:cNvPr>
          <p:cNvSpPr/>
          <p:nvPr/>
        </p:nvSpPr>
        <p:spPr>
          <a:xfrm>
            <a:off x="2176272" y="5967984"/>
            <a:ext cx="134112" cy="1706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61A4A52-EE99-4FBF-A7BF-3A96C7372206}"/>
              </a:ext>
            </a:extLst>
          </p:cNvPr>
          <p:cNvSpPr/>
          <p:nvPr/>
        </p:nvSpPr>
        <p:spPr>
          <a:xfrm>
            <a:off x="2493264" y="5876544"/>
            <a:ext cx="134112" cy="2621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6DC4962-764E-4444-8B45-6FFE28DF228E}"/>
              </a:ext>
            </a:extLst>
          </p:cNvPr>
          <p:cNvSpPr txBox="1"/>
          <p:nvPr/>
        </p:nvSpPr>
        <p:spPr>
          <a:xfrm>
            <a:off x="1072896" y="335889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z1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54C86AA-7F3A-4097-AFDC-E27DE53673D3}"/>
              </a:ext>
            </a:extLst>
          </p:cNvPr>
          <p:cNvSpPr txBox="1"/>
          <p:nvPr/>
        </p:nvSpPr>
        <p:spPr>
          <a:xfrm>
            <a:off x="1365504" y="335889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z2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B87CA96-9147-4D42-9F5B-BC7C02D18519}"/>
              </a:ext>
            </a:extLst>
          </p:cNvPr>
          <p:cNvSpPr txBox="1"/>
          <p:nvPr/>
        </p:nvSpPr>
        <p:spPr>
          <a:xfrm>
            <a:off x="1717142" y="335889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z3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0F66541-8B9F-420F-A260-62CEE6EC4E80}"/>
              </a:ext>
            </a:extLst>
          </p:cNvPr>
          <p:cNvSpPr txBox="1"/>
          <p:nvPr/>
        </p:nvSpPr>
        <p:spPr>
          <a:xfrm>
            <a:off x="2070404" y="335889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z4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E5EC13A-8E5A-450A-9773-116D71A8A78F}"/>
              </a:ext>
            </a:extLst>
          </p:cNvPr>
          <p:cNvSpPr txBox="1"/>
          <p:nvPr/>
        </p:nvSpPr>
        <p:spPr>
          <a:xfrm>
            <a:off x="2375204" y="335889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z5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E4E83D7-35E8-4671-AE57-46D0F5C4F36F}"/>
              </a:ext>
            </a:extLst>
          </p:cNvPr>
          <p:cNvSpPr txBox="1"/>
          <p:nvPr/>
        </p:nvSpPr>
        <p:spPr>
          <a:xfrm>
            <a:off x="1072896" y="6154864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z1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F44776A-7063-4D13-B1DF-1D2923859761}"/>
              </a:ext>
            </a:extLst>
          </p:cNvPr>
          <p:cNvSpPr txBox="1"/>
          <p:nvPr/>
        </p:nvSpPr>
        <p:spPr>
          <a:xfrm>
            <a:off x="1365504" y="6154864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z2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B879AF1-72AF-4125-B398-6BB75ECEBFA7}"/>
              </a:ext>
            </a:extLst>
          </p:cNvPr>
          <p:cNvSpPr txBox="1"/>
          <p:nvPr/>
        </p:nvSpPr>
        <p:spPr>
          <a:xfrm>
            <a:off x="1717142" y="6154864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z3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84F9432-06AF-46B5-9876-4A2EDA7E32C3}"/>
              </a:ext>
            </a:extLst>
          </p:cNvPr>
          <p:cNvSpPr txBox="1"/>
          <p:nvPr/>
        </p:nvSpPr>
        <p:spPr>
          <a:xfrm>
            <a:off x="2070404" y="6154864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z4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E65215D-0CBD-47D1-A160-E1135BE0BB9A}"/>
              </a:ext>
            </a:extLst>
          </p:cNvPr>
          <p:cNvSpPr txBox="1"/>
          <p:nvPr/>
        </p:nvSpPr>
        <p:spPr>
          <a:xfrm>
            <a:off x="2375204" y="6154864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z5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6F75CE0C-1E76-4EDA-8FB5-CA4594CC1F9E}"/>
              </a:ext>
            </a:extLst>
          </p:cNvPr>
          <p:cNvCxnSpPr/>
          <p:nvPr/>
        </p:nvCxnSpPr>
        <p:spPr>
          <a:xfrm flipV="1">
            <a:off x="838200" y="1560576"/>
            <a:ext cx="0" cy="17556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30630BA5-3D9B-43C9-AD43-706FA284FEA0}"/>
              </a:ext>
            </a:extLst>
          </p:cNvPr>
          <p:cNvCxnSpPr/>
          <p:nvPr/>
        </p:nvCxnSpPr>
        <p:spPr>
          <a:xfrm flipV="1">
            <a:off x="838200" y="4383024"/>
            <a:ext cx="0" cy="17556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BE85C2E-08F0-4718-8839-DFF51AC2C6EB}"/>
              </a:ext>
            </a:extLst>
          </p:cNvPr>
          <p:cNvSpPr txBox="1"/>
          <p:nvPr/>
        </p:nvSpPr>
        <p:spPr>
          <a:xfrm>
            <a:off x="64008" y="1191244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exp(z)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1D28062-5F0B-4B12-B041-6F21F2615802}"/>
              </a:ext>
            </a:extLst>
          </p:cNvPr>
          <p:cNvSpPr txBox="1"/>
          <p:nvPr/>
        </p:nvSpPr>
        <p:spPr>
          <a:xfrm>
            <a:off x="-36158" y="4015168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exp(z/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A2AA0D88-824A-4468-8DE3-686A0A5D9F91}"/>
              </a:ext>
            </a:extLst>
          </p:cNvPr>
          <p:cNvCxnSpPr/>
          <p:nvPr/>
        </p:nvCxnSpPr>
        <p:spPr>
          <a:xfrm>
            <a:off x="1923288" y="3795712"/>
            <a:ext cx="0" cy="4389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549A381A-6169-4A0B-94FB-0923DC25C7F2}"/>
              </a:ext>
            </a:extLst>
          </p:cNvPr>
          <p:cNvSpPr txBox="1"/>
          <p:nvPr/>
        </p:nvSpPr>
        <p:spPr>
          <a:xfrm>
            <a:off x="6871934" y="1483852"/>
            <a:ext cx="4100866" cy="671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 err="1"/>
              <a:t>Softmax</a:t>
            </a:r>
            <a:r>
              <a:rPr lang="en-US" altLang="zh-TW" sz="2800" dirty="0"/>
              <a:t> with </a:t>
            </a:r>
            <a:r>
              <a:rPr lang="en-US" altLang="zh-TW" sz="2800" b="1" u="sng" dirty="0">
                <a:solidFill>
                  <a:schemeClr val="accent5"/>
                </a:solidFill>
              </a:rPr>
              <a:t>Temperature</a:t>
            </a:r>
            <a:endParaRPr lang="zh-TW" altLang="en-US" sz="2600" b="1" u="sng" dirty="0">
              <a:solidFill>
                <a:schemeClr val="accent5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A10EB5C-D3B7-46FE-9E76-064D5D60A13B}"/>
              </a:ext>
            </a:extLst>
          </p:cNvPr>
          <p:cNvSpPr txBox="1"/>
          <p:nvPr/>
        </p:nvSpPr>
        <p:spPr>
          <a:xfrm>
            <a:off x="3297418" y="1997388"/>
            <a:ext cx="2628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/>
              <a:t>Harder Label</a:t>
            </a:r>
            <a:endParaRPr lang="zh-TW" altLang="en-US" sz="3600" b="1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C147D11-8FE1-4E90-BD2B-7980A845E8BB}"/>
              </a:ext>
            </a:extLst>
          </p:cNvPr>
          <p:cNvSpPr txBox="1"/>
          <p:nvPr/>
        </p:nvSpPr>
        <p:spPr>
          <a:xfrm>
            <a:off x="3297418" y="4234624"/>
            <a:ext cx="2079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/>
              <a:t>Soft Label</a:t>
            </a:r>
            <a:endParaRPr lang="zh-TW" altLang="en-US" sz="3600" b="1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9E6AEC8A-0ADA-4188-B2E8-5584E7C2E4F3}"/>
              </a:ext>
            </a:extLst>
          </p:cNvPr>
          <p:cNvSpPr txBox="1"/>
          <p:nvPr/>
        </p:nvSpPr>
        <p:spPr>
          <a:xfrm>
            <a:off x="6595872" y="2555700"/>
            <a:ext cx="518866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/>
              <a:t>Enables a smoother class probability </a:t>
            </a:r>
          </a:p>
          <a:p>
            <a:r>
              <a:rPr lang="en-US" altLang="zh-TW" sz="2600" dirty="0"/>
              <a:t>distribution to address inter-class </a:t>
            </a:r>
          </a:p>
          <a:p>
            <a:r>
              <a:rPr lang="en-US" altLang="zh-TW" sz="2600" dirty="0"/>
              <a:t>correlations </a:t>
            </a:r>
            <a:endParaRPr lang="zh-TW" altLang="en-US" sz="2600" dirty="0"/>
          </a:p>
        </p:txBody>
      </p:sp>
      <p:pic>
        <p:nvPicPr>
          <p:cNvPr id="42" name="圖片 41">
            <a:extLst>
              <a:ext uri="{FF2B5EF4-FFF2-40B4-BE49-F238E27FC236}">
                <a16:creationId xmlns:a16="http://schemas.microsoft.com/office/drawing/2014/main" id="{7D3A8AE4-C462-4EDA-8FBD-A82767945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279" y="4115390"/>
            <a:ext cx="2619741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26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Label Correlation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69" y="2723322"/>
            <a:ext cx="5547110" cy="3182032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417" y="3014151"/>
            <a:ext cx="6092687" cy="260037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087217" y="1859976"/>
            <a:ext cx="110793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/>
              <a:t>Source</a:t>
            </a:r>
            <a:endParaRPr lang="zh-TW" altLang="en-US" sz="26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8312426" y="1859976"/>
            <a:ext cx="102316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/>
              <a:t>Target</a:t>
            </a:r>
            <a:endParaRPr lang="zh-TW" altLang="en-US" sz="2600" dirty="0"/>
          </a:p>
        </p:txBody>
      </p:sp>
      <p:sp>
        <p:nvSpPr>
          <p:cNvPr id="8" name="矩形 7"/>
          <p:cNvSpPr/>
          <p:nvPr/>
        </p:nvSpPr>
        <p:spPr>
          <a:xfrm>
            <a:off x="4283765" y="4094922"/>
            <a:ext cx="1510748" cy="105354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837260" y="4590794"/>
            <a:ext cx="1698218" cy="11242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>
            <a:stCxn id="8" idx="2"/>
          </p:cNvCxnSpPr>
          <p:nvPr/>
        </p:nvCxnSpPr>
        <p:spPr>
          <a:xfrm>
            <a:off x="5039139" y="5148470"/>
            <a:ext cx="1769165" cy="756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H="1">
            <a:off x="6808304" y="5446643"/>
            <a:ext cx="2028957" cy="4587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5228816" y="6004319"/>
            <a:ext cx="33986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分布越接近越好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222136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699" b="7250"/>
          <a:stretch/>
        </p:blipFill>
        <p:spPr>
          <a:xfrm>
            <a:off x="4769736" y="1529228"/>
            <a:ext cx="610295" cy="84813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Simultaneous Deep Transfer Across Domains and Tasks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18105" y="1704054"/>
            <a:ext cx="2949004" cy="631793"/>
          </a:xfrm>
        </p:spPr>
        <p:txBody>
          <a:bodyPr/>
          <a:lstStyle/>
          <a:p>
            <a:pPr marL="0" indent="0">
              <a:buNone/>
            </a:pPr>
            <a:r>
              <a:rPr lang="zh-TW" altLang="en-US" i="1" dirty="0"/>
              <a:t>    </a:t>
            </a:r>
            <a:r>
              <a:rPr lang="en-US" altLang="zh-TW" i="1" dirty="0"/>
              <a:t> </a:t>
            </a:r>
            <a:r>
              <a:rPr lang="en-US" altLang="zh-TW" dirty="0"/>
              <a:t>= </a:t>
            </a:r>
            <a:r>
              <a:rPr lang="zh-TW" altLang="en-US" dirty="0"/>
              <a:t>       </a:t>
            </a:r>
            <a:r>
              <a:rPr lang="en-US" altLang="zh-TW" dirty="0"/>
              <a:t>+ </a:t>
            </a:r>
            <a:r>
              <a:rPr lang="zh-TW" altLang="en-US" dirty="0"/>
              <a:t>         </a:t>
            </a:r>
            <a:r>
              <a:rPr lang="en-US" altLang="zh-TW" dirty="0"/>
              <a:t>+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89" y="2377366"/>
            <a:ext cx="10515600" cy="419037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80" b="6691"/>
          <a:stretch/>
        </p:blipFill>
        <p:spPr>
          <a:xfrm>
            <a:off x="5717775" y="1508423"/>
            <a:ext cx="643288" cy="8485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200" y="1704054"/>
            <a:ext cx="676369" cy="45726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42" b="5050"/>
          <a:stretch/>
        </p:blipFill>
        <p:spPr>
          <a:xfrm>
            <a:off x="4117975" y="1704054"/>
            <a:ext cx="320990" cy="43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67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8625" y="-134632"/>
            <a:ext cx="11198087" cy="1325563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Domain Adversarial Training of Neural Networks(DANN)</a:t>
            </a:r>
            <a:endParaRPr lang="zh-TW" altLang="en-US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768625" y="821599"/>
            <a:ext cx="398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Arxiv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hlinkClick r:id="rId3"/>
              </a:rPr>
              <a:t>https://arxiv.org/abs/1505.07818/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591" y="2286001"/>
            <a:ext cx="8389394" cy="358945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953641" y="1240083"/>
            <a:ext cx="5776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Domain Classifier + Gradient Reversal</a:t>
            </a:r>
            <a:endParaRPr lang="zh-TW" altLang="en-US" sz="24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436478" y="5875458"/>
            <a:ext cx="5273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 Classifier:</a:t>
            </a: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是哪個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 (Source or Target)</a:t>
            </a:r>
          </a:p>
          <a:p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Binary classification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742042" y="1907236"/>
            <a:ext cx="4662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 Classifier: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是哪個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7312" y="1470915"/>
            <a:ext cx="32848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 Extractor:</a:t>
            </a: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 Classifier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準確率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降低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 Classifier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準確率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1248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652" y="2454963"/>
            <a:ext cx="8392696" cy="359142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8625" y="-134632"/>
            <a:ext cx="11198087" cy="1325563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Domain Adversarial Training of Neural Networks(DANN)</a:t>
            </a:r>
            <a:endParaRPr lang="zh-TW" altLang="en-US" sz="3600" dirty="0"/>
          </a:p>
        </p:txBody>
      </p:sp>
      <p:sp>
        <p:nvSpPr>
          <p:cNvPr id="10" name="矩形 9"/>
          <p:cNvSpPr/>
          <p:nvPr/>
        </p:nvSpPr>
        <p:spPr>
          <a:xfrm>
            <a:off x="5913782" y="4153742"/>
            <a:ext cx="4512366" cy="197870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18" y="3081130"/>
            <a:ext cx="1467710" cy="1507922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492799" y="1671138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 classifier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判斷類別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776869" y="2085632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提取特徵</a:t>
            </a:r>
          </a:p>
        </p:txBody>
      </p:sp>
      <p:sp>
        <p:nvSpPr>
          <p:cNvPr id="14" name="矩形 13"/>
          <p:cNvSpPr/>
          <p:nvPr/>
        </p:nvSpPr>
        <p:spPr>
          <a:xfrm>
            <a:off x="8647044" y="3041374"/>
            <a:ext cx="377686" cy="6460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0.8</a:t>
            </a:r>
          </a:p>
          <a:p>
            <a:pPr algn="ctr"/>
            <a:r>
              <a:rPr lang="en-US" altLang="zh-TW" sz="1200" dirty="0"/>
              <a:t>0.2</a:t>
            </a:r>
            <a:endParaRPr lang="zh-TW" altLang="en-US" sz="1200" dirty="0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9293087" y="3359426"/>
            <a:ext cx="1104485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0651883" y="3036404"/>
            <a:ext cx="377686" cy="6460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1</a:t>
            </a:r>
          </a:p>
          <a:p>
            <a:pPr algn="ctr"/>
            <a:r>
              <a:rPr lang="en-US" altLang="zh-TW" sz="1200" dirty="0"/>
              <a:t>0</a:t>
            </a:r>
            <a:endParaRPr lang="zh-TW" altLang="en-US" sz="1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4475B64-4884-4D27-B8D2-680BC43E46BA}"/>
              </a:ext>
            </a:extLst>
          </p:cNvPr>
          <p:cNvSpPr txBox="1"/>
          <p:nvPr/>
        </p:nvSpPr>
        <p:spPr>
          <a:xfrm>
            <a:off x="415595" y="4589052"/>
            <a:ext cx="1039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Source</a:t>
            </a: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(label:1)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437DD90-FB53-45EE-93B2-D201ACF38984}"/>
              </a:ext>
            </a:extLst>
          </p:cNvPr>
          <p:cNvSpPr txBox="1"/>
          <p:nvPr/>
        </p:nvSpPr>
        <p:spPr>
          <a:xfrm>
            <a:off x="9099451" y="2941598"/>
            <a:ext cx="1491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Cross Entropy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4290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CE9FA1E-A575-4166-992E-00CA32460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251" y="2235243"/>
            <a:ext cx="7887801" cy="361047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8625" y="-134632"/>
            <a:ext cx="11198087" cy="1325563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Domain Adversarial Training of Neural Networks(DANN)</a:t>
            </a:r>
            <a:endParaRPr lang="zh-TW" altLang="en-US" sz="3600" dirty="0"/>
          </a:p>
        </p:txBody>
      </p:sp>
      <p:sp>
        <p:nvSpPr>
          <p:cNvPr id="10" name="矩形 9"/>
          <p:cNvSpPr/>
          <p:nvPr/>
        </p:nvSpPr>
        <p:spPr>
          <a:xfrm>
            <a:off x="6227827" y="2188286"/>
            <a:ext cx="3703983" cy="179403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18" y="2812777"/>
            <a:ext cx="1467710" cy="1507922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8079819" y="1118478"/>
            <a:ext cx="221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/>
              <a:t>Binary Cross Entropy: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previe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486" y="1415357"/>
            <a:ext cx="5219700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字方塊 14"/>
          <p:cNvSpPr txBox="1"/>
          <p:nvPr/>
        </p:nvSpPr>
        <p:spPr>
          <a:xfrm>
            <a:off x="447875" y="4320699"/>
            <a:ext cx="1039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Source</a:t>
            </a: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(label:1)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35926" y="5796813"/>
            <a:ext cx="61307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 classifier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判斷圖片是從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Source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還是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Target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來的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/>
              <a:t>Binary Cross Entropy Loss: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427416" y="6404383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 * log(p) + (1-y) * log(1-p)</a:t>
            </a:r>
            <a:endParaRPr lang="zh-TW" altLang="en-US" dirty="0">
              <a:solidFill>
                <a:srgbClr val="FF339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438B218-DC94-4817-B4F9-05D78905D8CA}"/>
              </a:ext>
            </a:extLst>
          </p:cNvPr>
          <p:cNvSpPr/>
          <p:nvPr/>
        </p:nvSpPr>
        <p:spPr>
          <a:xfrm>
            <a:off x="8434576" y="4726358"/>
            <a:ext cx="380239" cy="323022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0.8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C5F5FB3-ED18-47D0-A4D4-B239AA8C70E8}"/>
              </a:ext>
            </a:extLst>
          </p:cNvPr>
          <p:cNvSpPr/>
          <p:nvPr/>
        </p:nvSpPr>
        <p:spPr>
          <a:xfrm>
            <a:off x="10174411" y="4727779"/>
            <a:ext cx="284657" cy="3201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1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3AE182E-A676-49DA-A7CE-35E62B2A6595}"/>
              </a:ext>
            </a:extLst>
          </p:cNvPr>
          <p:cNvCxnSpPr/>
          <p:nvPr/>
        </p:nvCxnSpPr>
        <p:spPr>
          <a:xfrm>
            <a:off x="8937851" y="4876120"/>
            <a:ext cx="1104485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AC345C4C-0409-48FB-AF31-AC63F0550598}"/>
              </a:ext>
            </a:extLst>
          </p:cNvPr>
          <p:cNvSpPr txBox="1"/>
          <p:nvPr/>
        </p:nvSpPr>
        <p:spPr>
          <a:xfrm>
            <a:off x="8471152" y="4357026"/>
            <a:ext cx="380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3399"/>
                </a:solidFill>
              </a:rPr>
              <a:t>p</a:t>
            </a:r>
            <a:endParaRPr lang="zh-TW" altLang="en-US" b="1" dirty="0">
              <a:solidFill>
                <a:srgbClr val="FF3399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3110948-80C4-4184-B591-0060C3781F35}"/>
              </a:ext>
            </a:extLst>
          </p:cNvPr>
          <p:cNvSpPr txBox="1"/>
          <p:nvPr/>
        </p:nvSpPr>
        <p:spPr>
          <a:xfrm>
            <a:off x="10174411" y="4352257"/>
            <a:ext cx="380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y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521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939" y="2604053"/>
            <a:ext cx="8392696" cy="359142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8625" y="-134632"/>
            <a:ext cx="11198087" cy="1325563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Domain Adversarial Training of Neural Networks(DANN)</a:t>
            </a:r>
            <a:endParaRPr lang="zh-TW" altLang="en-US" sz="3600" dirty="0"/>
          </a:p>
        </p:txBody>
      </p:sp>
      <p:sp>
        <p:nvSpPr>
          <p:cNvPr id="10" name="矩形 9"/>
          <p:cNvSpPr/>
          <p:nvPr/>
        </p:nvSpPr>
        <p:spPr>
          <a:xfrm>
            <a:off x="6834114" y="2605729"/>
            <a:ext cx="3703983" cy="179403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05" y="3230220"/>
            <a:ext cx="1467710" cy="1507922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1054162" y="4738142"/>
            <a:ext cx="1039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Source</a:t>
            </a: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(label:1)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6163223" y="4214191"/>
            <a:ext cx="1480930" cy="14908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9495" y="984244"/>
            <a:ext cx="12247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目的：消除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特性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作法：在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 classifier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 extractor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中間加一層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gradient reversal layer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 extractor update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的方向和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loss gradient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反向</a:t>
            </a:r>
          </a:p>
        </p:txBody>
      </p:sp>
    </p:spTree>
    <p:extLst>
      <p:ext uri="{BB962C8B-B14F-4D97-AF65-F5344CB8AC3E}">
        <p14:creationId xmlns:p14="http://schemas.microsoft.com/office/powerpoint/2010/main" val="1558784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Domain Adversarial Training of Neural Networks(DANN)</a:t>
            </a:r>
            <a:endParaRPr lang="zh-TW" altLang="en-US" sz="3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DC961DB-C80D-431A-8981-DD4D56A7F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19" y="2812929"/>
            <a:ext cx="4485643" cy="1919509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0636023B-3DB1-46D6-9602-A810E9B8D303}"/>
              </a:ext>
            </a:extLst>
          </p:cNvPr>
          <p:cNvSpPr/>
          <p:nvPr/>
        </p:nvSpPr>
        <p:spPr>
          <a:xfrm>
            <a:off x="9497568" y="3681984"/>
            <a:ext cx="2157984" cy="10972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DEE499E-3FED-4AC6-8F48-21C09CEE9C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033" y="1487424"/>
            <a:ext cx="4153743" cy="359361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7622D39-E42F-4F56-A438-32250B9788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13" y="2264271"/>
            <a:ext cx="1162954" cy="1194816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415568E2-63E3-46C5-8564-18633B6E7CFD}"/>
              </a:ext>
            </a:extLst>
          </p:cNvPr>
          <p:cNvSpPr txBox="1"/>
          <p:nvPr/>
        </p:nvSpPr>
        <p:spPr>
          <a:xfrm>
            <a:off x="599531" y="5310269"/>
            <a:ext cx="816768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輸入圖片來自 </a:t>
            </a:r>
            <a:r>
              <a:rPr lang="en-US" altLang="zh-TW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Source </a:t>
            </a:r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 classification Loss </a:t>
            </a:r>
            <a:endParaRPr lang="zh-TW" altLang="en-US" sz="2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B2FAE92-57F5-4470-B6E7-70B01C6A692D}"/>
              </a:ext>
            </a:extLst>
          </p:cNvPr>
          <p:cNvSpPr txBox="1"/>
          <p:nvPr/>
        </p:nvSpPr>
        <p:spPr>
          <a:xfrm>
            <a:off x="369531" y="6031940"/>
            <a:ext cx="8627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Loss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越低，代表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 Classifier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能夠準確判斷圖片來自哪個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1763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0989A22B-E2F3-4483-A207-C6056533F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357" y="1347271"/>
            <a:ext cx="4220338" cy="365894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Domain Adversarial Training of Neural Networks(DANN)</a:t>
            </a:r>
            <a:endParaRPr lang="zh-TW" altLang="en-US" sz="3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DC961DB-C80D-431A-8981-DD4D56A7F9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19" y="2812929"/>
            <a:ext cx="4485643" cy="1919509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0636023B-3DB1-46D6-9602-A810E9B8D303}"/>
              </a:ext>
            </a:extLst>
          </p:cNvPr>
          <p:cNvSpPr/>
          <p:nvPr/>
        </p:nvSpPr>
        <p:spPr>
          <a:xfrm>
            <a:off x="7412736" y="2812928"/>
            <a:ext cx="2157984" cy="139331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7622D39-E42F-4F56-A438-32250B9788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13" y="2264271"/>
            <a:ext cx="1162954" cy="1194816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415568E2-63E3-46C5-8564-18633B6E7CFD}"/>
              </a:ext>
            </a:extLst>
          </p:cNvPr>
          <p:cNvSpPr txBox="1"/>
          <p:nvPr/>
        </p:nvSpPr>
        <p:spPr>
          <a:xfrm>
            <a:off x="599531" y="5310269"/>
            <a:ext cx="816768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輸入圖片來自 </a:t>
            </a:r>
            <a:r>
              <a:rPr lang="en-US" altLang="zh-TW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Source </a:t>
            </a:r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 classification Loss </a:t>
            </a:r>
            <a:endParaRPr lang="zh-TW" altLang="en-US" sz="2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B2FAE92-57F5-4470-B6E7-70B01C6A692D}"/>
              </a:ext>
            </a:extLst>
          </p:cNvPr>
          <p:cNvSpPr txBox="1"/>
          <p:nvPr/>
        </p:nvSpPr>
        <p:spPr>
          <a:xfrm>
            <a:off x="294832" y="5869613"/>
            <a:ext cx="89853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 extractor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逆著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gradient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方向更新，代表提取出來的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會讓 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 classification loss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變高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D967AD3-D716-4D2B-8E13-444117188DF8}"/>
              </a:ext>
            </a:extLst>
          </p:cNvPr>
          <p:cNvSpPr txBox="1"/>
          <p:nvPr/>
        </p:nvSpPr>
        <p:spPr>
          <a:xfrm>
            <a:off x="336632" y="2921168"/>
            <a:ext cx="18998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Gradient </a:t>
            </a:r>
          </a:p>
          <a:p>
            <a:r>
              <a:rPr lang="en-US" altLang="zh-TW" sz="3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Reversal </a:t>
            </a:r>
            <a:endParaRPr lang="zh-TW" alt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0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85947"/>
            <a:ext cx="10515600" cy="1325563"/>
          </a:xfrm>
        </p:spPr>
        <p:txBody>
          <a:bodyPr/>
          <a:lstStyle/>
          <a:p>
            <a:r>
              <a:rPr lang="en-US" altLang="zh-TW" b="1" dirty="0"/>
              <a:t>Domain Adaptation</a:t>
            </a:r>
            <a:endParaRPr lang="zh-TW" altLang="en-US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71" y="3346220"/>
            <a:ext cx="1718865" cy="176595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728" y="3346220"/>
            <a:ext cx="2010633" cy="167783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16922" y="2833816"/>
            <a:ext cx="4456671" cy="257844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431436" y="2187485"/>
            <a:ext cx="609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i="1" dirty="0"/>
              <a:t>D</a:t>
            </a:r>
            <a:r>
              <a:rPr lang="en-US" altLang="zh-TW" sz="3600" i="1" baseline="30000" dirty="0"/>
              <a:t>s</a:t>
            </a:r>
            <a:endParaRPr lang="zh-TW" altLang="en-US" sz="3600" i="1" baseline="30000" dirty="0"/>
          </a:p>
        </p:txBody>
      </p:sp>
      <p:pic>
        <p:nvPicPr>
          <p:cNvPr id="9" name="內容版面配置區 3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160" y="3217948"/>
            <a:ext cx="1498530" cy="1894230"/>
          </a:xfr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310" y="3217948"/>
            <a:ext cx="1393156" cy="189423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897129" y="2833816"/>
            <a:ext cx="4456671" cy="25784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9027848" y="2128557"/>
            <a:ext cx="570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i="1" dirty="0"/>
              <a:t>D</a:t>
            </a:r>
            <a:r>
              <a:rPr lang="en-US" altLang="zh-TW" sz="3600" i="1" baseline="30000" dirty="0"/>
              <a:t>t</a:t>
            </a:r>
            <a:endParaRPr lang="zh-TW" altLang="en-US" sz="3600" i="1" baseline="30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294369" y="3023054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i="1" dirty="0"/>
              <a:t>D</a:t>
            </a:r>
            <a:r>
              <a:rPr lang="en-US" altLang="zh-TW" sz="3600" i="1" baseline="30000" dirty="0"/>
              <a:t>s</a:t>
            </a:r>
            <a:r>
              <a:rPr lang="en-US" altLang="zh-TW" sz="3600" baseline="30000" dirty="0"/>
              <a:t> </a:t>
            </a:r>
            <a:r>
              <a:rPr lang="en-US" altLang="zh-TW" sz="3600" dirty="0"/>
              <a:t>≠ </a:t>
            </a:r>
            <a:r>
              <a:rPr lang="en-US" altLang="zh-TW" sz="3600" i="1" dirty="0"/>
              <a:t>D</a:t>
            </a:r>
            <a:r>
              <a:rPr lang="en-US" altLang="zh-TW" sz="3600" i="1" baseline="30000" dirty="0"/>
              <a:t>t</a:t>
            </a:r>
            <a:endParaRPr lang="zh-TW" altLang="en-US" sz="3600" i="1" baseline="30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938058" y="5424739"/>
            <a:ext cx="142474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Source</a:t>
            </a:r>
          </a:p>
          <a:p>
            <a:pPr algn="ctr"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皆有標註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7989904" y="5377673"/>
            <a:ext cx="2646878" cy="1270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Target</a:t>
            </a:r>
          </a:p>
          <a:p>
            <a:pPr algn="ctr"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沒有或是少量標註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5294369" y="3665265"/>
            <a:ext cx="1224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i="1" dirty="0" err="1"/>
              <a:t>T</a:t>
            </a:r>
            <a:r>
              <a:rPr lang="en-US" altLang="zh-TW" sz="3600" i="1" baseline="30000" dirty="0" err="1"/>
              <a:t>s</a:t>
            </a:r>
            <a:r>
              <a:rPr lang="en-US" altLang="zh-TW" sz="3600" baseline="30000" dirty="0"/>
              <a:t> </a:t>
            </a:r>
            <a:r>
              <a:rPr lang="en-US" altLang="zh-TW" sz="3600" dirty="0"/>
              <a:t>= </a:t>
            </a:r>
            <a:r>
              <a:rPr lang="en-US" altLang="zh-TW" sz="3600" i="1" dirty="0" err="1"/>
              <a:t>T</a:t>
            </a:r>
            <a:r>
              <a:rPr lang="en-US" altLang="zh-TW" sz="3600" i="1" baseline="30000" dirty="0" err="1"/>
              <a:t>t</a:t>
            </a:r>
            <a:endParaRPr lang="zh-TW" altLang="en-US" sz="3600" i="1" baseline="30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128234" y="4311596"/>
            <a:ext cx="1653017" cy="959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Task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相同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294500" y="1067548"/>
            <a:ext cx="11792139" cy="1132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Task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Target domain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，但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Target data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沒有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或是</a:t>
            </a:r>
            <a:r>
              <a:rPr lang="zh-TW" altLang="en-US" sz="24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少量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標註，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Source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皆有標註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資料是相同性質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都是影像或都是語音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0867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62BC0E-8DB6-49E3-A320-E9FC00B0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66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Domain Adversarial Training of Neural Networks(DANN)</a:t>
            </a:r>
            <a:endParaRPr lang="zh-TW" altLang="en-US" sz="3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E8E3193-24DC-4752-A467-DA3031099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259" y="2786933"/>
            <a:ext cx="8392696" cy="359142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357493B-462C-41AD-981D-425CEA50F8CD}"/>
              </a:ext>
            </a:extLst>
          </p:cNvPr>
          <p:cNvSpPr txBox="1"/>
          <p:nvPr/>
        </p:nvSpPr>
        <p:spPr>
          <a:xfrm>
            <a:off x="838200" y="1101900"/>
            <a:ext cx="1945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Each iteration: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3D0D75E-22D8-49E4-B021-59CEA263A63B}"/>
              </a:ext>
            </a:extLst>
          </p:cNvPr>
          <p:cNvSpPr txBox="1"/>
          <p:nvPr/>
        </p:nvSpPr>
        <p:spPr>
          <a:xfrm>
            <a:off x="838200" y="1366159"/>
            <a:ext cx="9066393" cy="1420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Sample source, perform class classification and domain classification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Sample target, perform domain classification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Gradient reversal for domain classification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665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Features</a:t>
            </a:r>
            <a:endParaRPr lang="zh-TW" altLang="en-US" b="1" dirty="0"/>
          </a:p>
        </p:txBody>
      </p:sp>
      <p:sp>
        <p:nvSpPr>
          <p:cNvPr id="4" name="橢圓 3"/>
          <p:cNvSpPr/>
          <p:nvPr/>
        </p:nvSpPr>
        <p:spPr>
          <a:xfrm>
            <a:off x="7636476" y="1986135"/>
            <a:ext cx="3031524" cy="307627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804085" y="2512540"/>
            <a:ext cx="230660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537066" y="2757745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1"/>
                </a:solidFill>
              </a:rPr>
              <a:t>Target</a:t>
            </a:r>
            <a:endParaRPr lang="zh-TW" altLang="en-US" b="1" dirty="0">
              <a:solidFill>
                <a:schemeClr val="accent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1537066" y="3814119"/>
            <a:ext cx="2702011" cy="135924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179805" y="4209535"/>
            <a:ext cx="230660" cy="2224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888071" y="4439230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Source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40027" y="546662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不同特徵空間</a:t>
            </a: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2471351" y="5697454"/>
            <a:ext cx="7084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3314785" y="5466621"/>
            <a:ext cx="1848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Classifier </a:t>
            </a:r>
            <a:r>
              <a:rPr lang="en-US" altLang="zh-TW" sz="2400" b="1" dirty="0">
                <a:solidFill>
                  <a:srgbClr val="FF0000"/>
                </a:solidFill>
              </a:rPr>
              <a:t>Bad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向右箭號 16"/>
          <p:cNvSpPr/>
          <p:nvPr/>
        </p:nvSpPr>
        <p:spPr>
          <a:xfrm>
            <a:off x="4885039" y="3188436"/>
            <a:ext cx="1779373" cy="398718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4744859" y="2857140"/>
            <a:ext cx="2059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Domain Adaptation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1215081" y="2113005"/>
            <a:ext cx="2232454" cy="22654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8686799" y="2615064"/>
            <a:ext cx="230660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8419780" y="2860269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1"/>
                </a:solidFill>
              </a:rPr>
              <a:t>Target</a:t>
            </a:r>
            <a:endParaRPr lang="zh-TW" altLang="en-US" b="1" dirty="0">
              <a:solidFill>
                <a:schemeClr val="accent1"/>
              </a:solidFill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9490012" y="3835191"/>
            <a:ext cx="230660" cy="2224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9198278" y="4064886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Source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664412" y="560254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相同特徵空間</a:t>
            </a:r>
          </a:p>
        </p:txBody>
      </p:sp>
      <p:cxnSp>
        <p:nvCxnSpPr>
          <p:cNvPr id="25" name="直線單箭頭接點 24"/>
          <p:cNvCxnSpPr/>
          <p:nvPr/>
        </p:nvCxnSpPr>
        <p:spPr>
          <a:xfrm>
            <a:off x="8695736" y="5833379"/>
            <a:ext cx="7084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9539170" y="5602546"/>
            <a:ext cx="2063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Classifier </a:t>
            </a:r>
            <a:r>
              <a:rPr lang="en-US" altLang="zh-TW" sz="2400" b="1" dirty="0">
                <a:solidFill>
                  <a:srgbClr val="00B050"/>
                </a:solidFill>
              </a:rPr>
              <a:t>Good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00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 Adaptation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accent5"/>
                </a:solidFill>
              </a:rPr>
              <a:t>1.</a:t>
            </a:r>
            <a:r>
              <a:rPr lang="en-US" altLang="zh-TW" b="1" dirty="0">
                <a:solidFill>
                  <a:schemeClr val="accent5"/>
                </a:solidFill>
              </a:rPr>
              <a:t>Discrepancy</a:t>
            </a:r>
          </a:p>
          <a:p>
            <a:pPr marL="0" indent="0">
              <a:buNone/>
            </a:pPr>
            <a:r>
              <a:rPr lang="en-US" altLang="zh-TW" dirty="0"/>
              <a:t>2.Adversarial</a:t>
            </a:r>
          </a:p>
        </p:txBody>
      </p:sp>
    </p:spTree>
    <p:extLst>
      <p:ext uri="{BB962C8B-B14F-4D97-AF65-F5344CB8AC3E}">
        <p14:creationId xmlns:p14="http://schemas.microsoft.com/office/powerpoint/2010/main" val="2395118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Discrepancy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5614783" y="2486732"/>
            <a:ext cx="230660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347764" y="2731937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1"/>
                </a:solidFill>
              </a:rPr>
              <a:t>Target</a:t>
            </a:r>
            <a:endParaRPr lang="zh-TW" altLang="en-US" b="1" dirty="0">
              <a:solidFill>
                <a:schemeClr val="accent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591507" y="4618771"/>
            <a:ext cx="230660" cy="2224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291531" y="4841193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Source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85972"/>
            <a:ext cx="1718865" cy="1765958"/>
          </a:xfrm>
          <a:prstGeom prst="rect">
            <a:avLst/>
          </a:prstGeom>
        </p:spPr>
      </p:pic>
      <p:cxnSp>
        <p:nvCxnSpPr>
          <p:cNvPr id="16" name="直線單箭頭接點 15"/>
          <p:cNvCxnSpPr/>
          <p:nvPr/>
        </p:nvCxnSpPr>
        <p:spPr>
          <a:xfrm>
            <a:off x="3237470" y="4841193"/>
            <a:ext cx="141690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3090214" y="4360650"/>
            <a:ext cx="176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feature extractor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3237470" y="2843926"/>
            <a:ext cx="141690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3090214" y="2363383"/>
            <a:ext cx="176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feature extractor</a:t>
            </a:r>
            <a:endParaRPr lang="zh-TW" altLang="en-US" dirty="0"/>
          </a:p>
        </p:txBody>
      </p:sp>
      <p:pic>
        <p:nvPicPr>
          <p:cNvPr id="20" name="內容版面配置區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67" y="1784822"/>
            <a:ext cx="1498530" cy="1894230"/>
          </a:xfrm>
        </p:spPr>
      </p:pic>
      <p:cxnSp>
        <p:nvCxnSpPr>
          <p:cNvPr id="23" name="弧形接點 22"/>
          <p:cNvCxnSpPr/>
          <p:nvPr/>
        </p:nvCxnSpPr>
        <p:spPr>
          <a:xfrm flipH="1">
            <a:off x="6481199" y="2597943"/>
            <a:ext cx="23276" cy="2132039"/>
          </a:xfrm>
          <a:prstGeom prst="curvedConnector3">
            <a:avLst>
              <a:gd name="adj1" fmla="val -982128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6863531" y="3479296"/>
            <a:ext cx="1517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Distance close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717413" y="3002242"/>
            <a:ext cx="31598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透過一些統計手法，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loss function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使兩個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之間的距離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更加接近</a:t>
            </a:r>
          </a:p>
        </p:txBody>
      </p:sp>
    </p:spTree>
    <p:extLst>
      <p:ext uri="{BB962C8B-B14F-4D97-AF65-F5344CB8AC3E}">
        <p14:creationId xmlns:p14="http://schemas.microsoft.com/office/powerpoint/2010/main" val="329256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Discrepancy</a:t>
            </a:r>
            <a:r>
              <a:rPr lang="zh-TW" altLang="en-US" dirty="0"/>
              <a:t> </a:t>
            </a:r>
            <a:r>
              <a:rPr lang="en-US" altLang="zh-TW" dirty="0"/>
              <a:t>Methods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Deep Domain Confusion (MMD)</a:t>
            </a:r>
          </a:p>
          <a:p>
            <a:r>
              <a:rPr lang="en-US" altLang="zh-TW" dirty="0"/>
              <a:t>Deep Adaptation Networks</a:t>
            </a:r>
          </a:p>
        </p:txBody>
      </p:sp>
    </p:spTree>
    <p:extLst>
      <p:ext uri="{BB962C8B-B14F-4D97-AF65-F5344CB8AC3E}">
        <p14:creationId xmlns:p14="http://schemas.microsoft.com/office/powerpoint/2010/main" val="1026415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870" y="0"/>
            <a:ext cx="10515600" cy="1325563"/>
          </a:xfrm>
        </p:spPr>
        <p:txBody>
          <a:bodyPr/>
          <a:lstStyle/>
          <a:p>
            <a:r>
              <a:rPr lang="en-US" altLang="zh-TW" dirty="0"/>
              <a:t>Deep Domain Confusion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65205" y="1140897"/>
            <a:ext cx="5776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Deep Domain Confusion: Maximizing for Domain Invariance</a:t>
            </a:r>
          </a:p>
          <a:p>
            <a:r>
              <a:rPr lang="en-US" altLang="zh-TW" dirty="0" err="1"/>
              <a:t>Arxiv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hlinkClick r:id="rId3"/>
              </a:rPr>
              <a:t>https://arxiv.org/abs/1412.3474/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844" y="2013217"/>
            <a:ext cx="6930150" cy="445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88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604" y="2245141"/>
            <a:ext cx="4735993" cy="120832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1" y="1336454"/>
            <a:ext cx="4667862" cy="50298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56951" y="2759669"/>
            <a:ext cx="3641125" cy="4695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stCxn id="5" idx="3"/>
          </p:cNvCxnSpPr>
          <p:nvPr/>
        </p:nvCxnSpPr>
        <p:spPr>
          <a:xfrm flipV="1">
            <a:off x="5198076" y="2990328"/>
            <a:ext cx="1252151" cy="41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824151" y="1468259"/>
            <a:ext cx="4264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Maximum Mean Discrepancy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(MMD)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測量特徵分布之間的距離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824151" y="3908511"/>
            <a:ext cx="2226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Objective Function</a:t>
            </a:r>
          </a:p>
          <a:p>
            <a:r>
              <a:rPr lang="en-US" altLang="zh-TW" dirty="0"/>
              <a:t>Classification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MMD:</a:t>
            </a:r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151" y="4500151"/>
            <a:ext cx="4096521" cy="581859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1696995" y="6366344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Source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263081" y="6366344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Target</a:t>
            </a:r>
            <a:endParaRPr lang="zh-TW" altLang="en-US" dirty="0"/>
          </a:p>
        </p:txBody>
      </p:sp>
      <p:sp>
        <p:nvSpPr>
          <p:cNvPr id="17" name="標題 1"/>
          <p:cNvSpPr>
            <a:spLocks noGrp="1"/>
          </p:cNvSpPr>
          <p:nvPr>
            <p:ph type="title"/>
          </p:nvPr>
        </p:nvSpPr>
        <p:spPr>
          <a:xfrm>
            <a:off x="722870" y="0"/>
            <a:ext cx="10515600" cy="1325563"/>
          </a:xfrm>
        </p:spPr>
        <p:txBody>
          <a:bodyPr/>
          <a:lstStyle/>
          <a:p>
            <a:r>
              <a:rPr lang="en-US" altLang="zh-TW" dirty="0"/>
              <a:t>Deep Domain Confusion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567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2621</Words>
  <Application>Microsoft Office PowerPoint</Application>
  <PresentationFormat>寬螢幕</PresentationFormat>
  <Paragraphs>281</Paragraphs>
  <Slides>30</Slides>
  <Notes>29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7" baseType="lpstr">
      <vt:lpstr>-apple-system</vt:lpstr>
      <vt:lpstr>微軟正黑體</vt:lpstr>
      <vt:lpstr>Arial</vt:lpstr>
      <vt:lpstr>Calibri</vt:lpstr>
      <vt:lpstr>Calibri Light</vt:lpstr>
      <vt:lpstr>Wingdings</vt:lpstr>
      <vt:lpstr>Office 佈景主題</vt:lpstr>
      <vt:lpstr>PowerPoint 簡報</vt:lpstr>
      <vt:lpstr>Transfer Learning</vt:lpstr>
      <vt:lpstr>Domain Adaptation</vt:lpstr>
      <vt:lpstr>Features</vt:lpstr>
      <vt:lpstr>Domain Adaptation Methods</vt:lpstr>
      <vt:lpstr>Discrepancy</vt:lpstr>
      <vt:lpstr>Discrepancy Methods</vt:lpstr>
      <vt:lpstr>Deep Domain Confusion</vt:lpstr>
      <vt:lpstr>Deep Domain Confusion</vt:lpstr>
      <vt:lpstr>Deep Adaptation Networks</vt:lpstr>
      <vt:lpstr>Domain Adaptation Methods</vt:lpstr>
      <vt:lpstr>PowerPoint 簡報</vt:lpstr>
      <vt:lpstr>PowerPoint 簡報</vt:lpstr>
      <vt:lpstr>Simultaneous Deep Transfer Across Domains and Tasks</vt:lpstr>
      <vt:lpstr>Domain Confusion</vt:lpstr>
      <vt:lpstr>Domain Confusion</vt:lpstr>
      <vt:lpstr>Domain Confusion</vt:lpstr>
      <vt:lpstr>Domain Confusion</vt:lpstr>
      <vt:lpstr>Label Correlation</vt:lpstr>
      <vt:lpstr>Label Correlation</vt:lpstr>
      <vt:lpstr>Label Correlation</vt:lpstr>
      <vt:lpstr>Label Correlation</vt:lpstr>
      <vt:lpstr>Simultaneous Deep Transfer Across Domains and Tasks</vt:lpstr>
      <vt:lpstr>Domain Adversarial Training of Neural Networks(DANN)</vt:lpstr>
      <vt:lpstr>Domain Adversarial Training of Neural Networks(DANN)</vt:lpstr>
      <vt:lpstr>Domain Adversarial Training of Neural Networks(DANN)</vt:lpstr>
      <vt:lpstr>Domain Adversarial Training of Neural Networks(DANN)</vt:lpstr>
      <vt:lpstr>Domain Adversarial Training of Neural Networks(DANN)</vt:lpstr>
      <vt:lpstr>Domain Adversarial Training of Neural Networks(DANN)</vt:lpstr>
      <vt:lpstr>Domain Adversarial Training of Neural Networks(DANN)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Harry Lin 林宗賢</dc:creator>
  <cp:lastModifiedBy>宗賢 林</cp:lastModifiedBy>
  <cp:revision>86</cp:revision>
  <dcterms:created xsi:type="dcterms:W3CDTF">2021-05-03T01:39:25Z</dcterms:created>
  <dcterms:modified xsi:type="dcterms:W3CDTF">2021-05-03T17:51:00Z</dcterms:modified>
</cp:coreProperties>
</file>