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
      <p:font typeface="Roboto"/>
      <p:regular r:id="rId15"/>
      <p:bold r:id="rId16"/>
      <p:italic r:id="rId17"/>
      <p:boldItalic r:id="rId18"/>
    </p:embeddedFont>
    <p:embeddedFont>
      <p:font typeface="Alfa Slab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5.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ProximaNova-boldItalic.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AlfaSlabOne-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335db37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335db37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335db37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4335db37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4335db37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4335db37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335db37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335db37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thewebdev.com.br/git-glossario.php" TargetMode="External"/><Relationship Id="rId4" Type="http://schemas.openxmlformats.org/officeDocument/2006/relationships/hyperlink" Target="https://blog.geekhunter.com.br/comandos-git-mais-utilizados/"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p:nvPr/>
        </p:nvSpPr>
        <p:spPr>
          <a:xfrm>
            <a:off x="0" y="25"/>
            <a:ext cx="9144000" cy="5143500"/>
          </a:xfrm>
          <a:prstGeom prst="rect">
            <a:avLst/>
          </a:prstGeom>
          <a:solidFill>
            <a:srgbClr val="000000">
              <a:alpha val="26090"/>
            </a:srgbClr>
          </a:solidFill>
          <a:ln>
            <a:noFill/>
          </a:ln>
          <a:effectLst>
            <a:outerShdw blurRad="57150" rotWithShape="0" algn="bl" dir="5400000" dist="19050">
              <a:srgbClr val="000000">
                <a:alpha val="7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pic>
        <p:nvPicPr>
          <p:cNvPr id="60" name="Google Shape;60;p13"/>
          <p:cNvPicPr preferRelativeResize="0"/>
          <p:nvPr/>
        </p:nvPicPr>
        <p:blipFill>
          <a:blip r:embed="rId3">
            <a:alphaModFix/>
          </a:blip>
          <a:stretch>
            <a:fillRect/>
          </a:stretch>
        </p:blipFill>
        <p:spPr>
          <a:xfrm>
            <a:off x="3178225" y="2200475"/>
            <a:ext cx="2592349" cy="2592349"/>
          </a:xfrm>
          <a:prstGeom prst="rect">
            <a:avLst/>
          </a:prstGeom>
          <a:noFill/>
          <a:ln>
            <a:noFill/>
          </a:ln>
        </p:spPr>
      </p:pic>
      <p:sp>
        <p:nvSpPr>
          <p:cNvPr id="61" name="Google Shape;61;p13"/>
          <p:cNvSpPr txBox="1"/>
          <p:nvPr/>
        </p:nvSpPr>
        <p:spPr>
          <a:xfrm>
            <a:off x="658850" y="634850"/>
            <a:ext cx="7631100" cy="1231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pt-BR" sz="3400">
                <a:solidFill>
                  <a:schemeClr val="dk1"/>
                </a:solidFill>
                <a:latin typeface="Alfa Slab One"/>
                <a:ea typeface="Alfa Slab One"/>
                <a:cs typeface="Alfa Slab One"/>
                <a:sym typeface="Alfa Slab One"/>
              </a:rPr>
              <a:t>Alguns dos termos mais usados no Git</a:t>
            </a:r>
            <a:endParaRPr sz="3400">
              <a:solidFill>
                <a:schemeClr val="dk1"/>
              </a:solidFill>
              <a:latin typeface="Alfa Slab One"/>
              <a:ea typeface="Alfa Slab One"/>
              <a:cs typeface="Alfa Slab One"/>
              <a:sym typeface="Alfa Slab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33333"/>
              <a:buFont typeface="Arial"/>
              <a:buNone/>
            </a:pPr>
            <a:r>
              <a:rPr b="1" lang="pt-BR" sz="3300">
                <a:solidFill>
                  <a:srgbClr val="373B88"/>
                </a:solidFill>
                <a:highlight>
                  <a:srgbClr val="FFFFFF"/>
                </a:highlight>
                <a:latin typeface="Roboto"/>
                <a:ea typeface="Roboto"/>
                <a:cs typeface="Roboto"/>
                <a:sym typeface="Roboto"/>
              </a:rPr>
              <a:t>add</a:t>
            </a:r>
            <a:endParaRPr b="1" sz="3300">
              <a:solidFill>
                <a:srgbClr val="373B88"/>
              </a:solidFill>
              <a:highlight>
                <a:srgbClr val="FFFFFF"/>
              </a:highlight>
              <a:latin typeface="Roboto"/>
              <a:ea typeface="Roboto"/>
              <a:cs typeface="Roboto"/>
              <a:sym typeface="Roboto"/>
            </a:endParaRPr>
          </a:p>
          <a:p>
            <a:pPr indent="0" lvl="0" marL="0" rtl="0" algn="l">
              <a:spcBef>
                <a:spcPts val="2300"/>
              </a:spcBef>
              <a:spcAft>
                <a:spcPts val="0"/>
              </a:spcAft>
              <a:buNone/>
            </a:pPr>
            <a:r>
              <a:t/>
            </a:r>
            <a:endParaRPr/>
          </a:p>
        </p:txBody>
      </p:sp>
      <p:sp>
        <p:nvSpPr>
          <p:cNvPr id="67" name="Google Shape;67;p14"/>
          <p:cNvSpPr txBox="1"/>
          <p:nvPr>
            <p:ph idx="4294967295" type="body"/>
          </p:nvPr>
        </p:nvSpPr>
        <p:spPr>
          <a:xfrm>
            <a:off x="117800" y="9585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pt-BR" sz="1300">
                <a:solidFill>
                  <a:srgbClr val="212529"/>
                </a:solidFill>
                <a:highlight>
                  <a:srgbClr val="FFFFFF"/>
                </a:highlight>
                <a:latin typeface="Roboto"/>
                <a:ea typeface="Roboto"/>
                <a:cs typeface="Roboto"/>
                <a:sym typeface="Roboto"/>
              </a:rPr>
              <a:t>O add é um comando que executamos para enviar as atualizações salvas em nosso ambiente local para stage (explicado mais adiante). Basicamente estamos dizendo 'vou querer agrupar essas alterações no próximo commit'. Fazemos isso com o comando </a:t>
            </a:r>
            <a:r>
              <a:rPr lang="pt-BR" sz="1250">
                <a:solidFill>
                  <a:srgbClr val="1440A7"/>
                </a:solidFill>
                <a:highlight>
                  <a:srgbClr val="FFFFFF"/>
                </a:highlight>
                <a:latin typeface="Courier New"/>
                <a:ea typeface="Courier New"/>
                <a:cs typeface="Courier New"/>
                <a:sym typeface="Courier New"/>
              </a:rPr>
              <a:t>git add *</a:t>
            </a:r>
            <a:r>
              <a:rPr lang="pt-BR" sz="1300">
                <a:solidFill>
                  <a:srgbClr val="212529"/>
                </a:solidFill>
                <a:highlight>
                  <a:srgbClr val="FFFFFF"/>
                </a:highlight>
                <a:latin typeface="Roboto"/>
                <a:ea typeface="Roboto"/>
                <a:cs typeface="Roboto"/>
                <a:sym typeface="Roboto"/>
              </a:rPr>
              <a:t>, sendo que o </a:t>
            </a:r>
            <a:r>
              <a:rPr lang="pt-BR" sz="1250">
                <a:solidFill>
                  <a:srgbClr val="1440A7"/>
                </a:solidFill>
                <a:highlight>
                  <a:srgbClr val="FFFFFF"/>
                </a:highlight>
                <a:latin typeface="Courier New"/>
                <a:ea typeface="Courier New"/>
                <a:cs typeface="Courier New"/>
                <a:sym typeface="Courier New"/>
              </a:rPr>
              <a:t>*</a:t>
            </a:r>
            <a:r>
              <a:rPr lang="pt-BR" sz="1300">
                <a:solidFill>
                  <a:srgbClr val="212529"/>
                </a:solidFill>
                <a:highlight>
                  <a:srgbClr val="FFFFFF"/>
                </a:highlight>
                <a:latin typeface="Roboto"/>
                <a:ea typeface="Roboto"/>
                <a:cs typeface="Roboto"/>
                <a:sym typeface="Roboto"/>
              </a:rPr>
              <a:t> na verdade deve ser subsituído por uma das seguintes opções:</a:t>
            </a:r>
            <a:endParaRPr sz="1300">
              <a:solidFill>
                <a:srgbClr val="212529"/>
              </a:solidFill>
              <a:highlight>
                <a:srgbClr val="FFFFFF"/>
              </a:highlight>
              <a:latin typeface="Roboto"/>
              <a:ea typeface="Roboto"/>
              <a:cs typeface="Roboto"/>
              <a:sym typeface="Roboto"/>
            </a:endParaRPr>
          </a:p>
          <a:p>
            <a:pPr indent="-304800" lvl="0" marL="457200" rtl="0" algn="l">
              <a:spcBef>
                <a:spcPts val="1400"/>
              </a:spcBef>
              <a:spcAft>
                <a:spcPts val="0"/>
              </a:spcAft>
              <a:buClr>
                <a:srgbClr val="212529"/>
              </a:buClr>
              <a:buSzPts val="1200"/>
              <a:buFont typeface="Roboto"/>
              <a:buChar char="●"/>
            </a:pPr>
            <a:r>
              <a:rPr lang="pt-BR" sz="1200">
                <a:solidFill>
                  <a:srgbClr val="212529"/>
                </a:solidFill>
                <a:highlight>
                  <a:srgbClr val="FFFFFF"/>
                </a:highlight>
                <a:latin typeface="Roboto"/>
                <a:ea typeface="Roboto"/>
                <a:cs typeface="Roboto"/>
                <a:sym typeface="Roboto"/>
              </a:rPr>
              <a:t>• </a:t>
            </a:r>
            <a:r>
              <a:rPr lang="pt-BR" sz="1050">
                <a:solidFill>
                  <a:srgbClr val="1440A7"/>
                </a:solidFill>
                <a:highlight>
                  <a:srgbClr val="FFFFFF"/>
                </a:highlight>
                <a:latin typeface="Courier New"/>
                <a:ea typeface="Courier New"/>
                <a:cs typeface="Courier New"/>
                <a:sym typeface="Courier New"/>
              </a:rPr>
              <a:t>.</a:t>
            </a:r>
            <a:r>
              <a:rPr lang="pt-BR" sz="1200">
                <a:solidFill>
                  <a:srgbClr val="212529"/>
                </a:solidFill>
                <a:highlight>
                  <a:srgbClr val="FFFFFF"/>
                </a:highlight>
                <a:latin typeface="Roboto"/>
                <a:ea typeface="Roboto"/>
                <a:cs typeface="Roboto"/>
                <a:sym typeface="Roboto"/>
              </a:rPr>
              <a:t> (ponto) para selecionarmos todas as alterações feitas em ambiente local</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pt-BR" sz="1200">
                <a:solidFill>
                  <a:srgbClr val="212529"/>
                </a:solidFill>
                <a:highlight>
                  <a:srgbClr val="FFFFFF"/>
                </a:highlight>
                <a:latin typeface="Roboto"/>
                <a:ea typeface="Roboto"/>
                <a:cs typeface="Roboto"/>
                <a:sym typeface="Roboto"/>
              </a:rPr>
              <a:t>• </a:t>
            </a:r>
            <a:r>
              <a:rPr lang="pt-BR" sz="1050">
                <a:solidFill>
                  <a:srgbClr val="1440A7"/>
                </a:solidFill>
                <a:highlight>
                  <a:srgbClr val="FFFFFF"/>
                </a:highlight>
                <a:latin typeface="Courier New"/>
                <a:ea typeface="Courier New"/>
                <a:cs typeface="Courier New"/>
                <a:sym typeface="Courier New"/>
              </a:rPr>
              <a:t>pasta/nomedoarquivo.ext</a:t>
            </a:r>
            <a:r>
              <a:rPr lang="pt-BR" sz="1200">
                <a:solidFill>
                  <a:srgbClr val="212529"/>
                </a:solidFill>
                <a:highlight>
                  <a:srgbClr val="FFFFFF"/>
                </a:highlight>
                <a:latin typeface="Roboto"/>
                <a:ea typeface="Roboto"/>
                <a:cs typeface="Roboto"/>
                <a:sym typeface="Roboto"/>
              </a:rPr>
              <a:t> para adicionarmos apenas um arquivo específico</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pt-BR" sz="1200">
                <a:solidFill>
                  <a:srgbClr val="212529"/>
                </a:solidFill>
                <a:highlight>
                  <a:srgbClr val="FFFFFF"/>
                </a:highlight>
                <a:latin typeface="Roboto"/>
                <a:ea typeface="Roboto"/>
                <a:cs typeface="Roboto"/>
                <a:sym typeface="Roboto"/>
              </a:rPr>
              <a:t>• </a:t>
            </a:r>
            <a:r>
              <a:rPr lang="pt-BR" sz="1050">
                <a:solidFill>
                  <a:srgbClr val="1440A7"/>
                </a:solidFill>
                <a:highlight>
                  <a:srgbClr val="FFFFFF"/>
                </a:highlight>
                <a:latin typeface="Courier New"/>
                <a:ea typeface="Courier New"/>
                <a:cs typeface="Courier New"/>
                <a:sym typeface="Courier New"/>
              </a:rPr>
              <a:t>pasta/*</a:t>
            </a:r>
            <a:r>
              <a:rPr lang="pt-BR" sz="1200">
                <a:solidFill>
                  <a:srgbClr val="212529"/>
                </a:solidFill>
                <a:highlight>
                  <a:srgbClr val="FFFFFF"/>
                </a:highlight>
                <a:latin typeface="Roboto"/>
                <a:ea typeface="Roboto"/>
                <a:cs typeface="Roboto"/>
                <a:sym typeface="Roboto"/>
              </a:rPr>
              <a:t> para selecionar todos os arquivos numa pasta específica</a:t>
            </a:r>
            <a:endParaRPr sz="1200">
              <a:solidFill>
                <a:srgbClr val="212529"/>
              </a:solidFill>
              <a:highlight>
                <a:srgbClr val="FFFFFF"/>
              </a:highlight>
              <a:latin typeface="Roboto"/>
              <a:ea typeface="Roboto"/>
              <a:cs typeface="Roboto"/>
              <a:sym typeface="Roboto"/>
            </a:endParaRPr>
          </a:p>
          <a:p>
            <a:pPr indent="0" lvl="0" marL="0" rtl="0" algn="just">
              <a:spcBef>
                <a:spcPts val="2600"/>
              </a:spcBef>
              <a:spcAft>
                <a:spcPts val="0"/>
              </a:spcAft>
              <a:buClr>
                <a:schemeClr val="dk1"/>
              </a:buClr>
              <a:buSzPts val="1100"/>
              <a:buFont typeface="Arial"/>
              <a:buNone/>
            </a:pPr>
            <a:r>
              <a:rPr lang="pt-BR" sz="1300">
                <a:solidFill>
                  <a:srgbClr val="212529"/>
                </a:solidFill>
                <a:highlight>
                  <a:srgbClr val="FFFFFF"/>
                </a:highlight>
                <a:latin typeface="Roboto"/>
                <a:ea typeface="Roboto"/>
                <a:cs typeface="Roboto"/>
                <a:sym typeface="Roboto"/>
              </a:rPr>
              <a:t>Exemplos do comando completo:</a:t>
            </a:r>
            <a:endParaRPr sz="130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68" name="Google Shape;68;p14"/>
          <p:cNvPicPr preferRelativeResize="0"/>
          <p:nvPr/>
        </p:nvPicPr>
        <p:blipFill>
          <a:blip r:embed="rId3">
            <a:alphaModFix/>
          </a:blip>
          <a:stretch>
            <a:fillRect/>
          </a:stretch>
        </p:blipFill>
        <p:spPr>
          <a:xfrm>
            <a:off x="2243513" y="3521788"/>
            <a:ext cx="3457575" cy="1190625"/>
          </a:xfrm>
          <a:prstGeom prst="rect">
            <a:avLst/>
          </a:prstGeom>
          <a:noFill/>
          <a:ln>
            <a:noFill/>
          </a:ln>
        </p:spPr>
      </p:pic>
      <p:pic>
        <p:nvPicPr>
          <p:cNvPr id="69" name="Google Shape;69;p14"/>
          <p:cNvPicPr preferRelativeResize="0"/>
          <p:nvPr/>
        </p:nvPicPr>
        <p:blipFill>
          <a:blip r:embed="rId4">
            <a:alphaModFix/>
          </a:blip>
          <a:stretch>
            <a:fillRect/>
          </a:stretch>
        </p:blipFill>
        <p:spPr>
          <a:xfrm>
            <a:off x="8046075" y="3865825"/>
            <a:ext cx="786225" cy="78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33333"/>
              <a:buFont typeface="Arial"/>
              <a:buNone/>
            </a:pPr>
            <a:r>
              <a:rPr b="1" lang="pt-BR" sz="3300">
                <a:solidFill>
                  <a:srgbClr val="373B88"/>
                </a:solidFill>
                <a:highlight>
                  <a:srgbClr val="FFFFFF"/>
                </a:highlight>
                <a:latin typeface="Roboto"/>
                <a:ea typeface="Roboto"/>
                <a:cs typeface="Roboto"/>
                <a:sym typeface="Roboto"/>
              </a:rPr>
              <a:t>branch</a:t>
            </a:r>
            <a:endParaRPr b="1" sz="3300">
              <a:solidFill>
                <a:srgbClr val="373B88"/>
              </a:solidFill>
              <a:highlight>
                <a:srgbClr val="FFFFFF"/>
              </a:highlight>
              <a:latin typeface="Roboto"/>
              <a:ea typeface="Roboto"/>
              <a:cs typeface="Roboto"/>
              <a:sym typeface="Roboto"/>
            </a:endParaRPr>
          </a:p>
          <a:p>
            <a:pPr indent="0" lvl="0" marL="0" rtl="0" algn="l">
              <a:spcBef>
                <a:spcPts val="2300"/>
              </a:spcBef>
              <a:spcAft>
                <a:spcPts val="0"/>
              </a:spcAft>
              <a:buNone/>
            </a:pPr>
            <a:r>
              <a:t/>
            </a:r>
            <a:endParaRPr/>
          </a:p>
        </p:txBody>
      </p:sp>
      <p:sp>
        <p:nvSpPr>
          <p:cNvPr id="75" name="Google Shape;75;p15"/>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sz="1450">
                <a:solidFill>
                  <a:srgbClr val="212529"/>
                </a:solidFill>
                <a:highlight>
                  <a:srgbClr val="FFFFFF"/>
                </a:highlight>
                <a:latin typeface="Roboto"/>
                <a:ea typeface="Roboto"/>
                <a:cs typeface="Roboto"/>
                <a:sym typeface="Roboto"/>
              </a:rPr>
              <a:t>Como o git trabalha com versionamento dos arquivos, além de podermos acessar os arquivos da forma que estavam em determinada data, também conseguimos criar e acessar cópias exatas do projeto naquele momento, naquele estado. Essa cópia, ou instância, é o que chamamos de branch.</a:t>
            </a:r>
            <a:endParaRPr/>
          </a:p>
        </p:txBody>
      </p:sp>
      <p:pic>
        <p:nvPicPr>
          <p:cNvPr id="76" name="Google Shape;76;p15"/>
          <p:cNvPicPr preferRelativeResize="0"/>
          <p:nvPr/>
        </p:nvPicPr>
        <p:blipFill>
          <a:blip r:embed="rId3">
            <a:alphaModFix/>
          </a:blip>
          <a:stretch>
            <a:fillRect/>
          </a:stretch>
        </p:blipFill>
        <p:spPr>
          <a:xfrm>
            <a:off x="2347338" y="2480413"/>
            <a:ext cx="3895725" cy="1704975"/>
          </a:xfrm>
          <a:prstGeom prst="rect">
            <a:avLst/>
          </a:prstGeom>
          <a:noFill/>
          <a:ln>
            <a:noFill/>
          </a:ln>
        </p:spPr>
      </p:pic>
      <p:pic>
        <p:nvPicPr>
          <p:cNvPr id="77" name="Google Shape;77;p15"/>
          <p:cNvPicPr preferRelativeResize="0"/>
          <p:nvPr/>
        </p:nvPicPr>
        <p:blipFill>
          <a:blip r:embed="rId4">
            <a:alphaModFix/>
          </a:blip>
          <a:stretch>
            <a:fillRect/>
          </a:stretch>
        </p:blipFill>
        <p:spPr>
          <a:xfrm>
            <a:off x="7817150" y="3847625"/>
            <a:ext cx="1015150" cy="1015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27500"/>
              <a:buFont typeface="Arial"/>
              <a:buNone/>
            </a:pPr>
            <a:r>
              <a:rPr b="1" lang="pt-BR" sz="4000">
                <a:solidFill>
                  <a:srgbClr val="373B88"/>
                </a:solidFill>
                <a:highlight>
                  <a:srgbClr val="FFFFFF"/>
                </a:highlight>
                <a:latin typeface="Roboto"/>
                <a:ea typeface="Roboto"/>
                <a:cs typeface="Roboto"/>
                <a:sym typeface="Roboto"/>
              </a:rPr>
              <a:t>commit</a:t>
            </a:r>
            <a:endParaRPr b="1" sz="4000">
              <a:solidFill>
                <a:srgbClr val="373B88"/>
              </a:solidFill>
              <a:highlight>
                <a:srgbClr val="FFFFFF"/>
              </a:highlight>
              <a:latin typeface="Roboto"/>
              <a:ea typeface="Roboto"/>
              <a:cs typeface="Roboto"/>
              <a:sym typeface="Roboto"/>
            </a:endParaRPr>
          </a:p>
          <a:p>
            <a:pPr indent="0" lvl="0" marL="0" rtl="0" algn="l">
              <a:spcBef>
                <a:spcPts val="2300"/>
              </a:spcBef>
              <a:spcAft>
                <a:spcPts val="0"/>
              </a:spcAft>
              <a:buNone/>
            </a:pPr>
            <a:r>
              <a:t/>
            </a:r>
            <a:endParaRPr/>
          </a:p>
        </p:txBody>
      </p:sp>
      <p:sp>
        <p:nvSpPr>
          <p:cNvPr id="83" name="Google Shape;83;p16"/>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pt-BR" sz="1300">
                <a:solidFill>
                  <a:srgbClr val="212529"/>
                </a:solidFill>
                <a:highlight>
                  <a:srgbClr val="FFFFFF"/>
                </a:highlight>
                <a:latin typeface="Roboto"/>
                <a:ea typeface="Roboto"/>
                <a:cs typeface="Roboto"/>
                <a:sym typeface="Roboto"/>
              </a:rPr>
              <a:t>O commit nada mais é do que um 'pacote de alterações' que fizemos nos arquivos e pastas. Cada commit possui um ID próprio, para que possamos localizá-lo posteriormente. Esse ID irá referenciar ao commit, que é o pacote de atualizações feitas naquele projeto, naqueles arquivos, naquela hora - e naquela branch.</a:t>
            </a:r>
            <a:endParaRPr sz="1300">
              <a:solidFill>
                <a:srgbClr val="212529"/>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pt-BR" sz="1300">
                <a:solidFill>
                  <a:srgbClr val="212529"/>
                </a:solidFill>
                <a:highlight>
                  <a:srgbClr val="FFFFFF"/>
                </a:highlight>
                <a:latin typeface="Roboto"/>
                <a:ea typeface="Roboto"/>
                <a:cs typeface="Roboto"/>
                <a:sym typeface="Roboto"/>
              </a:rPr>
              <a:t>É sempre importante darmos um 'nome' para nosso commit, pois apenas com o ID que ele recebe automaticamente fica difícil de identificar rapidamente quais as alterações no commit. Fazemos isso acrescentando </a:t>
            </a:r>
            <a:r>
              <a:rPr lang="pt-BR" sz="1250">
                <a:solidFill>
                  <a:srgbClr val="1440A7"/>
                </a:solidFill>
                <a:highlight>
                  <a:srgbClr val="FFFFFF"/>
                </a:highlight>
                <a:latin typeface="Courier New"/>
                <a:ea typeface="Courier New"/>
                <a:cs typeface="Courier New"/>
                <a:sym typeface="Courier New"/>
              </a:rPr>
              <a:t>-m</a:t>
            </a:r>
            <a:r>
              <a:rPr lang="pt-BR" sz="1300">
                <a:solidFill>
                  <a:srgbClr val="212529"/>
                </a:solidFill>
                <a:highlight>
                  <a:srgbClr val="FFFFFF"/>
                </a:highlight>
                <a:latin typeface="Roboto"/>
                <a:ea typeface="Roboto"/>
                <a:cs typeface="Roboto"/>
                <a:sym typeface="Roboto"/>
              </a:rPr>
              <a:t> ao comando, assim:</a:t>
            </a:r>
            <a:endParaRPr sz="130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84" name="Google Shape;84;p16"/>
          <p:cNvPicPr preferRelativeResize="0"/>
          <p:nvPr/>
        </p:nvPicPr>
        <p:blipFill>
          <a:blip r:embed="rId3">
            <a:alphaModFix/>
          </a:blip>
          <a:stretch>
            <a:fillRect/>
          </a:stretch>
        </p:blipFill>
        <p:spPr>
          <a:xfrm>
            <a:off x="1963000" y="3355950"/>
            <a:ext cx="5025700" cy="1037925"/>
          </a:xfrm>
          <a:prstGeom prst="rect">
            <a:avLst/>
          </a:prstGeom>
          <a:noFill/>
          <a:ln>
            <a:noFill/>
          </a:ln>
        </p:spPr>
      </p:pic>
      <p:pic>
        <p:nvPicPr>
          <p:cNvPr id="85" name="Google Shape;85;p16"/>
          <p:cNvPicPr preferRelativeResize="0"/>
          <p:nvPr/>
        </p:nvPicPr>
        <p:blipFill>
          <a:blip r:embed="rId4">
            <a:alphaModFix/>
          </a:blip>
          <a:stretch>
            <a:fillRect/>
          </a:stretch>
        </p:blipFill>
        <p:spPr>
          <a:xfrm>
            <a:off x="7794375" y="3926200"/>
            <a:ext cx="1037925" cy="103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4294967295" type="title"/>
          </p:nvPr>
        </p:nvSpPr>
        <p:spPr>
          <a:xfrm>
            <a:off x="434200" y="638900"/>
            <a:ext cx="7597500" cy="2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pt-BR" sz="2120">
                <a:solidFill>
                  <a:srgbClr val="373B88"/>
                </a:solidFill>
              </a:rPr>
              <a:t>Referência Bibliográfica</a:t>
            </a:r>
            <a:r>
              <a:rPr lang="pt-BR" sz="2120"/>
              <a:t> </a:t>
            </a:r>
            <a:endParaRPr sz="2120"/>
          </a:p>
        </p:txBody>
      </p:sp>
      <p:sp>
        <p:nvSpPr>
          <p:cNvPr id="91" name="Google Shape;91;p17"/>
          <p:cNvSpPr txBox="1"/>
          <p:nvPr>
            <p:ph idx="4294967295" type="body"/>
          </p:nvPr>
        </p:nvSpPr>
        <p:spPr>
          <a:xfrm>
            <a:off x="332125" y="1112400"/>
            <a:ext cx="7260600" cy="96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pt-BR" sz="1200" u="sng">
                <a:solidFill>
                  <a:schemeClr val="dk1"/>
                </a:solidFill>
                <a:hlinkClick r:id="rId3">
                  <a:extLst>
                    <a:ext uri="{A12FA001-AC4F-418D-AE19-62706E023703}">
                      <ahyp:hlinkClr val="tx"/>
                    </a:ext>
                  </a:extLst>
                </a:hlinkClick>
              </a:rPr>
              <a:t>https://thewebdev.com.br/git-glossario.php</a:t>
            </a:r>
            <a:endParaRPr sz="1200">
              <a:solidFill>
                <a:schemeClr val="dk1"/>
              </a:solidFill>
            </a:endParaRPr>
          </a:p>
          <a:p>
            <a:pPr indent="0" lvl="0" marL="0" rtl="0" algn="just">
              <a:lnSpc>
                <a:spcPct val="100000"/>
              </a:lnSpc>
              <a:spcBef>
                <a:spcPts val="1200"/>
              </a:spcBef>
              <a:spcAft>
                <a:spcPts val="1200"/>
              </a:spcAft>
              <a:buNone/>
            </a:pPr>
            <a:r>
              <a:t/>
            </a:r>
            <a:endParaRPr sz="1300">
              <a:solidFill>
                <a:schemeClr val="dk1"/>
              </a:solidFill>
            </a:endParaRPr>
          </a:p>
        </p:txBody>
      </p:sp>
      <p:sp>
        <p:nvSpPr>
          <p:cNvPr id="92" name="Google Shape;92;p17"/>
          <p:cNvSpPr txBox="1"/>
          <p:nvPr/>
        </p:nvSpPr>
        <p:spPr>
          <a:xfrm>
            <a:off x="332125" y="1312475"/>
            <a:ext cx="29289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200"/>
              </a:spcAft>
              <a:buClr>
                <a:schemeClr val="dk1"/>
              </a:buClr>
              <a:buSzPts val="1100"/>
              <a:buFont typeface="Arial"/>
              <a:buNone/>
            </a:pPr>
            <a:r>
              <a:rPr lang="pt-BR" sz="1200">
                <a:solidFill>
                  <a:schemeClr val="dk1"/>
                </a:solidFill>
              </a:rPr>
              <a:t>Acesso em 03 agosto 2022</a:t>
            </a:r>
            <a:endParaRPr sz="1200"/>
          </a:p>
        </p:txBody>
      </p:sp>
      <p:sp>
        <p:nvSpPr>
          <p:cNvPr id="93" name="Google Shape;93;p17"/>
          <p:cNvSpPr txBox="1"/>
          <p:nvPr/>
        </p:nvSpPr>
        <p:spPr>
          <a:xfrm>
            <a:off x="438850" y="3133050"/>
            <a:ext cx="2551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rgbClr val="373B88"/>
                </a:solidFill>
              </a:rPr>
              <a:t>Equipe:</a:t>
            </a:r>
            <a:endParaRPr b="1" sz="1500">
              <a:solidFill>
                <a:srgbClr val="373B88"/>
              </a:solidFill>
            </a:endParaRPr>
          </a:p>
          <a:p>
            <a:pPr indent="0" lvl="0" marL="0" rtl="0" algn="l">
              <a:spcBef>
                <a:spcPts val="0"/>
              </a:spcBef>
              <a:spcAft>
                <a:spcPts val="0"/>
              </a:spcAft>
              <a:buNone/>
            </a:pPr>
            <a:r>
              <a:t/>
            </a:r>
            <a:endParaRPr b="1" sz="1500">
              <a:solidFill>
                <a:srgbClr val="373B88"/>
              </a:solidFill>
            </a:endParaRPr>
          </a:p>
          <a:p>
            <a:pPr indent="-304800" lvl="0" marL="457200" rtl="0" algn="l">
              <a:spcBef>
                <a:spcPts val="0"/>
              </a:spcBef>
              <a:spcAft>
                <a:spcPts val="0"/>
              </a:spcAft>
              <a:buClr>
                <a:schemeClr val="dk1"/>
              </a:buClr>
              <a:buSzPts val="1200"/>
              <a:buChar char="❖"/>
            </a:pPr>
            <a:r>
              <a:rPr lang="pt-BR" sz="1200">
                <a:solidFill>
                  <a:schemeClr val="dk1"/>
                </a:solidFill>
                <a:highlight>
                  <a:srgbClr val="FFFFFF"/>
                </a:highlight>
              </a:rPr>
              <a:t> Hallanis Sonoda</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pt-BR" sz="1200">
                <a:solidFill>
                  <a:schemeClr val="dk1"/>
                </a:solidFill>
                <a:highlight>
                  <a:srgbClr val="FFFFFF"/>
                </a:highlight>
              </a:rPr>
              <a:t> Isabella Regina</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pt-BR" sz="1200">
                <a:solidFill>
                  <a:schemeClr val="dk1"/>
                </a:solidFill>
                <a:highlight>
                  <a:srgbClr val="FFFFFF"/>
                </a:highlight>
              </a:rPr>
              <a:t> Alice Pereira</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pt-BR" sz="1200">
                <a:solidFill>
                  <a:schemeClr val="dk1"/>
                </a:solidFill>
                <a:highlight>
                  <a:srgbClr val="FFFFFF"/>
                </a:highlight>
              </a:rPr>
              <a:t> Sara Lopes</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pt-BR" sz="1200">
                <a:solidFill>
                  <a:schemeClr val="dk1"/>
                </a:solidFill>
                <a:highlight>
                  <a:srgbClr val="FFFFFF"/>
                </a:highlight>
              </a:rPr>
              <a:t> Felipe Felix</a:t>
            </a:r>
            <a:endParaRPr sz="1200"/>
          </a:p>
        </p:txBody>
      </p:sp>
      <p:sp>
        <p:nvSpPr>
          <p:cNvPr id="94" name="Google Shape;94;p17"/>
          <p:cNvSpPr txBox="1"/>
          <p:nvPr/>
        </p:nvSpPr>
        <p:spPr>
          <a:xfrm>
            <a:off x="245050" y="1629575"/>
            <a:ext cx="4623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u="sng">
                <a:solidFill>
                  <a:schemeClr val="dk1"/>
                </a:solidFill>
                <a:hlinkClick r:id="rId4">
                  <a:extLst>
                    <a:ext uri="{A12FA001-AC4F-418D-AE19-62706E023703}">
                      <ahyp:hlinkClr val="tx"/>
                    </a:ext>
                  </a:extLst>
                </a:hlinkClick>
              </a:rPr>
              <a:t>https://blog.geekhunter.com.br/comandos-git-mais-utilizados/</a:t>
            </a:r>
            <a:endParaRPr sz="1200">
              <a:solidFill>
                <a:schemeClr val="dk1"/>
              </a:solidFill>
            </a:endParaRPr>
          </a:p>
          <a:p>
            <a:pPr indent="0" lvl="0" marL="0" rtl="0" algn="just">
              <a:spcBef>
                <a:spcPts val="0"/>
              </a:spcBef>
              <a:spcAft>
                <a:spcPts val="1200"/>
              </a:spcAft>
              <a:buClr>
                <a:schemeClr val="dk1"/>
              </a:buClr>
              <a:buSzPts val="1100"/>
              <a:buFont typeface="Arial"/>
              <a:buNone/>
            </a:pPr>
            <a:r>
              <a:rPr lang="pt-BR" sz="1200">
                <a:solidFill>
                  <a:schemeClr val="dk1"/>
                </a:solidFill>
              </a:rPr>
              <a:t>Acesso em 03 agosto 2022</a:t>
            </a:r>
            <a:endParaRPr sz="1200">
              <a:solidFill>
                <a:schemeClr val="dk1"/>
              </a:solidFill>
            </a:endParaRPr>
          </a:p>
        </p:txBody>
      </p:sp>
      <p:pic>
        <p:nvPicPr>
          <p:cNvPr id="95" name="Google Shape;95;p17"/>
          <p:cNvPicPr preferRelativeResize="0"/>
          <p:nvPr/>
        </p:nvPicPr>
        <p:blipFill>
          <a:blip r:embed="rId5">
            <a:alphaModFix/>
          </a:blip>
          <a:stretch>
            <a:fillRect/>
          </a:stretch>
        </p:blipFill>
        <p:spPr>
          <a:xfrm>
            <a:off x="7682575" y="3769000"/>
            <a:ext cx="1144475" cy="114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