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hsWBkxsrNrhDmGPCKbsQDSqOSR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3FB016-21FE-4C6A-9D20-9744DF05F44B}">
  <a:tblStyle styleId="{BB3FB016-21FE-4C6A-9D20-9744DF05F44B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EF4E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EF4E7"/>
          </a:solidFill>
        </a:fill>
      </a:tcStyle>
    </a:firstRow>
    <a:neCell>
      <a:tcTxStyle/>
    </a:neCell>
    <a:nwCell>
      <a:tcTxStyle/>
    </a:nwCell>
  </a:tblStyle>
  <a:tblStyle styleId="{EFB46DAA-9E3B-4A43-9DBB-4451079A6269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4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4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4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4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4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4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4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輔助字幕">
  <p:cSld name="標題與輔助字幕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輔助字幕)">
  <p:cSld name="引述 (含輔助字幕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5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5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5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5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5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4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5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4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4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4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4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7.png"/><Relationship Id="rId7" Type="http://schemas.openxmlformats.org/officeDocument/2006/relationships/image" Target="../media/image36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Relationship Id="rId4" Type="http://schemas.openxmlformats.org/officeDocument/2006/relationships/image" Target="../media/image28.png"/><Relationship Id="rId5" Type="http://schemas.openxmlformats.org/officeDocument/2006/relationships/image" Target="../media/image6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68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Relationship Id="rId7" Type="http://schemas.openxmlformats.org/officeDocument/2006/relationships/image" Target="../media/image55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Relationship Id="rId5" Type="http://schemas.openxmlformats.org/officeDocument/2006/relationships/image" Target="../media/image40.png"/><Relationship Id="rId6" Type="http://schemas.openxmlformats.org/officeDocument/2006/relationships/image" Target="../media/image31.png"/><Relationship Id="rId7" Type="http://schemas.openxmlformats.org/officeDocument/2006/relationships/image" Target="../media/image43.png"/><Relationship Id="rId8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7.png"/><Relationship Id="rId4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3.png"/><Relationship Id="rId4" Type="http://schemas.openxmlformats.org/officeDocument/2006/relationships/image" Target="../media/image6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Relationship Id="rId4" Type="http://schemas.openxmlformats.org/officeDocument/2006/relationships/image" Target="../media/image7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009650" y="2404534"/>
            <a:ext cx="8264353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/>
              <a:t>Mushroom Classification</a:t>
            </a:r>
            <a:endParaRPr b="1"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Chau Yuen Ying-12330225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677334" y="1333972"/>
            <a:ext cx="5089209" cy="59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069" y="240048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7082" y="222743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6264" y="240048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069" y="2438591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6554" y="2438591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66721" y="2390565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8384" y="4578412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36962" y="4578412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70831" y="4578412"/>
            <a:ext cx="2733869" cy="218784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/>
          <p:nvPr/>
        </p:nvSpPr>
        <p:spPr>
          <a:xfrm>
            <a:off x="0" y="250744"/>
            <a:ext cx="7217639" cy="206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0"/>
          <p:cNvSpPr/>
          <p:nvPr/>
        </p:nvSpPr>
        <p:spPr>
          <a:xfrm flipH="1" rot="10800000">
            <a:off x="0" y="78181198"/>
            <a:ext cx="7217639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69" y="437729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924" y="2553283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0307" y="399816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3748" y="2621948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51350" y="2621948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11203" y="4688023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96438" y="365531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1096" y="4741130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59837" y="4741130"/>
            <a:ext cx="2733869" cy="218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36" name="Google Shape;236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425324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405" y="809286"/>
            <a:ext cx="2733869" cy="218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3045" y="3425323"/>
            <a:ext cx="2733869" cy="218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idx="1" type="body"/>
          </p:nvPr>
        </p:nvSpPr>
        <p:spPr>
          <a:xfrm>
            <a:off x="602689" y="66769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Remove veil.type</a:t>
            </a:r>
            <a:endParaRPr sz="2800"/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520" y="1782146"/>
            <a:ext cx="7305868" cy="491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1" name="Google Shape;251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54" name="Google Shape;254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55" name="Google Shape;255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57" name="Google Shape;257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58" name="Google Shape;258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59" name="Google Shape;259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4"/>
          <p:cNvSpPr txBox="1"/>
          <p:nvPr>
            <p:ph type="title"/>
          </p:nvPr>
        </p:nvSpPr>
        <p:spPr>
          <a:xfrm>
            <a:off x="890423" y="1722427"/>
            <a:ext cx="3742675" cy="232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/>
              <a:t>Variable with class</a:t>
            </a:r>
            <a:endParaRPr/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698" y="1238912"/>
            <a:ext cx="2101348" cy="168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2759" y="1238911"/>
            <a:ext cx="2101348" cy="168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1698" y="3956385"/>
            <a:ext cx="2101348" cy="168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91646" y="3956385"/>
            <a:ext cx="2101348" cy="168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5"/>
          <p:cNvPicPr preferRelativeResize="0"/>
          <p:nvPr/>
        </p:nvPicPr>
        <p:blipFill rotWithShape="1">
          <a:blip r:embed="rId3">
            <a:alphaModFix/>
          </a:blip>
          <a:srcRect b="2" l="15844" r="2838" t="0"/>
          <a:stretch/>
        </p:blipFill>
        <p:spPr>
          <a:xfrm>
            <a:off x="624822" y="321733"/>
            <a:ext cx="2794303" cy="274895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5"/>
          <p:cNvSpPr/>
          <p:nvPr/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2" name="Google Shape;2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5216" y="335586"/>
            <a:ext cx="3401568" cy="272125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5"/>
          <p:cNvSpPr/>
          <p:nvPr/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Google Shape;274;p15"/>
          <p:cNvPicPr preferRelativeResize="0"/>
          <p:nvPr/>
        </p:nvPicPr>
        <p:blipFill rotWithShape="1">
          <a:blip r:embed="rId5">
            <a:alphaModFix/>
          </a:blip>
          <a:srcRect b="2" l="18681" r="1" t="0"/>
          <a:stretch/>
        </p:blipFill>
        <p:spPr>
          <a:xfrm>
            <a:off x="8793969" y="321733"/>
            <a:ext cx="2797710" cy="275234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5"/>
          <p:cNvSpPr/>
          <p:nvPr/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6">
            <a:alphaModFix/>
          </a:blip>
          <a:srcRect b="2" l="17622" r="1060" t="0"/>
          <a:stretch/>
        </p:blipFill>
        <p:spPr>
          <a:xfrm>
            <a:off x="665995" y="3783923"/>
            <a:ext cx="2797710" cy="275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8095" y="3799468"/>
            <a:ext cx="3401568" cy="272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5"/>
          <p:cNvPicPr preferRelativeResize="0"/>
          <p:nvPr/>
        </p:nvPicPr>
        <p:blipFill rotWithShape="1">
          <a:blip r:embed="rId8">
            <a:alphaModFix/>
          </a:blip>
          <a:srcRect b="2" l="18681" r="1" t="0"/>
          <a:stretch/>
        </p:blipFill>
        <p:spPr>
          <a:xfrm>
            <a:off x="8794053" y="3783923"/>
            <a:ext cx="2797710" cy="2752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733" y="336019"/>
            <a:ext cx="3400481" cy="272038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/>
          <p:nvPr/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5" name="Google Shape;2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5216" y="335586"/>
            <a:ext cx="3401568" cy="272125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6"/>
          <p:cNvSpPr/>
          <p:nvPr/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2040" y="337278"/>
            <a:ext cx="3401568" cy="272125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6"/>
          <p:cNvSpPr/>
          <p:nvPr/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9" name="Google Shape;28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066" y="3799468"/>
            <a:ext cx="3401568" cy="272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8095" y="3799468"/>
            <a:ext cx="3401568" cy="272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2124" y="3799468"/>
            <a:ext cx="3401568" cy="272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44480"/>
            <a:ext cx="3278292" cy="262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3492" y="659889"/>
            <a:ext cx="3239769" cy="259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467" y="3590878"/>
            <a:ext cx="3278292" cy="262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3491" y="3615951"/>
            <a:ext cx="3239769" cy="259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04994" y="1931582"/>
            <a:ext cx="3743538" cy="299483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/>
          <p:nvPr/>
        </p:nvSpPr>
        <p:spPr>
          <a:xfrm>
            <a:off x="3459480" y="-224028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3459480" y="1680972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770639" y="1796697"/>
            <a:ext cx="8596668" cy="1268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So, which features are the most feature with class?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sz="2800"/>
              <a:t>Feature Selection: Recursive feature elimination</a:t>
            </a:r>
            <a:endParaRPr sz="2800"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894" y="1270000"/>
            <a:ext cx="6364390" cy="4865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6746" y="609600"/>
            <a:ext cx="372907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85167" y="2160589"/>
            <a:ext cx="3720916" cy="3560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Mushrooms classification: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Edible (Living)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Poisonous (Died)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Features: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23 features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一張含有 室內, 差異, 數個, 組 的圖片&#10;&#10;自動產生的描述" id="151" name="Google Shape;151;p2"/>
          <p:cNvPicPr preferRelativeResize="0"/>
          <p:nvPr/>
        </p:nvPicPr>
        <p:blipFill rotWithShape="1">
          <a:blip r:embed="rId3">
            <a:alphaModFix/>
          </a:blip>
          <a:srcRect b="-2" l="24283" r="18814" t="0"/>
          <a:stretch/>
        </p:blipFill>
        <p:spPr>
          <a:xfrm>
            <a:off x="4894351" y="632145"/>
            <a:ext cx="4122115" cy="508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418" y="297936"/>
            <a:ext cx="5515129" cy="424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968" y="4678773"/>
            <a:ext cx="73914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Linear discriminant analysis (LDA)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Support Vector Machine (SVM)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Logistic Regression</a:t>
            </a:r>
            <a:endParaRPr sz="3200"/>
          </a:p>
          <a:p>
            <a:pPr indent="-180340" lvl="0" marL="34290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4" name="Google Shape;334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6" name="Google Shape;336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7" name="Google Shape;337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8" name="Google Shape;338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0" name="Google Shape;340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41" name="Google Shape;341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42" name="Google Shape;342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2"/>
          <p:cNvSpPr txBox="1"/>
          <p:nvPr>
            <p:ph type="title"/>
          </p:nvPr>
        </p:nvSpPr>
        <p:spPr>
          <a:xfrm>
            <a:off x="6094409" y="835015"/>
            <a:ext cx="3179593" cy="32158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/>
              <a:t>Split Data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115" y="423028"/>
            <a:ext cx="4977562" cy="144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 rotWithShape="1">
          <a:blip r:embed="rId4">
            <a:alphaModFix/>
          </a:blip>
          <a:srcRect b="0" l="0" r="47099" t="0"/>
          <a:stretch/>
        </p:blipFill>
        <p:spPr>
          <a:xfrm>
            <a:off x="903095" y="2662851"/>
            <a:ext cx="5540869" cy="2423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Linear discriminant analysis - LDA</a:t>
            </a:r>
            <a:endParaRPr/>
          </a:p>
        </p:txBody>
      </p:sp>
      <p:pic>
        <p:nvPicPr>
          <p:cNvPr id="352" name="Google Shape;352;p23"/>
          <p:cNvPicPr preferRelativeResize="0"/>
          <p:nvPr/>
        </p:nvPicPr>
        <p:blipFill rotWithShape="1">
          <a:blip r:embed="rId3">
            <a:alphaModFix/>
          </a:blip>
          <a:srcRect b="85560" l="0" r="0" t="0"/>
          <a:stretch/>
        </p:blipFill>
        <p:spPr>
          <a:xfrm>
            <a:off x="589958" y="1732116"/>
            <a:ext cx="8771420" cy="118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 b="0" l="0" r="0" t="24017"/>
          <a:stretch/>
        </p:blipFill>
        <p:spPr>
          <a:xfrm>
            <a:off x="747799" y="273265"/>
            <a:ext cx="7872566" cy="442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4494724"/>
            <a:ext cx="7702348" cy="2090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67" name="Google Shape;3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967" y="1111045"/>
            <a:ext cx="6891646" cy="531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3" name="Google Shape;373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5" name="Google Shape;375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6" name="Google Shape;376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77" name="Google Shape;377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79" name="Google Shape;379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80" name="Google Shape;380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1" name="Google Shape;381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6"/>
          <p:cNvSpPr txBox="1"/>
          <p:nvPr>
            <p:ph type="title"/>
          </p:nvPr>
        </p:nvSpPr>
        <p:spPr>
          <a:xfrm>
            <a:off x="6094855" y="1261331"/>
            <a:ext cx="3497565" cy="3002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LDA – Prediction</a:t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 rot="10800000">
            <a:off x="3174" y="1270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39" y="735643"/>
            <a:ext cx="4907648" cy="537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/>
          <p:nvPr/>
        </p:nvSpPr>
        <p:spPr>
          <a:xfrm>
            <a:off x="1511559" y="2090057"/>
            <a:ext cx="4274778" cy="242596"/>
          </a:xfrm>
          <a:prstGeom prst="rect">
            <a:avLst/>
          </a:prstGeom>
          <a:noFill/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2" name="Google Shape;392;p2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4" name="Google Shape;394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95" name="Google Shape;395;p2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96" name="Google Shape;396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98" name="Google Shape;398;p2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99" name="Google Shape;399;p2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00" name="Google Shape;400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7"/>
          <p:cNvSpPr txBox="1"/>
          <p:nvPr>
            <p:ph type="title"/>
          </p:nvPr>
        </p:nvSpPr>
        <p:spPr>
          <a:xfrm>
            <a:off x="985968" y="4473225"/>
            <a:ext cx="8288035" cy="1095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LDA - ROC</a:t>
            </a:r>
            <a:endParaRPr/>
          </a:p>
        </p:txBody>
      </p:sp>
      <p:pic>
        <p:nvPicPr>
          <p:cNvPr id="403" name="Google Shape;4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965" y="981202"/>
            <a:ext cx="4029717" cy="32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4284" y="981202"/>
            <a:ext cx="4029717" cy="32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SVM – Support Vector Machine</a:t>
            </a:r>
            <a:endParaRPr/>
          </a:p>
        </p:txBody>
      </p:sp>
      <p:pic>
        <p:nvPicPr>
          <p:cNvPr id="410" name="Google Shape;41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754" y="1546917"/>
            <a:ext cx="85915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idx="1" type="body"/>
          </p:nvPr>
        </p:nvSpPr>
        <p:spPr>
          <a:xfrm>
            <a:off x="1820579" y="5663381"/>
            <a:ext cx="5974788" cy="786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The cost of best performance is 10</a:t>
            </a:r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212" y="496530"/>
            <a:ext cx="6325523" cy="499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444069" y="13198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Introduction</a:t>
            </a:r>
            <a:endParaRPr/>
          </a:p>
        </p:txBody>
      </p:sp>
      <p:graphicFrame>
        <p:nvGraphicFramePr>
          <p:cNvPr id="157" name="Google Shape;157;p3"/>
          <p:cNvGraphicFramePr/>
          <p:nvPr/>
        </p:nvGraphicFramePr>
        <p:xfrm>
          <a:off x="1247192" y="4197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{BB3FB016-21FE-4C6A-9D20-9744DF05F44B}</a:tableStyleId>
              </a:tblPr>
              <a:tblGrid>
                <a:gridCol w="1269500"/>
                <a:gridCol w="1269500"/>
                <a:gridCol w="1269500"/>
                <a:gridCol w="1269500"/>
                <a:gridCol w="1269500"/>
                <a:gridCol w="1269500"/>
              </a:tblGrid>
              <a:tr h="47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cap-shape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cap-surface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cap-color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bruises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odor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gill-attachment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</a:tr>
              <a:tr h="47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gill-spacing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gill-size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gill-color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stalk-shape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stalk-root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stalk-surface-above-ring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</a:tr>
              <a:tr h="47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stalk-surface-below-ring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stalk-color-above-ring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stalk-color-below-ring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veil-type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veil-color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ring-number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</a:tr>
              <a:tr h="47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ring-type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spore-print-color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population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habitat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ring-number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  <p:sp>
        <p:nvSpPr>
          <p:cNvPr id="158" name="Google Shape;158;p3"/>
          <p:cNvSpPr txBox="1"/>
          <p:nvPr/>
        </p:nvSpPr>
        <p:spPr>
          <a:xfrm>
            <a:off x="586480" y="792383"/>
            <a:ext cx="415592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856" y="1137797"/>
            <a:ext cx="5184981" cy="279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23" name="Google Shape;4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47" y="109537"/>
            <a:ext cx="8439150" cy="66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30" name="Google Shape;4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334" y="339213"/>
            <a:ext cx="6992908" cy="617957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1"/>
          <p:cNvSpPr/>
          <p:nvPr/>
        </p:nvSpPr>
        <p:spPr>
          <a:xfrm>
            <a:off x="1070334" y="2323321"/>
            <a:ext cx="6549666" cy="754175"/>
          </a:xfrm>
          <a:prstGeom prst="rect">
            <a:avLst/>
          </a:pr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7" name="Google Shape;437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9" name="Google Shape;439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40" name="Google Shape;440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41" name="Google Shape;441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43" name="Google Shape;443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44" name="Google Shape;444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45" name="Google Shape;445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2"/>
          <p:cNvSpPr txBox="1"/>
          <p:nvPr>
            <p:ph type="title"/>
          </p:nvPr>
        </p:nvSpPr>
        <p:spPr>
          <a:xfrm>
            <a:off x="985968" y="4473225"/>
            <a:ext cx="8288035" cy="1095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ROC - SVM</a:t>
            </a:r>
            <a:endParaRPr sz="4800"/>
          </a:p>
        </p:txBody>
      </p:sp>
      <p:pic>
        <p:nvPicPr>
          <p:cNvPr id="448" name="Google Shape;4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466" y="831547"/>
            <a:ext cx="4029717" cy="32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467" y="772888"/>
            <a:ext cx="4029717" cy="32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455" name="Google Shape;455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56" name="Google Shape;4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843" y="2373568"/>
            <a:ext cx="9089434" cy="189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62" name="Google Shape;462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63" name="Google Shape;4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50" y="314325"/>
            <a:ext cx="76581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450" y="762512"/>
            <a:ext cx="7943850" cy="5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70" name="Google Shape;470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71" name="Google Shape;4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830" y="285750"/>
            <a:ext cx="6543675" cy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5"/>
          <p:cNvSpPr/>
          <p:nvPr/>
        </p:nvSpPr>
        <p:spPr>
          <a:xfrm>
            <a:off x="2359742" y="1799302"/>
            <a:ext cx="4552335" cy="1223815"/>
          </a:xfrm>
          <a:prstGeom prst="rect">
            <a:avLst/>
          </a:prstGeom>
          <a:noFill/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ROC - Logistic Regression</a:t>
            </a:r>
            <a:endParaRPr/>
          </a:p>
        </p:txBody>
      </p:sp>
      <p:pic>
        <p:nvPicPr>
          <p:cNvPr id="478" name="Google Shape;4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43" y="1711950"/>
            <a:ext cx="4619625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5668" y="1711950"/>
            <a:ext cx="46196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Conclusions</a:t>
            </a:r>
            <a:endParaRPr/>
          </a:p>
        </p:txBody>
      </p:sp>
      <p:pic>
        <p:nvPicPr>
          <p:cNvPr id="485" name="Google Shape;4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427" y="1471765"/>
            <a:ext cx="8141263" cy="49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92" name="Google Shape;4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049" y="479016"/>
            <a:ext cx="7589190" cy="57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99" name="Google Shape;4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696" y="483728"/>
            <a:ext cx="7910678" cy="579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677334" y="161941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/>
              <a:t>Which features are most indicative of a poisonous / edible mushroom?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/>
              <a:t>What the model is the best?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05" name="Google Shape;505;p40"/>
          <p:cNvSpPr txBox="1"/>
          <p:nvPr>
            <p:ph idx="1" type="body"/>
          </p:nvPr>
        </p:nvSpPr>
        <p:spPr>
          <a:xfrm>
            <a:off x="677334" y="3273919"/>
            <a:ext cx="7813523" cy="56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Model Compare</a:t>
            </a:r>
            <a:endParaRPr/>
          </a:p>
        </p:txBody>
      </p:sp>
      <p:graphicFrame>
        <p:nvGraphicFramePr>
          <p:cNvPr id="506" name="Google Shape;506;p40"/>
          <p:cNvGraphicFramePr/>
          <p:nvPr/>
        </p:nvGraphicFramePr>
        <p:xfrm>
          <a:off x="677334" y="37640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{EFB46DAA-9E3B-4A43-9DBB-4451079A6269}</a:tableStyleId>
              </a:tblPr>
              <a:tblGrid>
                <a:gridCol w="2149175"/>
                <a:gridCol w="2149175"/>
                <a:gridCol w="2149175"/>
                <a:gridCol w="2149175"/>
              </a:tblGrid>
              <a:tr h="43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Pos Pred Value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Neg Pred Value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SVM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95.7%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97.04%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93.94%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LDA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93.38%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93.08%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93.92%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5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Logistic Regression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95.85%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94.89%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93.16%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07" name="Google Shape;507;p40"/>
          <p:cNvPicPr preferRelativeResize="0"/>
          <p:nvPr/>
        </p:nvPicPr>
        <p:blipFill rotWithShape="1">
          <a:blip r:embed="rId3">
            <a:alphaModFix/>
          </a:blip>
          <a:srcRect b="0" l="0" r="0" t="23808"/>
          <a:stretch/>
        </p:blipFill>
        <p:spPr>
          <a:xfrm>
            <a:off x="677334" y="1918119"/>
            <a:ext cx="6131837" cy="112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0"/>
          <p:cNvSpPr txBox="1"/>
          <p:nvPr/>
        </p:nvSpPr>
        <p:spPr>
          <a:xfrm>
            <a:off x="677334" y="1318827"/>
            <a:ext cx="613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Selection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514" name="Google Shape;514;p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The best model is SVM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520" name="Google Shape;520;p42"/>
          <p:cNvSpPr txBox="1"/>
          <p:nvPr>
            <p:ph idx="1" type="body"/>
          </p:nvPr>
        </p:nvSpPr>
        <p:spPr>
          <a:xfrm>
            <a:off x="500052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Positive responses, edible, are more than poisonous (Negative responses)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The result focus on positive responses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SVM is using normalize the data.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The result maybe effected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All models' variables are filtered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 The accuracy rate decrease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Aims and Objectives</a:t>
            </a:r>
            <a:endParaRPr/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Finding which is(are) feature(s) estimated the most accuracy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Compare LDA, MSV and logistic regression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656253" y="137436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All categorical variables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Class: e, p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656253" y="2274838"/>
            <a:ext cx="946435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  class cap.shape cap.surface cap.color bruises odor gill.attachment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1     p         x           s         n       t    p               f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2     e         x           s         y       t    a               f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3     e         b           s         w       t    l               f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4     p         x           y         w       t    p               f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5     e         x           s         g       f    n               f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6     e         x           y         y       t    a               f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656253" y="4439330"/>
            <a:ext cx="962919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  gill.spacing gill.size gill.color stalk.shape stalk.root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1            c         n          k           e          e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2            c         b          k           e          c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3            c         b          n           e          c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4            c         n          n           e          e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5            w         b          k           t          e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6            c         b          n           e          c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701351" y="4649430"/>
            <a:ext cx="1010885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##   spore.print.color population habitat</a:t>
            </a:r>
            <a:br>
              <a:rPr lang="en-US"/>
            </a:br>
            <a:r>
              <a:rPr lang="en-US"/>
              <a:t>## 1                 k          s       u</a:t>
            </a:r>
            <a:br>
              <a:rPr lang="en-US"/>
            </a:br>
            <a:r>
              <a:rPr lang="en-US"/>
              <a:t>## 2                 n          n       g</a:t>
            </a:r>
            <a:br>
              <a:rPr lang="en-US"/>
            </a:br>
            <a:r>
              <a:rPr lang="en-US"/>
              <a:t>## 3                 n          n       m</a:t>
            </a:r>
            <a:br>
              <a:rPr lang="en-US"/>
            </a:br>
            <a:r>
              <a:rPr lang="en-US"/>
              <a:t>## 4                 k          s       u</a:t>
            </a:r>
            <a:br>
              <a:rPr lang="en-US"/>
            </a:br>
            <a:r>
              <a:rPr lang="en-US"/>
              <a:t>## 5                 n          a       g</a:t>
            </a:r>
            <a:br>
              <a:rPr lang="en-US"/>
            </a:br>
            <a:r>
              <a:rPr lang="en-US"/>
              <a:t>## 6                 k          n       g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701351" y="268183"/>
            <a:ext cx="1078929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##   stalk.color.below.ring veil.type veil.color ring.number ring.type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## 1                      w         p          w           o         p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## 2                      w         p          w           o         p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## 3                      w         p          w           o         p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## 4                      w         p          w           o         p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## 5                      w         p          w           o         e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## 6                      w         p          w           o         p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701351" y="2430815"/>
            <a:ext cx="1048138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  stalk.color.below.ring veil.type veil.color ring.number ring.type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1                      w         p          w           o         p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2                      w         p          w           o         p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3                      w         p          w           o         p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4                      w         p          w           o         p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5                      w         p          w           o         e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## 6                      w         p          w           o         p</a:t>
            </a:r>
            <a:b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677334" y="609599"/>
            <a:ext cx="8596668" cy="144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677334" y="1838131"/>
            <a:ext cx="8886544" cy="420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Variable: 23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Total Data: 8124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Missing Data: 2480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After removed missing data: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5644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description - Class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6298164" y="1511559"/>
            <a:ext cx="2975838" cy="4529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E = ‘edible’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 = ‘poisonous’</a:t>
            </a:r>
            <a:endParaRPr/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863" y="1404810"/>
            <a:ext cx="5727301" cy="421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2020-12-28T05:45:30Z</dcterms:created>
  <dc:creator>Alice_Ying Alice_Ying</dc:creator>
</cp:coreProperties>
</file>