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247BEA-5188-4419-9072-F612393E77B7}">
  <a:tblStyle styleId="{B7247BEA-5188-4419-9072-F612393E7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ynter.org/business-work/2019/the-new-york-times-sells-premium-ads-based-on-how-an-article-makes-you-feel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3f7eec8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3f7eec8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3f7eec8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f3f7eec8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3f7eec8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3f7eec8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f3f7eec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f3f7eec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3f7ee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3f7e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/>
              <a:t>Reliability</a:t>
            </a:r>
            <a:r>
              <a:rPr lang="en"/>
              <a:t> &amp; Safety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 asked: Whose fault is it? The driver, or the autopilot?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 the autopilot, who is respo</a:t>
            </a:r>
            <a:r>
              <a:rPr lang="en"/>
              <a:t>nsible for the accident? The driver? The engineer?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3f7eec8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3f7eec8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trolley dilemma: would you kill one person to save five?would you kill one person to save five?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Deontology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f3f7eec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f3f7eec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f3f7eec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f3f7eec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Data Subject 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</a:t>
            </a:r>
            <a:r>
              <a:rPr lang="en"/>
              <a:t>n is data. Can advertisers has the right to use to data about your emotion without your consent?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is used to predict possible states of emotions after you finish reading the article, </a:t>
            </a:r>
            <a:r>
              <a:rPr lang="en"/>
              <a:t>premium</a:t>
            </a:r>
            <a:r>
              <a:rPr lang="en"/>
              <a:t> ads are served based on these possible emotions that the article caused you to feel.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hlinkClick r:id="rId2"/>
              </a:rPr>
              <a:t>https://www.poynter.org/business-work/2019/the-new-york-times-sells-premium-ads-based-on-how-an-article-makes-you-feel/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f3f7eec8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f3f7eec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is increasingly being used to influence life-changing decisions. In case of predictive policing, not unsimilar to Minority Report,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COMPAS (Correctional Offender Management Profiling for Alternative Sanctions), a risk assessment algorithm used by the state of Wisconsin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Used historical recidivism data which reflects our world also reflects our biases, particularly in discrimination against black defendants.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Broden committed a petty theft crime. She took a kid’s bike.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Prater, on the other hand, is a seasoned criminal. He is an armed robbery.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3f7eec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3f7eec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framework of ethics for AI proposed by Microsoft.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 of </a:t>
            </a:r>
            <a:r>
              <a:rPr lang="en"/>
              <a:t>the framework is accountability. Data scientists must be accountable for considering the possible consequences of the models they build. On top of accountability is transparency. Customers deserve the </a:t>
            </a:r>
            <a:r>
              <a:rPr lang="en"/>
              <a:t>transparency, not just into</a:t>
            </a:r>
            <a:r>
              <a:rPr lang="en"/>
              <a:t> the data being used, but also what the model is capable of or NOT capable of achieving.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building on transparency and accountability, we have fairness, reliability, privacy, and inclusiveness. The 3 examples Alice has discussed have touched all aspects of this framework.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 pet daycare model fails to detect a deadly </a:t>
            </a:r>
            <a:r>
              <a:rPr lang="en"/>
              <a:t>seizure</a:t>
            </a:r>
            <a:r>
              <a:rPr lang="en"/>
              <a:t>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an economic classification model uses the density of a certain race such as black or Asian people to classify the wealth of an area?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 financial prediction model is unable to provide enough transparency into the decision making process behind the scene?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f3f7eec8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f3f7eec8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examine AI ethics is the </a:t>
            </a:r>
            <a:r>
              <a:rPr b="1" lang="en"/>
              <a:t>Think Fast Think Slow</a:t>
            </a:r>
            <a:r>
              <a:rPr lang="en"/>
              <a:t> framework </a:t>
            </a:r>
            <a:r>
              <a:rPr lang="en"/>
              <a:t>introduced</a:t>
            </a:r>
            <a:r>
              <a:rPr lang="en"/>
              <a:t> by the </a:t>
            </a:r>
            <a:r>
              <a:rPr lang="en"/>
              <a:t>famous</a:t>
            </a:r>
            <a:r>
              <a:rPr lang="en"/>
              <a:t> </a:t>
            </a:r>
            <a:r>
              <a:rPr lang="en"/>
              <a:t>psychologist</a:t>
            </a:r>
            <a:r>
              <a:rPr lang="en"/>
              <a:t>, Daniel Kahneman.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Kahneman believes that we human have two systems. </a:t>
            </a:r>
            <a:r>
              <a:rPr b="1" lang="en"/>
              <a:t>System I</a:t>
            </a:r>
            <a:r>
              <a:rPr lang="en"/>
              <a:t> is our intuition, built on top of our </a:t>
            </a:r>
            <a:r>
              <a:rPr lang="en"/>
              <a:t>experience</a:t>
            </a:r>
            <a:r>
              <a:rPr lang="en"/>
              <a:t> from the past. </a:t>
            </a:r>
            <a:r>
              <a:rPr b="1" lang="en"/>
              <a:t>System II</a:t>
            </a:r>
            <a:r>
              <a:rPr lang="en"/>
              <a:t>, on the other hand, is about deliberation and logic. It is enabled by the ability to reason and domain expert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the </a:t>
            </a:r>
            <a:r>
              <a:rPr b="1" lang="en"/>
              <a:t>machine learning</a:t>
            </a:r>
            <a:r>
              <a:rPr lang="en"/>
              <a:t> models we build today are mostly System I. The model is trained on data. Then it generalizes and builds the </a:t>
            </a:r>
            <a:r>
              <a:rPr lang="en"/>
              <a:t>intuition</a:t>
            </a:r>
            <a:r>
              <a:rPr lang="en"/>
              <a:t> for inference. The </a:t>
            </a:r>
            <a:r>
              <a:rPr b="1" lang="en"/>
              <a:t>Expert</a:t>
            </a:r>
            <a:r>
              <a:rPr b="1" lang="en"/>
              <a:t> System</a:t>
            </a:r>
            <a:r>
              <a:rPr lang="en"/>
              <a:t> from the 70s is System II. It is based on knowledge from the domain experts and a lot of if else logics.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one direction of the research on the </a:t>
            </a:r>
            <a:r>
              <a:rPr lang="en">
                <a:solidFill>
                  <a:schemeClr val="dk1"/>
                </a:solidFill>
              </a:rPr>
              <a:t>ethics of </a:t>
            </a:r>
            <a:r>
              <a:rPr lang="en"/>
              <a:t>AI is that: Yes, System I models are efficient. But we also need System II to overwrite some of the ethical issues produced by System I.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f3f7eec8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f3f7eec8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Light"/>
              <a:buNone/>
              <a:defRPr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●"/>
              <a:defRPr sz="2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faamas.org/Proceedings/aamas2019/pdfs/p3.pdf" TargetMode="External"/><Relationship Id="rId4" Type="http://schemas.openxmlformats.org/officeDocument/2006/relationships/hyperlink" Target="https://medium.com/deepcode-ai/the-rise-and-fall-and-re-rise-of-symbolic-ai-14faec102821" TargetMode="External"/><Relationship Id="rId5" Type="http://schemas.openxmlformats.org/officeDocument/2006/relationships/hyperlink" Target="https://tinyurl.com/yxphqkvq" TargetMode="External"/><Relationship Id="rId6" Type="http://schemas.openxmlformats.org/officeDocument/2006/relationships/hyperlink" Target="https://medium.com/mlearning-ai/machine-learning-ai-bias-eb2b854a0f9d" TargetMode="External"/><Relationship Id="rId7" Type="http://schemas.openxmlformats.org/officeDocument/2006/relationships/hyperlink" Target="https://www.weforum.org/agenda/2020/01/tech-companies-ethics-responsible-ai-microsoft/" TargetMode="External"/><Relationship Id="rId8" Type="http://schemas.openxmlformats.org/officeDocument/2006/relationships/hyperlink" Target="https://www.nature.com/articles/s41599-020-0501-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inyurl.com/yjwyzpc7" TargetMode="External"/><Relationship Id="rId4" Type="http://schemas.openxmlformats.org/officeDocument/2006/relationships/hyperlink" Target="https://www.digit.in/features/tech/digit-mag-the-future-of-autonomous-cars-53726.html" TargetMode="External"/><Relationship Id="rId5" Type="http://schemas.openxmlformats.org/officeDocument/2006/relationships/hyperlink" Target="https://vce.usc.edu/volume-4-issue-2/autonomous-accidents-the-ethics-of-self-driving-car-crash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</a:t>
            </a:r>
            <a:r>
              <a:rPr lang="en"/>
              <a:t>of</a:t>
            </a:r>
            <a:r>
              <a:rPr lang="en"/>
              <a:t>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Alice Hua, Ajit Barhate, Tim Chen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Capstone - Fall 2021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222100" y="1017725"/>
            <a:ext cx="38193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Reliability &amp; Safety</a:t>
            </a:r>
            <a:endParaRPr sz="20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Can customers trust us to 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preserve their data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 for 100+ years?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Data lost due to server failure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...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What if the company is 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dissolved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Privacy &amp; Security</a:t>
            </a:r>
            <a:endParaRPr sz="19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How do we protect the 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privacy for a 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deceased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 person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? 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Should we allow ads using the deceased person’s data?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Can 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friends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 &amp; family 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invite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 more people to see the contents?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Inclusiveness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Bias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 in the search engine?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Racial bias in keyword extraction model. 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“I love playing sports.” =&gt; Basketball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/>
              <a:t>Ethical</a:t>
            </a:r>
            <a:r>
              <a:rPr lang="en" sz="3211"/>
              <a:t> Challenges With </a:t>
            </a:r>
            <a:r>
              <a:rPr lang="en" sz="3211"/>
              <a:t>MemorAi</a:t>
            </a:r>
            <a:endParaRPr sz="321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975" y="986075"/>
            <a:ext cx="4669325" cy="2517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910749" y="3421950"/>
            <a:ext cx="492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Transparency &amp; Accountability</a:t>
            </a:r>
            <a:endParaRPr sz="20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Should the AI engineers have access to the 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customer’s personal life stories and media files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What sort of agreements should we have in place to </a:t>
            </a:r>
            <a:r>
              <a:rPr lang="en" sz="1300">
                <a:solidFill>
                  <a:srgbClr val="CC4125"/>
                </a:solidFill>
                <a:latin typeface="Lato Light"/>
                <a:ea typeface="Lato Light"/>
                <a:cs typeface="Lato Light"/>
                <a:sym typeface="Lato Light"/>
              </a:rPr>
              <a:t>avoid misuse of the personal information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 Light"/>
              <a:buChar char="●"/>
            </a:pP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E.g. The AI 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engineer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 may require to look at the personal data during the EDA or error analysis.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2160550"/>
            <a:ext cx="85206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APPENDIX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43000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Francesca Rossi, Andrea Loreggia. 2019. Preferences and Ethical Priorities: Thinking Fast and Slow in AI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https://www.ifaamas.org/Proceedings/aamas2019/pdfs/p3.pdf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Rise and Fall and Re-Rise of Symbolic AI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https://medium.com/deepcode-ai/the-rise-and-fall-and-re-rise-of-symbolic-ai-14faec102821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New York Times Sells Premium Ads Based on How an Article Makes You Feel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https://tinyurl.com/yxphqkvq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Bias Detectives: The Researchers Striving To Make Algorithms Fair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6"/>
              </a:rPr>
              <a:t>https://medium.com/mlearning-ai/machine-learning-ai-bias-eb2b854a0f9d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Global Tech Companies Can Champion Ethical AI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7"/>
              </a:rPr>
              <a:t>https://www.weforum.org/agenda/2020/01/tech-companies-ethics-responsible-ai-microsoft/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Ethical Principles in Machine Learning and Artificial Intelligence: Cases From the Field and Possible Ways Forward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8"/>
              </a:rPr>
              <a:t>https://www.nature.com/articles/s41599-020-0501-9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49975"/>
            <a:ext cx="8520600" cy="3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Here's How Tesla Solves A Self-Driving Crash Dilemma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https://tinyurl.com/yjwyzpc7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Future of Autonomous cars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https://www.digit.in/features/tech/digit-mag-the-future-of-autonomous-cars-53726.html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Autonomous Accidents: The Ethics of Self-Driving Car Crashes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https://vce.usc.edu/volume-4-issue-2/autonomous-accidents-the-ethics-of-self-driving-car-crashes/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Lato Light"/>
                <a:ea typeface="Lato Light"/>
                <a:cs typeface="Lato Light"/>
                <a:sym typeface="Lato Light"/>
              </a:rPr>
              <a:t>Whose Fault?</a:t>
            </a:r>
            <a:endParaRPr sz="3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00" y="1281050"/>
            <a:ext cx="5221800" cy="3416400"/>
          </a:xfrm>
          <a:prstGeom prst="roundRect">
            <a:avLst>
              <a:gd fmla="val 224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Lato Light"/>
                <a:ea typeface="Lato Light"/>
                <a:cs typeface="Lato Light"/>
                <a:sym typeface="Lato Light"/>
              </a:rPr>
              <a:t>The Trolley Dilemma</a:t>
            </a:r>
            <a:endParaRPr sz="3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50" y="2049800"/>
            <a:ext cx="3635374" cy="25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941513"/>
            <a:ext cx="49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 Light"/>
                <a:ea typeface="Lato Light"/>
                <a:cs typeface="Lato Light"/>
                <a:sym typeface="Lato Light"/>
              </a:rPr>
              <a:t>Hey Tesla , please make a decision for me...</a:t>
            </a:r>
            <a:endParaRPr sz="19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97050" y="1724900"/>
            <a:ext cx="21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Option A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: Kill 5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12725" y="1724900"/>
            <a:ext cx="21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Option B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:  Kill 1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"/>
              <a:t>“Tesla”</a:t>
            </a:r>
            <a:r>
              <a:rPr lang="en" sz="3200">
                <a:latin typeface="Lato Light"/>
                <a:ea typeface="Lato Light"/>
                <a:cs typeface="Lato Light"/>
                <a:sym typeface="Lato Light"/>
              </a:rPr>
              <a:t> Dilemma</a:t>
            </a:r>
            <a:endParaRPr sz="3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50" y="2049800"/>
            <a:ext cx="3635374" cy="25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941513"/>
            <a:ext cx="49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 Light"/>
                <a:ea typeface="Lato Light"/>
                <a:cs typeface="Lato Light"/>
                <a:sym typeface="Lato Light"/>
              </a:rPr>
              <a:t>Hey Tesla , please make a decision for me...</a:t>
            </a:r>
            <a:endParaRPr sz="19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97050" y="1724900"/>
            <a:ext cx="21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Option A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: Kill 5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212725" y="1724900"/>
            <a:ext cx="21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Option B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:  Kill 1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900" y="2083875"/>
            <a:ext cx="2565300" cy="25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121900" y="1724900"/>
            <a:ext cx="34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Option C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:  Kill… Yourself? 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NYT’s Emotional Targeting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25" y="1322525"/>
            <a:ext cx="679083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0" y="4466400"/>
            <a:ext cx="187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 Light"/>
                <a:ea typeface="Lato Light"/>
                <a:cs typeface="Lato Light"/>
                <a:sym typeface="Lato Light"/>
              </a:rPr>
              <a:t>Source: https://www.nytimes.com/2018/09/04/arts/music/cher-abba-broadway-interview.html</a:t>
            </a:r>
            <a:endParaRPr sz="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COMPAS: An AI-Assisted Justice… Or Injustice?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825" y="1322525"/>
            <a:ext cx="372834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557700" y="4589400"/>
            <a:ext cx="25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 Light"/>
                <a:ea typeface="Lato Light"/>
                <a:cs typeface="Lato Light"/>
                <a:sym typeface="Lato Light"/>
              </a:rPr>
              <a:t>Source: https://www.nytimes.com/2017/10/26/opinion/algorithm-compas-sentencing-bias.html</a:t>
            </a:r>
            <a:endParaRPr sz="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</a:t>
            </a:r>
            <a:r>
              <a:rPr lang="en"/>
              <a:t>Framework </a:t>
            </a:r>
            <a:endParaRPr/>
          </a:p>
        </p:txBody>
      </p:sp>
      <p:pic>
        <p:nvPicPr>
          <p:cNvPr descr="A model for ethical AI | World Economic Forum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75" y="1017725"/>
            <a:ext cx="5798650" cy="3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Fast Think Slow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663263" y="14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{B7247BEA-5188-4419-9072-F612393E77B7}</a:tableStyleId>
              </a:tblPr>
              <a:tblGrid>
                <a:gridCol w="1486050"/>
                <a:gridCol w="3193575"/>
                <a:gridCol w="3332975"/>
              </a:tblGrid>
              <a:tr h="6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System I: Think Fast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Lato"/>
                          <a:ea typeface="Lato"/>
                          <a:cs typeface="Lato"/>
                          <a:sym typeface="Lato"/>
                        </a:rPr>
                        <a:t>System II: Think Slow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5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HUMAN</a:t>
                      </a:r>
                      <a:endParaRPr sz="2400">
                        <a:solidFill>
                          <a:srgbClr val="CC412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CC412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Intuition</a:t>
                      </a:r>
                      <a:endParaRPr sz="1700">
                        <a:solidFill>
                          <a:srgbClr val="CC412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CC412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Built by “experience”</a:t>
                      </a:r>
                      <a:endParaRPr sz="1700">
                        <a:solidFill>
                          <a:srgbClr val="CC412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CC412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Logic</a:t>
                      </a:r>
                      <a:endParaRPr sz="1700">
                        <a:solidFill>
                          <a:srgbClr val="CC412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4125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CC412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Enabled by expert knowledge</a:t>
                      </a:r>
                      <a:endParaRPr sz="1700">
                        <a:solidFill>
                          <a:srgbClr val="CC412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319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155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AI</a:t>
                      </a:r>
                      <a:endParaRPr sz="2400">
                        <a:solidFill>
                          <a:srgbClr val="1155CC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AI Today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Data-Driven 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Training Data -&gt; Inference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E.g. Neural Net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AI in the Past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Symbolic &amp; Logical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If... else...  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700"/>
                        <a:buFont typeface="Lato Light"/>
                        <a:buChar char="●"/>
                      </a:pPr>
                      <a:r>
                        <a:rPr lang="en" sz="1700">
                          <a:solidFill>
                            <a:srgbClr val="1155CC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E.g. Expert System</a:t>
                      </a:r>
                      <a:endParaRPr sz="1700">
                        <a:solidFill>
                          <a:srgbClr val="1155CC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663275" y="4481400"/>
            <a:ext cx="82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Source: </a:t>
            </a:r>
            <a:r>
              <a:rPr lang="en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Francesca Rossi, Andrea Loreggia. 2019. Preferences and Ethical Priorities: Thinking Fast and Slow in AI</a:t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/>
              <a:t>What Is </a:t>
            </a:r>
            <a:r>
              <a:rPr lang="en" sz="3211"/>
              <a:t>MemorAi</a:t>
            </a:r>
            <a:r>
              <a:rPr lang="en" sz="3211"/>
              <a:t>?</a:t>
            </a:r>
            <a:endParaRPr sz="321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8612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Our Mission</a:t>
            </a:r>
            <a:br>
              <a:rPr lang="en"/>
            </a:br>
            <a:r>
              <a:rPr lang="en" sz="2100">
                <a:solidFill>
                  <a:srgbClr val="CC4125"/>
                </a:solidFill>
              </a:rPr>
              <a:t>Preserve our customers</a:t>
            </a:r>
            <a:r>
              <a:rPr lang="en" sz="2100"/>
              <a:t> as a person and </a:t>
            </a:r>
            <a:r>
              <a:rPr lang="en" sz="2100">
                <a:solidFill>
                  <a:srgbClr val="CC4125"/>
                </a:solidFill>
              </a:rPr>
              <a:t>enrich their memories</a:t>
            </a:r>
            <a:r>
              <a:rPr lang="en" sz="2100"/>
              <a:t>, so friends and family can remember and relive life moments they have shared long after they are gone. </a:t>
            </a:r>
            <a:br>
              <a:rPr lang="en" sz="2100"/>
            </a:br>
            <a:br>
              <a:rPr lang="en"/>
            </a:br>
            <a:r>
              <a:rPr lang="en" sz="3100"/>
              <a:t>Product</a:t>
            </a:r>
            <a:br>
              <a:rPr lang="en" sz="3100"/>
            </a:br>
            <a:r>
              <a:rPr lang="en" sz="2100"/>
              <a:t>AI-assisted web/app product that will: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Allow people to preserve who they are from their perspective through </a:t>
            </a:r>
            <a:r>
              <a:rPr lang="en" sz="2100">
                <a:solidFill>
                  <a:srgbClr val="CC4125"/>
                </a:solidFill>
              </a:rPr>
              <a:t>guided interviews</a:t>
            </a:r>
            <a:r>
              <a:rPr lang="en" sz="2100"/>
              <a:t> (text + media)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Allow their family to enrich memories through </a:t>
            </a:r>
            <a:r>
              <a:rPr lang="en" sz="2100">
                <a:solidFill>
                  <a:srgbClr val="CC4125"/>
                </a:solidFill>
              </a:rPr>
              <a:t>media contribution </a:t>
            </a:r>
            <a:r>
              <a:rPr lang="en" sz="2100"/>
              <a:t>(photos/videos) 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