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250920" y="6445080"/>
            <a:ext cx="647280" cy="36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fld id="{C7F4961A-EDD7-4791-8E48-DB4C1C98F63F}" type="slidenum"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800" spc="-1" strike="noStrike">
              <a:latin typeface="Arial"/>
            </a:endParaRPr>
          </a:p>
        </p:txBody>
      </p:sp>
      <p:pic>
        <p:nvPicPr>
          <p:cNvPr id="2" name="Grafik 11" descr=""/>
          <p:cNvPicPr/>
          <p:nvPr/>
        </p:nvPicPr>
        <p:blipFill>
          <a:blip r:embed="rId3"/>
          <a:stretch/>
        </p:blipFill>
        <p:spPr>
          <a:xfrm>
            <a:off x="8061120" y="260640"/>
            <a:ext cx="862560" cy="670320"/>
          </a:xfrm>
          <a:prstGeom prst="rect">
            <a:avLst/>
          </a:prstGeom>
          <a:ln>
            <a:noFill/>
          </a:ln>
        </p:spPr>
      </p:pic>
      <p:pic>
        <p:nvPicPr>
          <p:cNvPr id="3" name="Picture 13" descr=""/>
          <p:cNvPicPr/>
          <p:nvPr/>
        </p:nvPicPr>
        <p:blipFill>
          <a:blip r:embed="rId4"/>
          <a:stretch/>
        </p:blipFill>
        <p:spPr>
          <a:xfrm>
            <a:off x="6948360" y="539640"/>
            <a:ext cx="845280" cy="389520"/>
          </a:xfrm>
          <a:prstGeom prst="rect">
            <a:avLst/>
          </a:prstGeom>
          <a:ln w="936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0" y="-3240"/>
            <a:ext cx="9142560" cy="686916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2"/>
          <p:cNvSpPr/>
          <p:nvPr/>
        </p:nvSpPr>
        <p:spPr>
          <a:xfrm>
            <a:off x="385920" y="3290040"/>
            <a:ext cx="8658360" cy="30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7318440" y="6497640"/>
            <a:ext cx="1725840" cy="2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7" name="Picture 11" descr=""/>
          <p:cNvPicPr/>
          <p:nvPr/>
        </p:nvPicPr>
        <p:blipFill>
          <a:blip r:embed="rId6"/>
          <a:stretch/>
        </p:blipFill>
        <p:spPr>
          <a:xfrm>
            <a:off x="396720" y="404640"/>
            <a:ext cx="1185480" cy="546480"/>
          </a:xfrm>
          <a:prstGeom prst="rect">
            <a:avLst/>
          </a:prstGeom>
          <a:ln w="9360">
            <a:noFill/>
          </a:ln>
        </p:spPr>
      </p:pic>
      <p:sp>
        <p:nvSpPr>
          <p:cNvPr id="8" name="CustomShape 4"/>
          <p:cNvSpPr/>
          <p:nvPr/>
        </p:nvSpPr>
        <p:spPr>
          <a:xfrm>
            <a:off x="396720" y="6552360"/>
            <a:ext cx="3668760" cy="12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2560" cy="6856560"/>
          </a:xfrm>
          <a:prstGeom prst="rect">
            <a:avLst/>
          </a:prstGeom>
          <a:ln w="9360"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250920" y="6445080"/>
            <a:ext cx="647280" cy="36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fld id="{5B9C6220-AFDC-4B05-9E23-11B7B5B25A0E}" type="slidenum"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800" spc="-1" strike="noStrike">
              <a:latin typeface="Arial"/>
            </a:endParaRPr>
          </a:p>
        </p:txBody>
      </p:sp>
      <p:pic>
        <p:nvPicPr>
          <p:cNvPr id="49" name="Picture 13" descr=""/>
          <p:cNvPicPr/>
          <p:nvPr/>
        </p:nvPicPr>
        <p:blipFill>
          <a:blip r:embed="rId3"/>
          <a:stretch/>
        </p:blipFill>
        <p:spPr>
          <a:xfrm>
            <a:off x="8028360" y="287640"/>
            <a:ext cx="845280" cy="38952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Titeltext</a:t>
            </a:r>
            <a:r>
              <a:rPr b="0" lang="de-DE" sz="4400" spc="-1" strike="noStrike">
                <a:latin typeface="Arial"/>
              </a:rPr>
              <a:t>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bearbeit</a:t>
            </a:r>
            <a:r>
              <a:rPr b="0" lang="de-DE" sz="4400" spc="-1" strike="noStrike">
                <a:latin typeface="Arial"/>
              </a:rPr>
              <a:t>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95280" y="1413000"/>
            <a:ext cx="8388360" cy="71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Abschlussprojekt: Brettspiel Mühle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96720" y="2349360"/>
            <a:ext cx="8369280" cy="61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Christian Birker, Kira Layer, Alice Krehl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Einführung in Python, Sommersemester 2019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00960" y="3286800"/>
            <a:ext cx="477324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eeeeee"/>
                </a:solidFill>
                <a:latin typeface="Arial"/>
                <a:ea typeface="DejaVu Sans"/>
              </a:rPr>
              <a:t>Präsentation und Projektabnahme am 1.10.2019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759720" y="504000"/>
            <a:ext cx="1592280" cy="159228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rcRect l="20211" t="2618" r="17589" b="11986"/>
          <a:stretch/>
        </p:blipFill>
        <p:spPr>
          <a:xfrm>
            <a:off x="2088000" y="3672000"/>
            <a:ext cx="3402720" cy="262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Gliederung Abschlussprojekt Mühle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322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de-DE" sz="2000" spc="-1" strike="noStrike">
              <a:latin typeface="Arial"/>
            </a:endParaRPr>
          </a:p>
          <a:p>
            <a:pPr marL="216000" indent="-322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Projektstruktur</a:t>
            </a:r>
            <a:endParaRPr b="0" lang="de-DE" sz="2000" spc="-1" strike="noStrike">
              <a:latin typeface="Arial"/>
            </a:endParaRPr>
          </a:p>
          <a:p>
            <a:pPr marL="216000" indent="-322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Softwarearchitektur: Klassen der Logik, Klassen der UI</a:t>
            </a:r>
            <a:endParaRPr b="0" lang="de-DE" sz="2000" spc="-1" strike="noStrike">
              <a:latin typeface="Arial"/>
            </a:endParaRPr>
          </a:p>
          <a:p>
            <a:pPr marL="216000" indent="-322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Ergebnis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Tools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de-DE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Qt </a:t>
            </a:r>
            <a:endParaRPr b="0" lang="de-DE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git mit GitHub</a:t>
            </a:r>
            <a:endParaRPr b="0" lang="de-DE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PyCharm</a:t>
            </a:r>
            <a:endParaRPr b="0" lang="de-DE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Spyder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696760" y="576000"/>
            <a:ext cx="1550880" cy="1550880"/>
          </a:xfrm>
          <a:prstGeom prst="rect">
            <a:avLst/>
          </a:prstGeom>
          <a:ln>
            <a:noFill/>
          </a:ln>
        </p:spPr>
      </p:pic>
      <p:sp>
        <p:nvSpPr>
          <p:cNvPr id="103" name="CustomShape 6"/>
          <p:cNvSpPr/>
          <p:nvPr/>
        </p:nvSpPr>
        <p:spPr>
          <a:xfrm>
            <a:off x="9504000" y="2647800"/>
            <a:ext cx="681588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00" spc="-1" strike="noStrike">
                <a:latin typeface="Arial"/>
              </a:rPr>
              <a:t>Quelle Python Bild: </a:t>
            </a:r>
            <a:endParaRPr b="0" lang="de-D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00" spc="-1" strike="noStrike">
                <a:latin typeface="Arial"/>
              </a:rPr>
              <a:t>https://upload.wikimedia.org/wikipedia/commons/thumb/c/c3/Python-logo-notext.svg/110px-Python-logo-notext.svg.png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680000" y="2232000"/>
            <a:ext cx="1668600" cy="1223640"/>
          </a:xfrm>
          <a:prstGeom prst="rect">
            <a:avLst/>
          </a:prstGeom>
          <a:ln>
            <a:noFill/>
          </a:ln>
        </p:spPr>
      </p:pic>
      <p:sp>
        <p:nvSpPr>
          <p:cNvPr id="105" name="CustomShape 7"/>
          <p:cNvSpPr/>
          <p:nvPr/>
        </p:nvSpPr>
        <p:spPr>
          <a:xfrm>
            <a:off x="9504000" y="3168000"/>
            <a:ext cx="594108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latin typeface="Arial"/>
              </a:rPr>
              <a:t>Qt: https://upload.wikimedia.org/wikipedia/commons/thumb/0/0b/Qt_logo_2016.svg/578px-Qt_logo_2016.svg.png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6955560" y="3787560"/>
            <a:ext cx="1180080" cy="1180080"/>
          </a:xfrm>
          <a:prstGeom prst="rect">
            <a:avLst/>
          </a:prstGeom>
          <a:ln>
            <a:noFill/>
          </a:ln>
        </p:spPr>
      </p:pic>
      <p:sp>
        <p:nvSpPr>
          <p:cNvPr id="107" name="CustomShape 8"/>
          <p:cNvSpPr/>
          <p:nvPr/>
        </p:nvSpPr>
        <p:spPr>
          <a:xfrm>
            <a:off x="9648000" y="3816000"/>
            <a:ext cx="31248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latin typeface="Arial"/>
              </a:rPr>
              <a:t>Github: https://image.flaticon.com/icons/svg/25/25231.svg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1440000" y="3312000"/>
            <a:ext cx="1511640" cy="1511640"/>
          </a:xfrm>
          <a:prstGeom prst="rect">
            <a:avLst/>
          </a:prstGeom>
          <a:ln>
            <a:noFill/>
          </a:ln>
        </p:spPr>
      </p:pic>
      <p:sp>
        <p:nvSpPr>
          <p:cNvPr id="109" name="CustomShape 9"/>
          <p:cNvSpPr/>
          <p:nvPr/>
        </p:nvSpPr>
        <p:spPr>
          <a:xfrm>
            <a:off x="9720000" y="4248000"/>
            <a:ext cx="85672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latin typeface="Arial"/>
              </a:rPr>
              <a:t>Pcharm: https://upload.wikimedia.org/wikipedia/commons/thumb/a/a1/PyCharm_Logo.svg/128px-PyCharm_Logo.svg.png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5"/>
          <a:stretch/>
        </p:blipFill>
        <p:spPr>
          <a:xfrm>
            <a:off x="3924720" y="4536000"/>
            <a:ext cx="1474920" cy="1474920"/>
          </a:xfrm>
          <a:prstGeom prst="rect">
            <a:avLst/>
          </a:prstGeom>
          <a:ln>
            <a:noFill/>
          </a:ln>
        </p:spPr>
      </p:pic>
      <p:sp>
        <p:nvSpPr>
          <p:cNvPr id="111" name="CustomShape 10"/>
          <p:cNvSpPr/>
          <p:nvPr/>
        </p:nvSpPr>
        <p:spPr>
          <a:xfrm>
            <a:off x="9720000" y="4752000"/>
            <a:ext cx="8567280" cy="60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900" spc="-1" strike="noStrike">
                <a:latin typeface="Arial"/>
              </a:rPr>
              <a:t>Spyder: https://upload.wikimedia.org/wikipedia/commons/thumb/7/7e/Spyder_logo.svg/1024px-Spyder_logo.svg.png</a:t>
            </a:r>
            <a:endParaRPr b="0" lang="de-DE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Projektstruktur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392040" y="1206360"/>
            <a:ext cx="3278880" cy="499248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5544000" y="1198440"/>
            <a:ext cx="3382920" cy="499248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Oberfläche (UI)</a:t>
            </a:r>
            <a:endParaRPr b="0" lang="de-DE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Mühlenoberfläche darstellen</a:t>
            </a:r>
            <a:endParaRPr b="0" lang="de-DE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Drag and Drop ermöglichen</a:t>
            </a:r>
            <a:endParaRPr b="0" lang="de-DE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der Spielsteine erfassen</a:t>
            </a:r>
            <a:endParaRPr b="0" lang="de-DE" sz="1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Logik einbinden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3744000" y="3096000"/>
            <a:ext cx="1654920" cy="1222920"/>
          </a:xfrm>
          <a:custGeom>
            <a:avLst/>
            <a:gdLst/>
            <a:ahLst/>
            <a:rect l="l" t="t" r="r" b="b"/>
            <a:pathLst>
              <a:path w="4602" h="3402">
                <a:moveTo>
                  <a:pt x="0" y="1700"/>
                </a:moveTo>
                <a:lnTo>
                  <a:pt x="915" y="0"/>
                </a:lnTo>
                <a:lnTo>
                  <a:pt x="915" y="850"/>
                </a:lnTo>
                <a:lnTo>
                  <a:pt x="3685" y="850"/>
                </a:lnTo>
                <a:lnTo>
                  <a:pt x="3685" y="0"/>
                </a:lnTo>
                <a:lnTo>
                  <a:pt x="4601" y="1700"/>
                </a:lnTo>
                <a:lnTo>
                  <a:pt x="3685" y="3401"/>
                </a:lnTo>
                <a:lnTo>
                  <a:pt x="3685" y="2550"/>
                </a:lnTo>
                <a:lnTo>
                  <a:pt x="915" y="2550"/>
                </a:lnTo>
                <a:lnTo>
                  <a:pt x="915" y="3401"/>
                </a:lnTo>
                <a:lnTo>
                  <a:pt x="0" y="170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Verknüpfung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864000" y="4716000"/>
            <a:ext cx="2086920" cy="934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Christian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3744000" y="4716000"/>
            <a:ext cx="4678920" cy="9349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Kira, Alice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432000" y="2592000"/>
            <a:ext cx="3238920" cy="21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Logik</a:t>
            </a:r>
            <a:endParaRPr b="0" lang="de-DE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Spielfeld festlegen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Spielphasen definieren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Spielzüge definieren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Überprüfung, ob eine Mühle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gelegt wurde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Ausgabe passender </a:t>
            </a:r>
            <a:endParaRPr b="0" lang="de-DE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Mühle Exceptions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Projektstruktur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20209" t="2614" r="17579" b="10590"/>
          <a:stretch/>
        </p:blipFill>
        <p:spPr>
          <a:xfrm>
            <a:off x="2952000" y="565200"/>
            <a:ext cx="4967640" cy="389844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3708000" y="4500000"/>
            <a:ext cx="3683880" cy="2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400" spc="-1" strike="noStrike">
                <a:latin typeface="Arial"/>
              </a:rPr>
              <a:t>Spieloberfläche erstellt mit dem Qt-Designer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216000" y="1574640"/>
            <a:ext cx="2591640" cy="1305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QtDesigner für UI Elemente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benutzerdefinierte Klassen erstellen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357840" y="5175000"/>
            <a:ext cx="8353800" cy="65664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Logik unabhängig von UI mit bereitgestellten Schnittstellen, die von der Oberfläche aufgerufen werden können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 der Logik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3312000" y="119844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Field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>
            <a:off x="5616000" y="119844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Player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24000" y="4464000"/>
            <a:ext cx="1367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PlayerException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7632000" y="115200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History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1224000" y="119844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Game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2736000" y="446400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MoveException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1" name="CustomShape 12"/>
          <p:cNvSpPr/>
          <p:nvPr/>
        </p:nvSpPr>
        <p:spPr>
          <a:xfrm>
            <a:off x="4104000" y="446400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MillException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2" name="CustomShape 13"/>
          <p:cNvSpPr/>
          <p:nvPr/>
        </p:nvSpPr>
        <p:spPr>
          <a:xfrm>
            <a:off x="5472000" y="4464000"/>
            <a:ext cx="1223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WinException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6840000" y="4464000"/>
            <a:ext cx="1367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RemisException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720000" y="4032000"/>
            <a:ext cx="4389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Für das Spiel Mühle definierte Exceptions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>
            <a:off x="3276000" y="1944000"/>
            <a:ext cx="1655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Spielfeld als ungerichteter Graph festgelegt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6" name="CustomShape 17"/>
          <p:cNvSpPr/>
          <p:nvPr/>
        </p:nvSpPr>
        <p:spPr>
          <a:xfrm>
            <a:off x="5508000" y="1944000"/>
            <a:ext cx="1943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Repräsentiert einen Spieler,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Anzahl der Spielsteine wird bestimmt,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Spielaktion Steine setzen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7" name="CustomShape 18"/>
          <p:cNvSpPr/>
          <p:nvPr/>
        </p:nvSpPr>
        <p:spPr>
          <a:xfrm>
            <a:off x="7632000" y="2016000"/>
            <a:ext cx="16264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Zeitlicher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Verlauf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der gesetzten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Spielsteine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286200" y="1944000"/>
            <a:ext cx="25214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Spielerwechsel,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Phasenwechsel,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Spielzug überprüfen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Spielsteine entfernen,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Mühle überprüfen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 der UI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4680000" y="3168000"/>
            <a:ext cx="1223640" cy="57564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MyDialog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720000" y="4536000"/>
            <a:ext cx="1223640" cy="57564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token_label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2520000" y="4536000"/>
            <a:ext cx="1584000" cy="57564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playing_field_label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7128000" y="4579560"/>
            <a:ext cx="1223640" cy="57564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Window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7128000" y="3204000"/>
            <a:ext cx="1223640" cy="57564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QWidget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1620000" y="3168000"/>
            <a:ext cx="1223640" cy="57564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QLabel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4680000" y="1800000"/>
            <a:ext cx="1223640" cy="57564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WindowBaseClass, </a:t>
            </a:r>
            <a:endParaRPr b="0" lang="de-DE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Ui_MainWindow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61" name="Line 13"/>
          <p:cNvSpPr/>
          <p:nvPr/>
        </p:nvSpPr>
        <p:spPr>
          <a:xfrm flipV="1">
            <a:off x="5220000" y="2376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4"/>
          <p:cNvSpPr/>
          <p:nvPr/>
        </p:nvSpPr>
        <p:spPr>
          <a:xfrm flipV="1">
            <a:off x="7704000" y="378756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5"/>
          <p:cNvSpPr/>
          <p:nvPr/>
        </p:nvSpPr>
        <p:spPr>
          <a:xfrm>
            <a:off x="504000" y="2448000"/>
            <a:ext cx="3743640" cy="3671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6"/>
          <p:cNvSpPr/>
          <p:nvPr/>
        </p:nvSpPr>
        <p:spPr>
          <a:xfrm>
            <a:off x="720000" y="2664000"/>
            <a:ext cx="321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Benutzerdefinierte Klassen Qt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5" name="CustomShape 17"/>
          <p:cNvSpPr/>
          <p:nvPr/>
        </p:nvSpPr>
        <p:spPr>
          <a:xfrm>
            <a:off x="720000" y="5256000"/>
            <a:ext cx="3311640" cy="835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Drag and Drop Funktionalität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66" name="Line 18"/>
          <p:cNvSpPr/>
          <p:nvPr/>
        </p:nvSpPr>
        <p:spPr>
          <a:xfrm flipV="1">
            <a:off x="2736000" y="3744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9"/>
          <p:cNvSpPr/>
          <p:nvPr/>
        </p:nvSpPr>
        <p:spPr>
          <a:xfrm flipV="1">
            <a:off x="1800000" y="3744000"/>
            <a:ext cx="36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0"/>
          <p:cNvSpPr/>
          <p:nvPr/>
        </p:nvSpPr>
        <p:spPr>
          <a:xfrm>
            <a:off x="6408000" y="2412000"/>
            <a:ext cx="2519640" cy="3743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1"/>
          <p:cNvSpPr/>
          <p:nvPr/>
        </p:nvSpPr>
        <p:spPr>
          <a:xfrm>
            <a:off x="6552000" y="5256000"/>
            <a:ext cx="2303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Öffnen eines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Popup-Fensters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70" name="CustomShape 22"/>
          <p:cNvSpPr/>
          <p:nvPr/>
        </p:nvSpPr>
        <p:spPr>
          <a:xfrm>
            <a:off x="392040" y="1198440"/>
            <a:ext cx="8607600" cy="5065200"/>
          </a:xfrm>
          <a:prstGeom prst="rect">
            <a:avLst/>
          </a:prstGeom>
          <a:noFill/>
          <a:ln w="10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3"/>
          <p:cNvSpPr/>
          <p:nvPr/>
        </p:nvSpPr>
        <p:spPr>
          <a:xfrm>
            <a:off x="4608000" y="3888000"/>
            <a:ext cx="1439640" cy="194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Öffnen der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graphischen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Oberfläche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mit initUI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72" name="CustomShape 24"/>
          <p:cNvSpPr/>
          <p:nvPr/>
        </p:nvSpPr>
        <p:spPr>
          <a:xfrm>
            <a:off x="4248000" y="1198440"/>
            <a:ext cx="2159640" cy="529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Einlesen der UI-Datei </a:t>
            </a:r>
            <a:endParaRPr b="0" lang="de-DE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 Qt-Designers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41164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720000" y="4140000"/>
            <a:ext cx="4895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Neue Game Instanz durch self.game = Game() erzeugt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720000" y="1296000"/>
            <a:ext cx="4895640" cy="244764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 MyDialog(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(WindowBaseClass, Ui_MainWindow):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b200b2"/>
                </a:solidFill>
                <a:latin typeface="DejaVu Sans Mono"/>
                <a:ea typeface="DejaVu Sans Mono"/>
              </a:rPr>
              <a:t>__init__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parent=</a:t>
            </a:r>
            <a:r>
              <a:rPr b="1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None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turn(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update_field(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remove(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resetMill(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image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won_ui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remis_ui(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,reason):</a:t>
            </a:r>
            <a:endParaRPr b="0" lang="de-DE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message_):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720000" y="4896000"/>
            <a:ext cx="4895640" cy="5756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Zugriff auf alle Funktionen der Spiellogik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412000" y="6445080"/>
            <a:ext cx="6623280" cy="3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90600" y="418680"/>
            <a:ext cx="6700320" cy="56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4) Ergebnis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079640" y="6444000"/>
            <a:ext cx="1258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392040" y="1198440"/>
            <a:ext cx="8355240" cy="489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graphicFrame>
        <p:nvGraphicFramePr>
          <p:cNvPr id="186" name="Table 6"/>
          <p:cNvGraphicFramePr/>
          <p:nvPr/>
        </p:nvGraphicFramePr>
        <p:xfrm>
          <a:off x="396000" y="1343160"/>
          <a:ext cx="8531640" cy="3129840"/>
        </p:xfrm>
        <a:graphic>
          <a:graphicData uri="http://schemas.openxmlformats.org/drawingml/2006/table">
            <a:tbl>
              <a:tblPr/>
              <a:tblGrid>
                <a:gridCol w="6453720"/>
                <a:gridCol w="2078280"/>
              </a:tblGrid>
              <a:tr h="47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latin typeface="Arial"/>
                        </a:rPr>
                        <a:t>Anforderungen des Aufgabenblattes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latin typeface="Arial"/>
                        </a:rPr>
                        <a:t>umgesetzt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6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Anzahl der noch zu setzenden Steine beider Spieler in der Setzphase.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Hervorhebung des Spielers, der an der Reihe ist.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Information über die Phase, in der die Spieler gerade sind.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Zuordnung der Farbe der Steine zum Spieler.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Spielausgang: Sieger, Verlierer oder Remis (mit Begründung)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Zusätzlich soll ein Reset-Knopf realisiert werden, der bei Betätigung das Spiel abbricht und die Ausgangssituation des Spiels herstellt.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556</TotalTime>
  <Application>LibreOffice/6.0.7.3$Linux_X86_64 LibreOffice_project/00m0$Build-3</Application>
  <Words>16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2014-01-22T02:00:56Z</dcterms:created>
  <dc:creator>ses</dc:creator>
  <dc:description/>
  <dc:language>de-DE</dc:language>
  <cp:lastModifiedBy/>
  <dcterms:modified xsi:type="dcterms:W3CDTF">2019-09-30T12:56:25Z</dcterms:modified>
  <cp:revision>63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