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250920" y="6445080"/>
            <a:ext cx="647640" cy="36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26DF09A6-2F79-4BE4-9401-BA5A3EF0112C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2" name="Grafik 11" descr=""/>
          <p:cNvPicPr/>
          <p:nvPr/>
        </p:nvPicPr>
        <p:blipFill>
          <a:blip r:embed="rId3"/>
          <a:stretch/>
        </p:blipFill>
        <p:spPr>
          <a:xfrm>
            <a:off x="8061120" y="260640"/>
            <a:ext cx="862920" cy="670680"/>
          </a:xfrm>
          <a:prstGeom prst="rect">
            <a:avLst/>
          </a:prstGeom>
          <a:ln>
            <a:noFill/>
          </a:ln>
        </p:spPr>
      </p:pic>
      <p:pic>
        <p:nvPicPr>
          <p:cNvPr id="3" name="Picture 13" descr=""/>
          <p:cNvPicPr/>
          <p:nvPr/>
        </p:nvPicPr>
        <p:blipFill>
          <a:blip r:embed="rId4"/>
          <a:stretch/>
        </p:blipFill>
        <p:spPr>
          <a:xfrm>
            <a:off x="6948360" y="539640"/>
            <a:ext cx="845640" cy="3898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2"/>
          <p:cNvGrpSpPr/>
          <p:nvPr/>
        </p:nvGrpSpPr>
        <p:grpSpPr>
          <a:xfrm>
            <a:off x="71280" y="2143080"/>
            <a:ext cx="9357120" cy="4642200"/>
            <a:chOff x="71280" y="2143080"/>
            <a:chExt cx="9357120" cy="4642200"/>
          </a:xfrm>
        </p:grpSpPr>
        <p:sp>
          <p:nvSpPr>
            <p:cNvPr id="5" name="CustomShape 3"/>
            <p:cNvSpPr/>
            <p:nvPr/>
          </p:nvSpPr>
          <p:spPr>
            <a:xfrm>
              <a:off x="71280" y="2143080"/>
              <a:ext cx="9357120" cy="46422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99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4"/>
            <p:cNvSpPr/>
            <p:nvPr/>
          </p:nvSpPr>
          <p:spPr>
            <a:xfrm>
              <a:off x="1500120" y="4282920"/>
              <a:ext cx="628560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Fügen Sie auf der Masterfolie ein frei wählbares Bild ein (z.B. passend zum Vortrag)</a:t>
              </a:r>
              <a:endParaRPr b="0" lang="de-DE" sz="1800" spc="-1" strike="noStrike">
                <a:latin typeface="Arial"/>
              </a:endParaRPr>
            </a:p>
          </p:txBody>
        </p:sp>
      </p:grpSp>
      <p:pic>
        <p:nvPicPr>
          <p:cNvPr id="7" name="Picture 9" descr=""/>
          <p:cNvPicPr/>
          <p:nvPr/>
        </p:nvPicPr>
        <p:blipFill>
          <a:blip r:embed="rId5"/>
          <a:stretch/>
        </p:blipFill>
        <p:spPr>
          <a:xfrm>
            <a:off x="0" y="-3240"/>
            <a:ext cx="9142920" cy="6869520"/>
          </a:xfrm>
          <a:prstGeom prst="rect">
            <a:avLst/>
          </a:prstGeom>
          <a:ln w="9360">
            <a:noFill/>
          </a:ln>
        </p:spPr>
      </p:pic>
      <p:sp>
        <p:nvSpPr>
          <p:cNvPr id="8" name="CustomShape 5"/>
          <p:cNvSpPr/>
          <p:nvPr/>
        </p:nvSpPr>
        <p:spPr>
          <a:xfrm>
            <a:off x="385920" y="3290040"/>
            <a:ext cx="8658720" cy="30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7318440" y="6497640"/>
            <a:ext cx="1726200" cy="243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de-DE" sz="1600" spc="-1" strike="noStrike">
                <a:solidFill>
                  <a:srgbClr val="ffffff"/>
                </a:solidFill>
                <a:latin typeface="Arial"/>
                <a:ea typeface="DejaVu Sans"/>
              </a:rPr>
              <a:t>www.kit.edu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10" name="Picture 11" descr=""/>
          <p:cNvPicPr/>
          <p:nvPr/>
        </p:nvPicPr>
        <p:blipFill>
          <a:blip r:embed="rId6"/>
          <a:stretch/>
        </p:blipFill>
        <p:spPr>
          <a:xfrm>
            <a:off x="396720" y="404640"/>
            <a:ext cx="1185840" cy="54684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7"/>
          <p:cNvSpPr/>
          <p:nvPr/>
        </p:nvSpPr>
        <p:spPr>
          <a:xfrm>
            <a:off x="396720" y="6552360"/>
            <a:ext cx="3669120" cy="12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DejaVu Sans"/>
              </a:rPr>
              <a:t>KIT – Die Forschungsuniversität in der Helmholtz-Gemeinschaft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9360"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250920" y="6445080"/>
            <a:ext cx="647640" cy="36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901"/>
              </a:spcBef>
            </a:pPr>
            <a:fld id="{AD68F5DE-193B-453D-9BCD-40CB2A47E483}" type="slidenum"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fld>
            <a:endParaRPr b="0" lang="de-DE" sz="1800" spc="-1" strike="noStrike">
              <a:latin typeface="Arial"/>
            </a:endParaRPr>
          </a:p>
        </p:txBody>
      </p:sp>
      <p:pic>
        <p:nvPicPr>
          <p:cNvPr id="52" name="Picture 13" descr=""/>
          <p:cNvPicPr/>
          <p:nvPr/>
        </p:nvPicPr>
        <p:blipFill>
          <a:blip r:embed="rId3"/>
          <a:stretch/>
        </p:blipFill>
        <p:spPr>
          <a:xfrm>
            <a:off x="8028360" y="287640"/>
            <a:ext cx="845640" cy="389880"/>
          </a:xfrm>
          <a:prstGeom prst="rect">
            <a:avLst/>
          </a:prstGeom>
          <a:ln w="9360"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</a:t>
            </a:r>
            <a:r>
              <a:rPr b="0" lang="de-DE" sz="4400" spc="-1" strike="noStrike">
                <a:latin typeface="Arial"/>
              </a:rPr>
              <a:t>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</a:t>
            </a:r>
            <a:r>
              <a:rPr b="0" lang="de-DE" sz="4400" spc="-1" strike="noStrike">
                <a:latin typeface="Arial"/>
              </a:rPr>
              <a:t>text</a:t>
            </a:r>
            <a:r>
              <a:rPr b="0" lang="de-DE" sz="4400" spc="-1" strike="noStrike">
                <a:latin typeface="Arial"/>
              </a:rPr>
              <a:t>es </a:t>
            </a:r>
            <a:r>
              <a:rPr b="0" lang="de-DE" sz="4400" spc="-1" strike="noStrike">
                <a:latin typeface="Arial"/>
              </a:rPr>
              <a:t>dur</a:t>
            </a:r>
            <a:r>
              <a:rPr b="0" lang="de-DE" sz="4400" spc="-1" strike="noStrike">
                <a:latin typeface="Arial"/>
              </a:rPr>
              <a:t>ch </a:t>
            </a:r>
            <a:r>
              <a:rPr b="0" lang="de-DE" sz="4400" spc="-1" strike="noStrike">
                <a:latin typeface="Arial"/>
              </a:rPr>
              <a:t>Klic</a:t>
            </a:r>
            <a:r>
              <a:rPr b="0" lang="de-DE" sz="4400" spc="-1" strike="noStrike">
                <a:latin typeface="Arial"/>
              </a:rPr>
              <a:t>ken </a:t>
            </a:r>
            <a:r>
              <a:rPr b="0" lang="de-DE" sz="4400" spc="-1" strike="noStrike">
                <a:latin typeface="Arial"/>
              </a:rPr>
              <a:t>bea</a:t>
            </a:r>
            <a:r>
              <a:rPr b="0" lang="de-DE" sz="4400" spc="-1" strike="noStrike">
                <a:latin typeface="Arial"/>
              </a:rPr>
              <a:t>rbei</a:t>
            </a:r>
            <a:r>
              <a:rPr b="0" lang="de-DE" sz="4400" spc="-1" strike="noStrike">
                <a:latin typeface="Arial"/>
              </a:rPr>
              <a:t>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95280" y="1413000"/>
            <a:ext cx="8388720" cy="71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90000"/>
              </a:lnSpc>
            </a:pPr>
            <a:r>
              <a:rPr b="1" lang="de-DE" sz="2600" spc="-1" strike="noStrike">
                <a:solidFill>
                  <a:srgbClr val="000000"/>
                </a:solidFill>
                <a:latin typeface="Arial"/>
                <a:ea typeface="DejaVu Sans"/>
              </a:rPr>
              <a:t>Abschlussprojekt: Brettspiel Mühle</a:t>
            </a:r>
            <a:endParaRPr b="0" lang="de-DE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6720" y="2349360"/>
            <a:ext cx="8369640" cy="619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Christian Birker, Kira Layer, Alice Krehl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Einführung in Python, Sommersemester 2019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00960" y="3286800"/>
            <a:ext cx="4773600" cy="31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eeeeee"/>
                </a:solidFill>
                <a:latin typeface="Arial"/>
                <a:ea typeface="DejaVu Sans"/>
              </a:rPr>
              <a:t>Präsentation und Projektabnahme am 1.10.2019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Gliederung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323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b="0" lang="de-DE" sz="2000" spc="-1" strike="noStrike">
              <a:latin typeface="Arial"/>
            </a:endParaRPr>
          </a:p>
          <a:p>
            <a:pPr marL="216000" indent="-323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Projektstruktur</a:t>
            </a:r>
            <a:endParaRPr b="0" lang="de-DE" sz="2000" spc="-1" strike="noStrike">
              <a:latin typeface="Arial"/>
            </a:endParaRPr>
          </a:p>
          <a:p>
            <a:pPr marL="216000" indent="-323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Softwarearchitektur</a:t>
            </a:r>
            <a:endParaRPr b="0" lang="de-DE" sz="2000" spc="-1" strike="noStrike">
              <a:latin typeface="Arial"/>
            </a:endParaRPr>
          </a:p>
          <a:p>
            <a:pPr marL="216000" indent="-323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Ergebnis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Tools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de-DE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 </a:t>
            </a:r>
            <a:endParaRPr b="0" lang="de-DE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git mit GitHub</a:t>
            </a:r>
            <a:endParaRPr b="0" lang="de-DE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PyCharm</a:t>
            </a:r>
            <a:endParaRPr b="0" lang="de-DE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Spyder</a:t>
            </a:r>
            <a:endParaRPr b="0" lang="de-DE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696760" y="576000"/>
            <a:ext cx="1551240" cy="1551240"/>
          </a:xfrm>
          <a:prstGeom prst="rect">
            <a:avLst/>
          </a:prstGeom>
          <a:ln>
            <a:noFill/>
          </a:ln>
        </p:spPr>
      </p:pic>
      <p:sp>
        <p:nvSpPr>
          <p:cNvPr id="104" name="TextShape 6"/>
          <p:cNvSpPr txBox="1"/>
          <p:nvPr/>
        </p:nvSpPr>
        <p:spPr>
          <a:xfrm>
            <a:off x="9504000" y="2647800"/>
            <a:ext cx="6816240" cy="37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000" spc="-1" strike="noStrike">
                <a:latin typeface="Arial"/>
              </a:rPr>
              <a:t>Quelle Python Bild: </a:t>
            </a:r>
            <a:endParaRPr b="0" lang="de-DE" sz="1000" spc="-1" strike="noStrike">
              <a:latin typeface="Arial"/>
            </a:endParaRPr>
          </a:p>
          <a:p>
            <a:r>
              <a:rPr b="0" lang="de-DE" sz="1000" spc="-1" strike="noStrike">
                <a:latin typeface="Arial"/>
              </a:rPr>
              <a:t>https://upload.wikimedia.org/wikipedia/commons/thumb/c/c3/Python-logo-notext.svg/110px-Python-logo-notext.svg.png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680000" y="2232000"/>
            <a:ext cx="1668960" cy="1224000"/>
          </a:xfrm>
          <a:prstGeom prst="rect">
            <a:avLst/>
          </a:prstGeom>
          <a:ln>
            <a:noFill/>
          </a:ln>
        </p:spPr>
      </p:pic>
      <p:sp>
        <p:nvSpPr>
          <p:cNvPr id="106" name="TextShape 7"/>
          <p:cNvSpPr txBox="1"/>
          <p:nvPr/>
        </p:nvSpPr>
        <p:spPr>
          <a:xfrm>
            <a:off x="9504000" y="3168000"/>
            <a:ext cx="594144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900" spc="-1" strike="noStrike">
                <a:latin typeface="Arial"/>
              </a:rPr>
              <a:t>Qt: https://upload.wikimedia.org/wikipedia/commons/thumb/0/0b/Qt_logo_2016.svg/578px-Qt_logo_2016.svg.png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955560" y="3787560"/>
            <a:ext cx="1180440" cy="1180440"/>
          </a:xfrm>
          <a:prstGeom prst="rect">
            <a:avLst/>
          </a:prstGeom>
          <a:ln>
            <a:noFill/>
          </a:ln>
        </p:spPr>
      </p:pic>
      <p:sp>
        <p:nvSpPr>
          <p:cNvPr id="108" name="TextShape 8"/>
          <p:cNvSpPr txBox="1"/>
          <p:nvPr/>
        </p:nvSpPr>
        <p:spPr>
          <a:xfrm>
            <a:off x="9648000" y="3816000"/>
            <a:ext cx="312516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900" spc="-1" strike="noStrike">
                <a:latin typeface="Arial"/>
              </a:rPr>
              <a:t>Github: https://image.flaticon.com/icons/svg/25/25231.svg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4"/>
          <a:stretch/>
        </p:blipFill>
        <p:spPr>
          <a:xfrm>
            <a:off x="1440000" y="3312000"/>
            <a:ext cx="1512000" cy="1512000"/>
          </a:xfrm>
          <a:prstGeom prst="rect">
            <a:avLst/>
          </a:prstGeom>
          <a:ln>
            <a:noFill/>
          </a:ln>
        </p:spPr>
      </p:pic>
      <p:sp>
        <p:nvSpPr>
          <p:cNvPr id="110" name="TextShape 9"/>
          <p:cNvSpPr txBox="1"/>
          <p:nvPr/>
        </p:nvSpPr>
        <p:spPr>
          <a:xfrm>
            <a:off x="9720000" y="4248000"/>
            <a:ext cx="8567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900" spc="-1" strike="noStrike">
                <a:latin typeface="Arial"/>
              </a:rPr>
              <a:t>Pcharm: </a:t>
            </a:r>
            <a:r>
              <a:rPr b="0" lang="de-DE" sz="900" spc="-1" strike="noStrike">
                <a:latin typeface="Arial"/>
              </a:rPr>
              <a:t>https://upload.wikim</a:t>
            </a:r>
            <a:r>
              <a:rPr b="0" lang="de-DE" sz="900" spc="-1" strike="noStrike">
                <a:latin typeface="Arial"/>
              </a:rPr>
              <a:t>edia.org/wikipedia/c</a:t>
            </a:r>
            <a:r>
              <a:rPr b="0" lang="de-DE" sz="900" spc="-1" strike="noStrike">
                <a:latin typeface="Arial"/>
              </a:rPr>
              <a:t>ommons/thumb/a/a</a:t>
            </a:r>
            <a:r>
              <a:rPr b="0" lang="de-DE" sz="900" spc="-1" strike="noStrike">
                <a:latin typeface="Arial"/>
              </a:rPr>
              <a:t>1/PyCharm_Logo.s</a:t>
            </a:r>
            <a:r>
              <a:rPr b="0" lang="de-DE" sz="900" spc="-1" strike="noStrike">
                <a:latin typeface="Arial"/>
              </a:rPr>
              <a:t>vg/128px-</a:t>
            </a:r>
            <a:r>
              <a:rPr b="0" lang="de-DE" sz="900" spc="-1" strike="noStrike">
                <a:latin typeface="Arial"/>
              </a:rPr>
              <a:t>PyCharm_Logo.svg</a:t>
            </a:r>
            <a:r>
              <a:rPr b="0" lang="de-DE" sz="900" spc="-1" strike="noStrike">
                <a:latin typeface="Arial"/>
              </a:rPr>
              <a:t>.png</a:t>
            </a:r>
            <a:endParaRPr b="0" lang="de-DE" sz="9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3924720" y="4536000"/>
            <a:ext cx="1475280" cy="1475280"/>
          </a:xfrm>
          <a:prstGeom prst="rect">
            <a:avLst/>
          </a:prstGeom>
          <a:ln>
            <a:noFill/>
          </a:ln>
        </p:spPr>
      </p:pic>
      <p:sp>
        <p:nvSpPr>
          <p:cNvPr id="112" name="TextShape 10"/>
          <p:cNvSpPr txBox="1"/>
          <p:nvPr/>
        </p:nvSpPr>
        <p:spPr>
          <a:xfrm>
            <a:off x="9720000" y="4752000"/>
            <a:ext cx="8567640" cy="60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900" spc="-1" strike="noStrike">
                <a:latin typeface="Arial"/>
              </a:rPr>
              <a:t>Spyder: https://upload.wikimedia.org/wikipedia/commons/thumb/7/7e/Spyder_logo.svg/1024px-Spyder_logo.svg.png</a:t>
            </a:r>
            <a:endParaRPr b="0" lang="de-DE" sz="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392040" y="1206360"/>
            <a:ext cx="3279240" cy="499284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5544000" y="1198440"/>
            <a:ext cx="3383280" cy="499284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Oberfläche (UI)</a:t>
            </a:r>
            <a:endParaRPr b="0" lang="de-DE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Mühlenoberfläche darstellen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Drag and Drop ermöglichen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Position der Spielsteine erfassen</a:t>
            </a:r>
            <a:endParaRPr b="0" lang="de-DE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Logik einbinden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744000" y="3096000"/>
            <a:ext cx="1655280" cy="1223280"/>
          </a:xfrm>
          <a:custGeom>
            <a:avLst/>
            <a:gdLst/>
            <a:ahLst/>
            <a:rect l="l" t="t" r="r" b="b"/>
            <a:pathLst>
              <a:path w="4602" h="3402">
                <a:moveTo>
                  <a:pt x="0" y="1700"/>
                </a:moveTo>
                <a:lnTo>
                  <a:pt x="915" y="0"/>
                </a:lnTo>
                <a:lnTo>
                  <a:pt x="915" y="850"/>
                </a:lnTo>
                <a:lnTo>
                  <a:pt x="3685" y="850"/>
                </a:lnTo>
                <a:lnTo>
                  <a:pt x="3685" y="0"/>
                </a:lnTo>
                <a:lnTo>
                  <a:pt x="4601" y="1700"/>
                </a:lnTo>
                <a:lnTo>
                  <a:pt x="3685" y="3401"/>
                </a:lnTo>
                <a:lnTo>
                  <a:pt x="3685" y="2550"/>
                </a:lnTo>
                <a:lnTo>
                  <a:pt x="915" y="2550"/>
                </a:lnTo>
                <a:lnTo>
                  <a:pt x="915" y="3401"/>
                </a:lnTo>
                <a:lnTo>
                  <a:pt x="0" y="170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Verknüpfung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864000" y="4536000"/>
            <a:ext cx="2087280" cy="935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Christian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3744000" y="4536000"/>
            <a:ext cx="4679280" cy="93528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Kira, Alice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2" name="TextShape 10"/>
          <p:cNvSpPr txBox="1"/>
          <p:nvPr/>
        </p:nvSpPr>
        <p:spPr>
          <a:xfrm>
            <a:off x="432000" y="2592000"/>
            <a:ext cx="3239280" cy="21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Logik</a:t>
            </a:r>
            <a:endParaRPr b="0" lang="de-D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Spielfeld festlegen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Spielphasen definieren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Spielzüge definieren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Überprüfung, ob eine Mühle 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gelegt wurde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Ausgabe passender </a:t>
            </a:r>
            <a:endParaRPr b="0" lang="de-DE" sz="16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Mühle Exceptions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Projektstruktur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rcRect l="20211" t="2614" r="17581" b="10590"/>
          <a:stretch/>
        </p:blipFill>
        <p:spPr>
          <a:xfrm>
            <a:off x="2952000" y="565200"/>
            <a:ext cx="4968000" cy="3898800"/>
          </a:xfrm>
          <a:prstGeom prst="rect">
            <a:avLst/>
          </a:prstGeom>
          <a:ln>
            <a:noFill/>
          </a:ln>
        </p:spPr>
      </p:pic>
      <p:sp>
        <p:nvSpPr>
          <p:cNvPr id="128" name="TextShape 5"/>
          <p:cNvSpPr txBox="1"/>
          <p:nvPr/>
        </p:nvSpPr>
        <p:spPr>
          <a:xfrm>
            <a:off x="3708000" y="4500000"/>
            <a:ext cx="36842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400" spc="-1" strike="noStrike">
                <a:latin typeface="Arial"/>
              </a:rPr>
              <a:t>Spieloberflä</a:t>
            </a:r>
            <a:r>
              <a:rPr b="0" lang="de-DE" sz="1400" spc="-1" strike="noStrike">
                <a:latin typeface="Arial"/>
              </a:rPr>
              <a:t>che erstellt </a:t>
            </a:r>
            <a:r>
              <a:rPr b="0" lang="de-DE" sz="1400" spc="-1" strike="noStrike">
                <a:latin typeface="Arial"/>
              </a:rPr>
              <a:t>mit dem Qt-</a:t>
            </a:r>
            <a:r>
              <a:rPr b="0" lang="de-DE" sz="1400" spc="-1" strike="noStrike">
                <a:latin typeface="Arial"/>
              </a:rPr>
              <a:t>Designer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29" name="TextShape 6"/>
          <p:cNvSpPr txBox="1"/>
          <p:nvPr/>
        </p:nvSpPr>
        <p:spPr>
          <a:xfrm>
            <a:off x="216000" y="1574640"/>
            <a:ext cx="2592000" cy="13053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0000" rIns="90000" tIns="45000" bIns="45000"/>
          <a:p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QtDesigner für UI Elemente</a:t>
            </a:r>
            <a:endParaRPr b="0" lang="de-DE" sz="2000" spc="-1" strike="noStrike"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benutzerdefinierte Klassen erstellen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0" name="TextShape 7"/>
          <p:cNvSpPr txBox="1"/>
          <p:nvPr/>
        </p:nvSpPr>
        <p:spPr>
          <a:xfrm>
            <a:off x="357840" y="5175000"/>
            <a:ext cx="8354160" cy="657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txBody>
          <a:bodyPr lIns="90000" rIns="90000" tIns="45000" bIns="45000"/>
          <a:p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Logik unabhängig von UI mit bereitgestellten Schnittstellen, die von der Oberfläche aufgerufen werden können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Logik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312000" y="119844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Field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5616000" y="119844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Player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224000" y="4464000"/>
            <a:ext cx="1368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PlayerException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7632000" y="115200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History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1224000" y="119844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Game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736000" y="446400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MoveException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4104000" y="446400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MillException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3" name="CustomShape 13"/>
          <p:cNvSpPr/>
          <p:nvPr/>
        </p:nvSpPr>
        <p:spPr>
          <a:xfrm>
            <a:off x="5472000" y="4464000"/>
            <a:ext cx="1224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WinException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4" name="CustomShape 14"/>
          <p:cNvSpPr/>
          <p:nvPr/>
        </p:nvSpPr>
        <p:spPr>
          <a:xfrm>
            <a:off x="6840000" y="4464000"/>
            <a:ext cx="1368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RemisException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45" name="TextShape 15"/>
          <p:cNvSpPr txBox="1"/>
          <p:nvPr/>
        </p:nvSpPr>
        <p:spPr>
          <a:xfrm>
            <a:off x="720000" y="4032000"/>
            <a:ext cx="4389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Für das Spiel Mühle definierte Exceptions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6" name="TextShape 16"/>
          <p:cNvSpPr txBox="1"/>
          <p:nvPr/>
        </p:nvSpPr>
        <p:spPr>
          <a:xfrm>
            <a:off x="3276000" y="1944000"/>
            <a:ext cx="165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Spielfeld als ungerichteter Graph festgelegt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7" name="TextShape 17"/>
          <p:cNvSpPr txBox="1"/>
          <p:nvPr/>
        </p:nvSpPr>
        <p:spPr>
          <a:xfrm>
            <a:off x="5508000" y="1944000"/>
            <a:ext cx="1944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Repräsentiert einen Spieler,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Anzahl der Spielsteine wird bestimmt,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Spielaktion Steine setzen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8" name="TextShape 18"/>
          <p:cNvSpPr txBox="1"/>
          <p:nvPr/>
        </p:nvSpPr>
        <p:spPr>
          <a:xfrm>
            <a:off x="7632000" y="2016000"/>
            <a:ext cx="16268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Zeitlicher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Verlauf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der gesetzten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Spielsteine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9" name="TextShape 19"/>
          <p:cNvSpPr txBox="1"/>
          <p:nvPr/>
        </p:nvSpPr>
        <p:spPr>
          <a:xfrm>
            <a:off x="286200" y="1944000"/>
            <a:ext cx="25218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Spielerwechsel,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Phasenwechsel,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Spielzug überprüfen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Spielsteine entfernen, 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latin typeface="Arial"/>
              </a:rPr>
              <a:t>Mühle überprüfen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Softwarearchitektur: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 der UI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4680000" y="3168000"/>
            <a:ext cx="1224000" cy="57600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MyDialog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720000" y="4536000"/>
            <a:ext cx="1224000" cy="576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token_label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2520000" y="4536000"/>
            <a:ext cx="1512000" cy="576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playing_field_label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7128000" y="4579560"/>
            <a:ext cx="1224000" cy="576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Window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9" name="CustomShape 10"/>
          <p:cNvSpPr/>
          <p:nvPr/>
        </p:nvSpPr>
        <p:spPr>
          <a:xfrm>
            <a:off x="7128000" y="3204000"/>
            <a:ext cx="1224000" cy="576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QWidget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>
            <a:off x="1620000" y="3168000"/>
            <a:ext cx="1224000" cy="576000"/>
          </a:xfrm>
          <a:prstGeom prst="rect">
            <a:avLst/>
          </a:prstGeom>
          <a:solidFill>
            <a:srgbClr val="ff99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400" spc="-1" strike="noStrike">
                <a:latin typeface="Arial"/>
              </a:rPr>
              <a:t>QLabel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4680000" y="1800000"/>
            <a:ext cx="1224000" cy="57600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WindowBaseClass, </a:t>
            </a:r>
            <a:endParaRPr b="0" lang="de-DE" sz="900" spc="-1" strike="noStrike">
              <a:latin typeface="Arial"/>
            </a:endParaRPr>
          </a:p>
          <a:p>
            <a:pPr algn="ctr"/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Ui_MainWindow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62" name="Line 13"/>
          <p:cNvSpPr/>
          <p:nvPr/>
        </p:nvSpPr>
        <p:spPr>
          <a:xfrm flipV="1">
            <a:off x="5220000" y="237600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4"/>
          <p:cNvSpPr/>
          <p:nvPr/>
        </p:nvSpPr>
        <p:spPr>
          <a:xfrm flipV="1">
            <a:off x="7704000" y="37875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5"/>
          <p:cNvSpPr/>
          <p:nvPr/>
        </p:nvSpPr>
        <p:spPr>
          <a:xfrm>
            <a:off x="504000" y="2448000"/>
            <a:ext cx="3744000" cy="367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Shape 16"/>
          <p:cNvSpPr txBox="1"/>
          <p:nvPr/>
        </p:nvSpPr>
        <p:spPr>
          <a:xfrm>
            <a:off x="720000" y="2664000"/>
            <a:ext cx="3211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e-DE" sz="1800" spc="-1" strike="noStrike">
                <a:latin typeface="Arial"/>
              </a:rPr>
              <a:t>Benutzerdefinierte Klassen Qt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6" name="CustomShape 17"/>
          <p:cNvSpPr/>
          <p:nvPr/>
        </p:nvSpPr>
        <p:spPr>
          <a:xfrm>
            <a:off x="720000" y="5256000"/>
            <a:ext cx="3312000" cy="835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600" spc="-1" strike="noStrike">
                <a:latin typeface="Arial"/>
              </a:rPr>
              <a:t>Drag and Drop Funktionalität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67" name="Line 18"/>
          <p:cNvSpPr/>
          <p:nvPr/>
        </p:nvSpPr>
        <p:spPr>
          <a:xfrm flipV="1">
            <a:off x="2736000" y="374400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9"/>
          <p:cNvSpPr/>
          <p:nvPr/>
        </p:nvSpPr>
        <p:spPr>
          <a:xfrm flipV="1">
            <a:off x="1800000" y="374400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0"/>
          <p:cNvSpPr/>
          <p:nvPr/>
        </p:nvSpPr>
        <p:spPr>
          <a:xfrm>
            <a:off x="6408000" y="2412000"/>
            <a:ext cx="2520000" cy="3744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1"/>
          <p:cNvSpPr/>
          <p:nvPr/>
        </p:nvSpPr>
        <p:spPr>
          <a:xfrm>
            <a:off x="6552000" y="5256000"/>
            <a:ext cx="230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600" spc="-1" strike="noStrike">
                <a:latin typeface="Arial"/>
              </a:rPr>
              <a:t>Öffnen eines </a:t>
            </a:r>
            <a:endParaRPr b="0" lang="de-DE" sz="1600" spc="-1" strike="noStrike">
              <a:latin typeface="Arial"/>
            </a:endParaRPr>
          </a:p>
          <a:p>
            <a:pPr algn="ctr"/>
            <a:r>
              <a:rPr b="0" lang="de-DE" sz="1600" spc="-1" strike="noStrike">
                <a:latin typeface="Arial"/>
              </a:rPr>
              <a:t>Popup-Fensters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1" name="CustomShape 22"/>
          <p:cNvSpPr/>
          <p:nvPr/>
        </p:nvSpPr>
        <p:spPr>
          <a:xfrm>
            <a:off x="392040" y="1198440"/>
            <a:ext cx="8607960" cy="5065560"/>
          </a:xfrm>
          <a:prstGeom prst="rect">
            <a:avLst/>
          </a:prstGeom>
          <a:noFill/>
          <a:ln w="10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3"/>
          <p:cNvSpPr/>
          <p:nvPr/>
        </p:nvSpPr>
        <p:spPr>
          <a:xfrm>
            <a:off x="4608000" y="3888000"/>
            <a:ext cx="1440000" cy="194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600" spc="-1" strike="noStrike">
                <a:latin typeface="Arial"/>
              </a:rPr>
              <a:t>Öffnen der </a:t>
            </a:r>
            <a:endParaRPr b="0" lang="de-DE" sz="1600" spc="-1" strike="noStrike">
              <a:latin typeface="Arial"/>
            </a:endParaRPr>
          </a:p>
          <a:p>
            <a:pPr algn="ctr"/>
            <a:r>
              <a:rPr b="0" lang="de-DE" sz="1600" spc="-1" strike="noStrike">
                <a:latin typeface="Arial"/>
              </a:rPr>
              <a:t>graphischen </a:t>
            </a:r>
            <a:endParaRPr b="0" lang="de-DE" sz="1600" spc="-1" strike="noStrike">
              <a:latin typeface="Arial"/>
            </a:endParaRPr>
          </a:p>
          <a:p>
            <a:pPr algn="ctr"/>
            <a:r>
              <a:rPr b="0" lang="de-DE" sz="1600" spc="-1" strike="noStrike">
                <a:latin typeface="Arial"/>
              </a:rPr>
              <a:t>Oberfläche </a:t>
            </a:r>
            <a:endParaRPr b="0" lang="de-DE" sz="1600" spc="-1" strike="noStrike">
              <a:latin typeface="Arial"/>
            </a:endParaRPr>
          </a:p>
          <a:p>
            <a:pPr algn="ctr"/>
            <a:r>
              <a:rPr b="0" lang="de-DE" sz="1600" spc="-1" strike="noStrike">
                <a:latin typeface="Arial"/>
              </a:rPr>
              <a:t>mit initUI</a:t>
            </a:r>
            <a:endParaRPr b="0" lang="de-DE" sz="1600" spc="-1" strike="noStrike">
              <a:latin typeface="Arial"/>
            </a:endParaRPr>
          </a:p>
        </p:txBody>
      </p:sp>
      <p:sp>
        <p:nvSpPr>
          <p:cNvPr id="173" name="CustomShape 24"/>
          <p:cNvSpPr/>
          <p:nvPr/>
        </p:nvSpPr>
        <p:spPr>
          <a:xfrm>
            <a:off x="4248000" y="1198440"/>
            <a:ext cx="2160000" cy="5295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de-DE" sz="1600" spc="-1" strike="noStrike">
                <a:latin typeface="Arial"/>
              </a:rPr>
              <a:t>Einlesen der UI-Datei </a:t>
            </a:r>
            <a:endParaRPr b="0" lang="de-DE" sz="1600" spc="-1" strike="noStrike">
              <a:latin typeface="Arial"/>
            </a:endParaRPr>
          </a:p>
          <a:p>
            <a:pPr algn="ctr"/>
            <a:r>
              <a:rPr b="0" lang="de-DE" sz="1600" spc="-1" strike="noStrike">
                <a:latin typeface="Arial"/>
              </a:rPr>
              <a:t>des Qt-Designers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11640" y="644508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Softwar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earchit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ektur: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Klassen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720000" y="4140000"/>
            <a:ext cx="4896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Neue Game Instanz durch self.game = Game() erzeugt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720000" y="1296000"/>
            <a:ext cx="4896000" cy="2448000"/>
          </a:xfrm>
          <a:prstGeom prst="rect">
            <a:avLst/>
          </a:pr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latin typeface="Arial"/>
              </a:rPr>
              <a:t>class MyDialog(</a:t>
            </a:r>
            <a:r>
              <a:rPr b="0" lang="de-DE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(WindowBaseClass, Ui_MainWindow):</a:t>
            </a:r>
            <a:endParaRPr b="0" lang="de-DE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b200b2"/>
                </a:solidFill>
                <a:latin typeface="DejaVu Sans Mono"/>
                <a:ea typeface="DejaVu Sans Mono"/>
              </a:rPr>
              <a:t>__init__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parent=</a:t>
            </a:r>
            <a:r>
              <a:rPr b="1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None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turn(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update_field(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remove(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resetMill(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de-DE" sz="9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image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won_ui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remis_ui(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,reason):</a:t>
            </a:r>
            <a:endParaRPr b="0" lang="de-DE" sz="900" spc="-1" strike="noStrike">
              <a:latin typeface="Arial"/>
              <a:ea typeface="Noto Sans CJK SC Regular"/>
            </a:endParaRPr>
          </a:p>
          <a:p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	</a:t>
            </a:r>
            <a:r>
              <a:rPr b="1" lang="de-DE" sz="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message(</a:t>
            </a:r>
            <a:r>
              <a:rPr b="0" lang="de-DE" sz="900" spc="-1" strike="noStrike">
                <a:solidFill>
                  <a:srgbClr val="94558d"/>
                </a:solidFill>
                <a:latin typeface="DejaVu Sans Mono"/>
                <a:ea typeface="DejaVu Sans Mono"/>
              </a:rPr>
              <a:t>self</a:t>
            </a:r>
            <a:r>
              <a:rPr b="0" lang="de-DE" sz="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message_):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720000" y="4896000"/>
            <a:ext cx="4896000" cy="576000"/>
          </a:xfrm>
          <a:prstGeom prst="rect">
            <a:avLst/>
          </a:prstGeom>
          <a:solidFill>
            <a:srgbClr val="00cc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de-DE" sz="1400" spc="-1" strike="noStrike">
                <a:solidFill>
                  <a:srgbClr val="000000"/>
                </a:solidFill>
                <a:latin typeface="Arial"/>
                <a:ea typeface="DejaVu Sans Mono"/>
              </a:rPr>
              <a:t>Zugriff auf alle Funktionen der Spiellogik</a:t>
            </a:r>
            <a:endParaRPr b="0" lang="de-DE" sz="1400" spc="-1" strike="noStrike">
              <a:solidFill>
                <a:srgbClr val="000000"/>
              </a:solidFill>
              <a:latin typeface="Arial"/>
              <a:ea typeface="DejaVu Sans Mon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400000" y="720000"/>
            <a:ext cx="6623640" cy="3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666666"/>
                </a:solidFill>
                <a:latin typeface="Arial"/>
                <a:ea typeface="DejaVu Sans"/>
              </a:rPr>
              <a:t>Abschlussprojekt: Brettspiel Mühle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90600" y="418680"/>
            <a:ext cx="6700680" cy="56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Ergebnis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079640" y="6444000"/>
            <a:ext cx="12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b2b2b2"/>
                </a:solidFill>
                <a:latin typeface="Arial"/>
                <a:ea typeface="DejaVu Sans"/>
              </a:rPr>
              <a:t>1.10.2019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392040" y="1198440"/>
            <a:ext cx="8355600" cy="4893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de-DE" sz="1800" spc="-1" strike="noStrike">
              <a:latin typeface="Arial"/>
            </a:endParaRPr>
          </a:p>
        </p:txBody>
      </p:sp>
      <p:graphicFrame>
        <p:nvGraphicFramePr>
          <p:cNvPr id="187" name="Table 6"/>
          <p:cNvGraphicFramePr/>
          <p:nvPr/>
        </p:nvGraphicFramePr>
        <p:xfrm>
          <a:off x="396000" y="1343160"/>
          <a:ext cx="8531640" cy="5072400"/>
        </p:xfrm>
        <a:graphic>
          <a:graphicData uri="http://schemas.openxmlformats.org/drawingml/2006/table">
            <a:tbl>
              <a:tblPr/>
              <a:tblGrid>
                <a:gridCol w="6453720"/>
                <a:gridCol w="2078280"/>
              </a:tblGrid>
              <a:tr h="47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Anforderungen des Aufgabenblattes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latin typeface="Arial"/>
                        </a:rPr>
                        <a:t>umgesetzt</a:t>
                      </a:r>
                      <a:endParaRPr b="0" lang="de-DE" sz="16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6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Anzahl der noch zu setzenden Steine beider Spieler in der Setzphase.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Hervorhebung des Spielers, der an der Reihe ist.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1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Information über die Phase, in der die Spieler gerade sind.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Zuordnung der Farbe der Steine zum Spieler.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58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Spielausgang: Sieger, Verlierer oder Remis (mit Begründung)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Zusätzlich soll ein Reset-Knopf realisiert werden, der bei Betätigung das Spiel abbricht und die Ausgangssituation des Spiels herstellt.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400" spc="-1" strike="noStrike">
                          <a:latin typeface="Arial"/>
                        </a:rPr>
                        <a:t>ja</a:t>
                      </a:r>
                      <a:endParaRPr b="0" lang="de-DE" sz="1400" spc="-1" strike="noStrike">
                        <a:latin typeface="Arial"/>
                      </a:endParaRPr>
                    </a:p>
                  </a:txBody>
                  <a:tcPr marL="91440" marR="9144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KIT_master_ppt2007_de</Template>
  <TotalTime>547</TotalTime>
  <Application>LibreOffice/6.0.7.3$Linux_X86_64 LibreOffice_project/00m0$Build-3</Application>
  <Words>16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2014-01-22T02:00:56Z</dcterms:created>
  <dc:creator>ses</dc:creator>
  <dc:description/>
  <dc:language>de-DE</dc:language>
  <cp:lastModifiedBy/>
  <dcterms:modified xsi:type="dcterms:W3CDTF">2019-09-29T15:22:11Z</dcterms:modified>
  <cp:revision>58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