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7CE6-14A9-4468-2402-5256448EC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FBF58-BA2E-B433-DC7E-98DF1F867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4EE6-A1FA-D008-6C7A-CD7F3C51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F2AB-DC5F-1E5C-6634-FC58BA2E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265C-5067-BA44-0163-A6238091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A5CF-D78B-DFED-EF52-C2B1EB05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1707F-974C-BBD3-88E4-0BB705655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696C-B73B-D8A3-F481-6FE928FF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A974-C12A-7F35-66A8-ECEC7608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1DAA-3F89-9C69-EC29-595DA216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6C8F9-B03D-5E60-65A4-FF6757858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FD5E-0332-ABF4-301B-FF939408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2D40-2078-BE2B-424B-C7F1893A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8350-098F-AD3F-616A-A681B856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09A6-ED8C-8288-30CC-3427664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C886-9C68-1AF9-CAEE-1818D643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3008-C19E-AE86-7532-24838FC7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2C06-B7E5-0879-9C10-01EFECCF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48E1-7CC1-22B9-2CA4-2B42EF14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BB4E-BE09-72C7-A60D-035328C9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8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BD7A-2389-62D2-DCE7-A5D9F529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1C9D-735B-7BA1-AB7F-73DD162F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E3E5-43FD-8711-9619-1C45547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432D-1AB7-0371-65D0-8B52D9AD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0293-9D19-DF5C-0829-9872F11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E224-7FDE-0EDA-87E8-B8B0753A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6DBF-3667-ABAF-21AF-A0B75935C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1D488-FAEC-BB00-A699-056D4B18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AC413-32F2-5B65-80DD-B2D8B12D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FE022-32E5-ACE7-9B87-BAF392D9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EC01E-DCE9-0C52-7DFB-EB29A990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5F5E-33AB-356E-650D-DB88CE42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EED0-49F6-1AD0-B99C-F845B00C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56792-9A3E-5175-A22B-63DE30998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6582B-A9C0-FB0C-2791-72AB1A4C4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0FE38-55A1-9C81-E716-9EA32E838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AABCB-D8C3-01E8-C820-C0B037B8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B2A5-4EDF-DC0F-9C10-8CF67261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8A70C-01E7-1987-8C27-9BCA962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5285-925C-D0F0-24DA-3C3476BD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26E2F-7068-8B4C-326C-B35932A7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0F58C-323E-EB1A-071F-5DA9E6C3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242FA-E6CF-D4AC-0CA6-8A4C699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9628A-47D8-76B5-0BF5-1136B19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ACFF-881B-9B09-75A8-8854C0D1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60972-427E-BDA0-E86D-E479FD04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B9B5-8BA3-739D-F7E6-DB4426E1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CEC4-FB32-0C32-55EC-4F2C1D99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111B-7248-EB0E-1839-D002AF1B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C623C-0746-5CEF-987A-734A4DF5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8E44-AF0A-F14E-861F-B1C6893E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7D39-8987-0BBA-C80F-740323CA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830-B7BC-A6A6-C14F-2736D4D5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12344-CBC7-251F-29FF-8B71597C9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A71B9-4FA2-0AC5-5997-22372C12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C86EE-DD6D-434B-EBAD-231E3ADA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D139-71E4-04EF-F2EF-D61639FD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3C0D-A8C6-78A3-664F-8FFAEC0A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617CA-C9B0-9E34-CD80-E2E45512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862C3-B6E5-8721-CB9A-AAC96F84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4A97-6E0C-1610-0939-1CA0D1A51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2ABE-C6A5-0F40-AA57-BC431A75787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ED1-733B-BE0D-0FED-7DA394794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4339A-FE60-4CAD-4970-D2928127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3F8E-63AF-4642-930B-8F286569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7235-C4BF-5925-2616-BD0934411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churn for Google merchandising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F0EDD-3216-532E-47A9-6DAD05618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6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1C6-F932-0007-EE20-5AE516C8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Model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4B1F1-8D4F-B35E-E95D-E2EB5D6D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900" y="1690688"/>
            <a:ext cx="4724400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8998E-374C-48B3-BBFB-53AE3951B4D6}"/>
              </a:ext>
            </a:extLst>
          </p:cNvPr>
          <p:cNvSpPr txBox="1"/>
          <p:nvPr/>
        </p:nvSpPr>
        <p:spPr>
          <a:xfrm>
            <a:off x="838200" y="1859340"/>
            <a:ext cx="3948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considered:</a:t>
            </a:r>
          </a:p>
          <a:p>
            <a:pPr marL="457200" indent="-457200">
              <a:buAutoNum type="arabicParenR"/>
            </a:pPr>
            <a:r>
              <a:rPr lang="en-US" sz="2400" dirty="0"/>
              <a:t>Logistics Regression</a:t>
            </a:r>
          </a:p>
          <a:p>
            <a:pPr marL="457200" indent="-457200">
              <a:buAutoNum type="arabicParenR"/>
            </a:pPr>
            <a:r>
              <a:rPr lang="en-US" sz="2400" dirty="0"/>
              <a:t>Random Forest</a:t>
            </a:r>
          </a:p>
          <a:p>
            <a:pPr marL="457200" indent="-457200">
              <a:buAutoNum type="arabicParenR"/>
            </a:pPr>
            <a:r>
              <a:rPr lang="en-US" sz="2400" dirty="0"/>
              <a:t>Gradient Boosting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We selected GBM as it has the highest AUC score of 0.81</a:t>
            </a:r>
          </a:p>
        </p:txBody>
      </p:sp>
    </p:spTree>
    <p:extLst>
      <p:ext uri="{BB962C8B-B14F-4D97-AF65-F5344CB8AC3E}">
        <p14:creationId xmlns:p14="http://schemas.microsoft.com/office/powerpoint/2010/main" val="230641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6E8-C64C-D5FB-39B6-D67D2CE6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4940-14C4-22C4-30FB-1C2F8FC0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randomized search CV for these parameters: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Max depth</a:t>
            </a:r>
          </a:p>
          <a:p>
            <a:pPr lvl="1"/>
            <a:r>
              <a:rPr lang="en-US" dirty="0"/>
              <a:t>Subsample</a:t>
            </a:r>
          </a:p>
          <a:p>
            <a:pPr lvl="1"/>
            <a:r>
              <a:rPr lang="en-US" dirty="0"/>
              <a:t>Min weight fraction</a:t>
            </a:r>
          </a:p>
          <a:p>
            <a:pPr lvl="1"/>
            <a:r>
              <a:rPr lang="en-US" dirty="0"/>
              <a:t>N-estimators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2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7537-F497-B1E4-7506-A88882F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3D67-34D5-03DA-A397-BF0476F2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Assuming life-time value of a customer is $100 if he or she does not churn and we will be spending $10 per customer in our retention marketing campaign. Not churned customers tend to be more engaged and have higher chance of adopting our promo. We will test 3 scenarios:</a:t>
            </a:r>
            <a:br>
              <a:rPr lang="en-SG" dirty="0"/>
            </a:br>
            <a:r>
              <a:rPr lang="en-SG" dirty="0"/>
              <a:t>1) 10% promo adoption rate among both "not churned" and "churned" groups</a:t>
            </a:r>
            <a:br>
              <a:rPr lang="en-SG" dirty="0"/>
            </a:br>
            <a:r>
              <a:rPr lang="en-SG" dirty="0"/>
              <a:t>2) 10% adoption rate among the churned, 20% among the not churned group</a:t>
            </a:r>
            <a:br>
              <a:rPr lang="en-SG" dirty="0"/>
            </a:br>
            <a:r>
              <a:rPr lang="en-SG" dirty="0"/>
              <a:t>3) 10% adoption rate among the churned group and 40% among the not churned group.</a:t>
            </a:r>
            <a:br>
              <a:rPr lang="en-SG" dirty="0"/>
            </a:br>
            <a:r>
              <a:rPr lang="en-SG" dirty="0"/>
              <a:t>We also assume that 20% of the high churn propensity who adopt our promo will end up not churning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7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1E9F-D56C-5B55-428F-FDC26F21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C5AC-D584-417A-602C-B6635CA2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5457" cy="4351338"/>
          </a:xfrm>
        </p:spPr>
        <p:txBody>
          <a:bodyPr/>
          <a:lstStyle/>
          <a:p>
            <a:r>
              <a:rPr lang="en-US" dirty="0"/>
              <a:t>By focusing on the top percentiles, we target more churned customers than not-churned ones. E.g. Top 20 percentile contains 12% churned and only 2% not churned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484AB-7D84-FA5D-D72D-06750CE6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57" y="1690688"/>
            <a:ext cx="7772400" cy="29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2850-2BEB-DD3D-401C-D7D9C87C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CF2BD5-9328-EDB0-A545-8F87D6B6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6878"/>
            <a:ext cx="10515600" cy="33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55BB-7157-1C8A-AA53-9619037B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6533-3641-259F-22CA-6C03EADC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Scenario 2 and 3 are more realistic: Not churned customers are those inherently interested in our products and more receptive to our marketing effort, hence we can expect them to be more likely to use the promo.</a:t>
            </a:r>
          </a:p>
          <a:p>
            <a:r>
              <a:rPr lang="en-SG" dirty="0"/>
              <a:t>The profit peaks at 80th percentile for scenario 2 and 60% for scenario 3.</a:t>
            </a:r>
          </a:p>
          <a:p>
            <a:r>
              <a:rPr lang="en-SG" dirty="0"/>
              <a:t>Marketing team may have budget constraints and depending on the projected promo redemption rate, we can decide how many people to target in the campaign.</a:t>
            </a:r>
          </a:p>
          <a:p>
            <a:r>
              <a:rPr lang="en-SG" dirty="0"/>
              <a:t>Assuming we are leaning toward scenario 3 and the marketing budget is $200k, we'll then decide to target the 40th percentile of population (153k people with highest probability to churn)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0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C548-E660-C1E6-778B-C525D0C8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18C4-A1B6-E2C3-020B-7F5E8852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82.6% visitors won’t come back in 30 days</a:t>
            </a:r>
          </a:p>
          <a:p>
            <a:r>
              <a:rPr lang="en-US" dirty="0"/>
              <a:t>XX% of these visitors will drop out permanently from the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r>
              <a:rPr lang="en-US" dirty="0"/>
              <a:t>Reduce churn rate from 82.6% to XX%, or successfully retain XX customers</a:t>
            </a:r>
          </a:p>
          <a:p>
            <a:r>
              <a:rPr lang="en-US" dirty="0"/>
              <a:t>Execute marketing campaign within a budget of $XX</a:t>
            </a:r>
          </a:p>
          <a:p>
            <a:r>
              <a:rPr lang="en-US" dirty="0"/>
              <a:t>Positive return on investment, assuming that customer life-time value is $100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5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DE62-7072-EC46-3A34-FAED6114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obtained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0ACA-1C25-A53C-0589-51A1C5D5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 was queried from Google </a:t>
            </a:r>
            <a:r>
              <a:rPr lang="en-SG" dirty="0" err="1"/>
              <a:t>Bigquery</a:t>
            </a:r>
            <a:r>
              <a:rPr lang="en-SG" dirty="0"/>
              <a:t>, then stored in Google Cloud as multiple slices. I used </a:t>
            </a:r>
            <a:r>
              <a:rPr lang="en-SG" dirty="0" err="1"/>
              <a:t>pyspark</a:t>
            </a:r>
            <a:r>
              <a:rPr lang="en-SG" dirty="0"/>
              <a:t> to connect these slices back together and store the final file in Google Drive</a:t>
            </a:r>
          </a:p>
          <a:p>
            <a:r>
              <a:rPr lang="en-SG" dirty="0"/>
              <a:t>The dataset consists of daily entries from Jul 2016 to Jul 2017. </a:t>
            </a:r>
          </a:p>
          <a:p>
            <a:r>
              <a:rPr lang="en-SG" dirty="0"/>
              <a:t>There are more than 900K entries and 16 columns.</a:t>
            </a:r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8549-5F7D-3864-BC17-0F79AA3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historical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83F8-8716-AFB9-BFD0-ACFE8C8B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raw data, create features that summarize visitors’ behaviors in the last 7/15/30 day windows:</a:t>
            </a:r>
          </a:p>
          <a:p>
            <a:pPr lvl="1"/>
            <a:r>
              <a:rPr lang="en-US" dirty="0"/>
              <a:t>Total visits</a:t>
            </a:r>
          </a:p>
          <a:p>
            <a:pPr lvl="1"/>
            <a:r>
              <a:rPr lang="en-US" dirty="0"/>
              <a:t>Total purchases</a:t>
            </a:r>
          </a:p>
          <a:p>
            <a:pPr lvl="1"/>
            <a:r>
              <a:rPr lang="en-US" dirty="0"/>
              <a:t>Total time on site, etc.</a:t>
            </a:r>
          </a:p>
          <a:p>
            <a:pPr lvl="1"/>
            <a:endParaRPr lang="en-US" sz="2800" dirty="0"/>
          </a:p>
          <a:p>
            <a:r>
              <a:rPr lang="en-US" sz="3200" dirty="0"/>
              <a:t>The gaps between current visit with the last/first visit </a:t>
            </a:r>
          </a:p>
          <a:p>
            <a:r>
              <a:rPr lang="en-US" sz="3200" dirty="0"/>
              <a:t>Compare average daily visits with current date visits by channel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9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89FF-F401-5478-9985-166CC454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Churn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DAAA-480A-8AD0-33E9-14DB3008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9282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Since all 3 metrics follow the same trend, we will define churn mainly based on business consideration. 7 days and 15 days are usually too short to expect customers to come back, especially for non-essential products. Therefore, we will go with 30 days timeframe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26458-81B5-8853-8718-584B454E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1766600"/>
            <a:ext cx="8752114" cy="44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F189-CDC6-3112-C573-B17D9678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Distribution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70186-416A-FB12-AD80-408FA6FD2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57" y="1427730"/>
            <a:ext cx="4510768" cy="3881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DDA4D-4CDC-A57C-2BE5-872EED6A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81" y="1534886"/>
            <a:ext cx="6220344" cy="3774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D6EDF-EC5A-8F7D-D9B8-76057CE90EAB}"/>
              </a:ext>
            </a:extLst>
          </p:cNvPr>
          <p:cNvSpPr txBox="1"/>
          <p:nvPr/>
        </p:nvSpPr>
        <p:spPr>
          <a:xfrm>
            <a:off x="6096000" y="5557838"/>
            <a:ext cx="5834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Display, referral, and paid have the highest not </a:t>
            </a:r>
            <a:r>
              <a:rPr lang="en-SG" dirty="0" err="1"/>
              <a:t>churned:churned</a:t>
            </a:r>
            <a:r>
              <a:rPr lang="en-SG" dirty="0"/>
              <a:t> ratios (60%, 47.6%, 32%), whereas social has the lowest one (5.9%)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0DACE-9E87-E64F-9AB1-719BF0125920}"/>
              </a:ext>
            </a:extLst>
          </p:cNvPr>
          <p:cNvSpPr txBox="1"/>
          <p:nvPr/>
        </p:nvSpPr>
        <p:spPr>
          <a:xfrm>
            <a:off x="990600" y="5557838"/>
            <a:ext cx="329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dataset is imbalance: 17.4% not churned and 82.6% churned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8509-402E-36D7-97B0-8CDE2C9F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IV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5A48-4BA2-AAFC-4ABA-3298550D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1943" cy="4351338"/>
          </a:xfrm>
        </p:spPr>
        <p:txBody>
          <a:bodyPr/>
          <a:lstStyle/>
          <a:p>
            <a:r>
              <a:rPr lang="en-US" dirty="0"/>
              <a:t>Find categorical features in the dataset:</a:t>
            </a:r>
          </a:p>
          <a:p>
            <a:pPr lvl="1"/>
            <a:r>
              <a:rPr lang="en-US" dirty="0"/>
              <a:t>The data type is object OR</a:t>
            </a:r>
          </a:p>
          <a:p>
            <a:pPr lvl="1"/>
            <a:r>
              <a:rPr lang="en-US" dirty="0"/>
              <a:t>There are between 2 and 20 unique values (more than 20 are too granular, hence not meaningful to classify) </a:t>
            </a:r>
          </a:p>
          <a:p>
            <a:pPr lvl="1"/>
            <a:r>
              <a:rPr lang="en-US" dirty="0"/>
              <a:t>Transaction data are exception: There are fewer than 20 unique values, but these should be treated as continuous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E39B-F4E8-E264-B575-4026C011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IV Calculation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42424C-D91A-E454-6E60-B9261373D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3784601"/>
            <a:ext cx="4064000" cy="52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8CCFF-F9E2-D998-82D9-17502E1F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43" y="1358561"/>
            <a:ext cx="4648200" cy="580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FBE3D-95EF-A627-AE6E-948D4EC08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1955799"/>
            <a:ext cx="40894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EFE4-D76C-93B9-D6E7-6CC1851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Feature Selection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40882-E6A9-F73F-469C-EF1A6B74D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663" y="1690688"/>
            <a:ext cx="619472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569D9-D338-A300-3845-DD17A089B5F3}"/>
              </a:ext>
            </a:extLst>
          </p:cNvPr>
          <p:cNvSpPr txBox="1"/>
          <p:nvPr/>
        </p:nvSpPr>
        <p:spPr>
          <a:xfrm>
            <a:off x="838200" y="1859340"/>
            <a:ext cx="3948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random forest model, we selected the top 13 features based on relative feature importance </a:t>
            </a:r>
          </a:p>
        </p:txBody>
      </p:sp>
    </p:spTree>
    <p:extLst>
      <p:ext uri="{BB962C8B-B14F-4D97-AF65-F5344CB8AC3E}">
        <p14:creationId xmlns:p14="http://schemas.microsoft.com/office/powerpoint/2010/main" val="30457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707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churn for Google merchandising store</vt:lpstr>
      <vt:lpstr>Problem Statement &amp; Objective</vt:lpstr>
      <vt:lpstr>How we obtained data </vt:lpstr>
      <vt:lpstr>Feature engineering – historical behaviors</vt:lpstr>
      <vt:lpstr>Data Exploration – Churn Definition</vt:lpstr>
      <vt:lpstr>Data Exploration – Distribution  </vt:lpstr>
      <vt:lpstr>Data Exploration – IV Calculation</vt:lpstr>
      <vt:lpstr>Data Exploration – IV Calculation</vt:lpstr>
      <vt:lpstr>Data Exploration – Feature Selection </vt:lpstr>
      <vt:lpstr>Modeling – Model Selection</vt:lpstr>
      <vt:lpstr>Modeling – Parameter Tuning</vt:lpstr>
      <vt:lpstr>Assumptions</vt:lpstr>
      <vt:lpstr>Recommendations</vt:lpstr>
      <vt:lpstr>Recommendations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churn for Google merchandising store</dc:title>
  <dc:creator>Alice Le</dc:creator>
  <cp:lastModifiedBy>Alice Le</cp:lastModifiedBy>
  <cp:revision>2</cp:revision>
  <dcterms:created xsi:type="dcterms:W3CDTF">2022-08-25T02:15:09Z</dcterms:created>
  <dcterms:modified xsi:type="dcterms:W3CDTF">2022-08-29T01:44:31Z</dcterms:modified>
</cp:coreProperties>
</file>