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991" r:id="rId2"/>
    <p:sldId id="992" r:id="rId3"/>
    <p:sldId id="993" r:id="rId4"/>
    <p:sldId id="262" r:id="rId5"/>
    <p:sldId id="998" r:id="rId6"/>
    <p:sldId id="1035" r:id="rId7"/>
    <p:sldId id="1036" r:id="rId8"/>
    <p:sldId id="270" r:id="rId9"/>
    <p:sldId id="996" r:id="rId10"/>
    <p:sldId id="997" r:id="rId11"/>
    <p:sldId id="1038" r:id="rId12"/>
    <p:sldId id="995" r:id="rId13"/>
    <p:sldId id="999" r:id="rId14"/>
    <p:sldId id="275" r:id="rId15"/>
    <p:sldId id="1000" r:id="rId16"/>
    <p:sldId id="1040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E75B-C858-7346-95A1-A2909A4893C3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B0149-7605-D84E-9227-D3A250BBA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AD6D0-D955-7748-8E3A-15F96EF0C2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1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50DB0-0445-452E-9576-0942FD9FEED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13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AD6D0-D955-7748-8E3A-15F96EF0C2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6B1C3-EFD3-4F44-8E95-E63400CD6B97}" type="slidenum">
              <a:rPr lang="en-ZA" smtClean="0"/>
              <a:pPr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274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B352B-314A-3742-AD48-65C3EBCB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FE2B2-F23A-BF4E-9815-2092034A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1718-61C4-5D41-8E36-89AEEBCB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5371-31A9-D54A-86BC-7EBAF27F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B5A9-F1DB-5B45-92AD-5F8D5D48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83DA-B72B-CE44-962E-A37664D3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7BBD4-7BDF-7346-9703-17237D21C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547C-ECF4-5B49-BDB9-F3571B95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BABF-3CD3-A74C-AC5A-25393CAD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BCB9-8336-DC41-9598-DFA51100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4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55AB3-0746-C24B-BD66-6531DA87E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82ABB-76C6-ED4C-B69C-2E078852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F9AA-6D26-8849-BA43-015F93C4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AAE9-D333-094B-9FF9-5422C0B3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D126D-ED88-A74C-9E56-D4F5AE29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1C9-2F64-D54A-9487-6F52782F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9B2B-1161-F043-A8DB-836875428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3241-C748-7F49-A173-B077525E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9D98-B1DF-7349-8D62-727A2FFF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448B-D93F-3045-A9C1-71F6DCAE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2D12-72A5-794B-AE79-B912BF82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2F95-377F-6045-BE8D-71679C7CD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E672-731E-0E4B-8DBD-6AC8FC62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7F4B-3676-9449-BBDB-236C835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CEF0-0880-9441-AA89-EAC0BAC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90A5-0D53-6043-987A-33F92BAF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3B65-012D-A341-B378-745E7CF11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FB621-14FF-2445-86F5-1FF11EAA9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C6D0E-F098-8741-A17F-175E796F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BF46D-B120-FD43-9071-F998183A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135D2-9A2E-E84E-AB84-7BA82EDA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3E41-9D1F-2649-A4E6-B1AFD892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55DB-A67F-1B40-9994-B3365BD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1F6D6-F04B-9841-A699-48849F870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7F9F5-E24B-C84C-B2B1-0F65B689A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5EA38-3BCA-6745-AC48-551D1483C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9A0CB-7AC8-5A44-815B-E3518338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6CD88-980B-DA4D-BF7C-70C1E5F6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F4478-CA0D-C840-8D20-4D70A2C8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8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A30E-6A75-2B44-83D6-05AC1D4B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93B9C-3707-1847-8A30-73D82953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4DF35-503C-CE44-A8A9-FECABA1A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D56A-526B-8042-B3FC-6C2E4841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7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3381A-19C2-9E41-873F-2CAA7633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38990-260E-3949-98C4-C72194F2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D28D-9809-9C42-A91E-16D0AD7C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54A8-5218-4D48-B775-4BFBD8A9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1BE1-5553-6E41-897F-BA8C6354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8719-AA29-F440-830D-5C0A4A0F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192BA-E4C6-6F43-9A64-67529C20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2CE7-F4E3-584A-AA39-2F91BC71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4CD36-7409-BD4B-90C1-CC2ED5D5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5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100D-7E23-E149-9876-49FC5602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189C4-33CE-FE47-82AC-F34058FC6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0053E-1E87-8846-BBC9-4309A622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754D-B21D-C243-BE54-9EDF2DA8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7D86-7B84-8043-AA69-C4DFB702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F080C-F039-8D46-A7CD-6222CCB3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14F7F-F8E0-4E48-AD3B-143FC096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0753-9855-564C-9B5C-AA943E05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DCFF-650D-A648-A3EC-EEADAE261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AB0F5-BBF0-9F44-9EEA-DE7BE6F52D49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B267-3A17-FA45-8275-F79EF02CB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C4D7-B98C-0046-AA0E-59F35E6D4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C4ACD-B440-394C-9F11-EE1F6E5D7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6519-D168-D447-BB97-4AB52F43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Day 2: The Carbonate System and its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934C-6F15-7C41-90C8-1B85CE128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/>
              <a:t>What happens when CO</a:t>
            </a:r>
            <a:r>
              <a:rPr lang="en-US" sz="3000" baseline="-25000" dirty="0"/>
              <a:t>2</a:t>
            </a:r>
            <a:r>
              <a:rPr lang="en-US" sz="3000" dirty="0"/>
              <a:t> enters sea water?</a:t>
            </a:r>
          </a:p>
          <a:p>
            <a:pPr lvl="1"/>
            <a:r>
              <a:rPr lang="en-US" sz="3000" dirty="0"/>
              <a:t>CO2 equilibrium system</a:t>
            </a:r>
          </a:p>
          <a:p>
            <a:pPr lvl="1"/>
            <a:r>
              <a:rPr lang="en-US" sz="3000" dirty="0"/>
              <a:t>How to derive the carbonate system</a:t>
            </a:r>
          </a:p>
          <a:p>
            <a:pPr lvl="1"/>
            <a:r>
              <a:rPr lang="en-US" sz="3000" dirty="0"/>
              <a:t>pCO</a:t>
            </a:r>
            <a:r>
              <a:rPr lang="en-US" sz="3000" baseline="-25000" dirty="0"/>
              <a:t>2</a:t>
            </a:r>
            <a:r>
              <a:rPr lang="en-US" sz="3000" dirty="0"/>
              <a:t>, DIC, Talk, pH</a:t>
            </a:r>
          </a:p>
          <a:p>
            <a:pPr lvl="1"/>
            <a:r>
              <a:rPr lang="en-US" sz="3000" dirty="0"/>
              <a:t>How to observe each of these 4 master variables</a:t>
            </a:r>
          </a:p>
          <a:p>
            <a:pPr lvl="1"/>
            <a:r>
              <a:rPr lang="en-US" sz="3000" dirty="0"/>
              <a:t>Stoichiometry plots</a:t>
            </a:r>
          </a:p>
          <a:p>
            <a:pPr lvl="1"/>
            <a:r>
              <a:rPr lang="en-US" sz="3000" dirty="0" err="1"/>
              <a:t>Revelle</a:t>
            </a:r>
            <a:r>
              <a:rPr lang="en-US" sz="3000" dirty="0"/>
              <a:t> (Buffer) factor 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Practical: Deriving the carbonate system: Bjerrum and stoichiometry plots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6382-CA4F-4E46-A17A-04055888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302625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BBEB-FE35-3B41-B820-0D852AF4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variables: Total Alkalinity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61F4-15FF-4B45-A138-FEA31D749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Capacity parameter: proton or charge balance</a:t>
            </a:r>
          </a:p>
          <a:p>
            <a:pPr lvl="1"/>
            <a:r>
              <a:rPr lang="en-US" dirty="0"/>
              <a:t>μmolkg-1</a:t>
            </a:r>
          </a:p>
          <a:p>
            <a:endParaRPr lang="en-US" dirty="0"/>
          </a:p>
          <a:p>
            <a:pPr lvl="1"/>
            <a:r>
              <a:rPr lang="en-US" dirty="0"/>
              <a:t>TA = [HCO3-]+2[CO32-]+[B(OH)4-]+[OH-] … - [H+]-[HSO4-]-[HF]-….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 = [HCO3-]+2[CO32-]+[B(OH)4-]+[OH-] – [H+]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 = </a:t>
            </a:r>
            <a:r>
              <a:rPr lang="en-US" dirty="0" err="1"/>
              <a:t>Σ</a:t>
            </a:r>
            <a:r>
              <a:rPr lang="en-US" dirty="0"/>
              <a:t> conservative cations - </a:t>
            </a:r>
            <a:r>
              <a:rPr lang="en-US" dirty="0" err="1"/>
              <a:t>Σ</a:t>
            </a:r>
            <a:r>
              <a:rPr lang="en-US" dirty="0"/>
              <a:t> conservative anions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D71BC-9E99-FF4F-9571-2A518775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36074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6C35D5-61CA-6B48-A28F-F5E5BFA9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scales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E5519-894A-284E-A6C6-EFAB6062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NB: consistency with the equilibrium constants – large errors possible</a:t>
            </a:r>
          </a:p>
          <a:p>
            <a:r>
              <a:rPr lang="en-US" dirty="0"/>
              <a:t>pH = -log[a</a:t>
            </a:r>
            <a:r>
              <a:rPr lang="en-US" baseline="30000" dirty="0"/>
              <a:t>+</a:t>
            </a:r>
            <a:r>
              <a:rPr lang="en-US" dirty="0"/>
              <a:t>]  - NBS (infinite dilution)</a:t>
            </a:r>
          </a:p>
          <a:p>
            <a:endParaRPr lang="en-US" dirty="0"/>
          </a:p>
          <a:p>
            <a:r>
              <a:rPr lang="en-US" dirty="0"/>
              <a:t>Total Scale</a:t>
            </a:r>
          </a:p>
          <a:p>
            <a:pPr lvl="1"/>
            <a:r>
              <a:rPr lang="en-US" dirty="0"/>
              <a:t>-log[H</a:t>
            </a:r>
            <a:r>
              <a:rPr lang="en-US" baseline="30000" dirty="0"/>
              <a:t>+</a:t>
            </a:r>
            <a:r>
              <a:rPr lang="en-US" dirty="0"/>
              <a:t>]</a:t>
            </a:r>
            <a:r>
              <a:rPr lang="en-US" baseline="-25000" dirty="0"/>
              <a:t>T</a:t>
            </a:r>
            <a:r>
              <a:rPr lang="en-US" dirty="0"/>
              <a:t> = </a:t>
            </a:r>
            <a:r>
              <a:rPr lang="en-US" dirty="0" err="1"/>
              <a:t>pH</a:t>
            </a:r>
            <a:r>
              <a:rPr lang="en-US" baseline="-25000" dirty="0" err="1"/>
              <a:t>T</a:t>
            </a:r>
            <a:r>
              <a:rPr lang="en-US" dirty="0"/>
              <a:t> = -{log[H</a:t>
            </a:r>
            <a:r>
              <a:rPr lang="en-US" baseline="30000" dirty="0"/>
              <a:t>+</a:t>
            </a:r>
            <a:r>
              <a:rPr lang="en-US" dirty="0"/>
              <a:t>]</a:t>
            </a:r>
            <a:r>
              <a:rPr lang="en-US" baseline="-25000" dirty="0"/>
              <a:t>F</a:t>
            </a:r>
            <a:r>
              <a:rPr lang="en-US" dirty="0"/>
              <a:t> + log[HSO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dirty="0"/>
              <a:t>]}</a:t>
            </a:r>
          </a:p>
          <a:p>
            <a:r>
              <a:rPr lang="en-US" dirty="0"/>
              <a:t>SW Scale</a:t>
            </a:r>
          </a:p>
          <a:p>
            <a:pPr lvl="1"/>
            <a:r>
              <a:rPr lang="en-US" dirty="0"/>
              <a:t>-log[H</a:t>
            </a:r>
            <a:r>
              <a:rPr lang="en-US" baseline="30000" dirty="0"/>
              <a:t>+</a:t>
            </a:r>
            <a:r>
              <a:rPr lang="en-US" dirty="0"/>
              <a:t>]</a:t>
            </a:r>
            <a:r>
              <a:rPr lang="en-US" baseline="-25000" dirty="0"/>
              <a:t>SWS</a:t>
            </a:r>
            <a:r>
              <a:rPr lang="en-US" dirty="0"/>
              <a:t> = </a:t>
            </a:r>
            <a:r>
              <a:rPr lang="en-US" dirty="0" err="1"/>
              <a:t>pH</a:t>
            </a:r>
            <a:r>
              <a:rPr lang="en-US" baseline="-25000" dirty="0" err="1"/>
              <a:t>SWS</a:t>
            </a:r>
            <a:r>
              <a:rPr lang="en-US" dirty="0"/>
              <a:t> = -{log(H</a:t>
            </a:r>
            <a:r>
              <a:rPr lang="en-US" baseline="30000" dirty="0"/>
              <a:t>+</a:t>
            </a:r>
            <a:r>
              <a:rPr lang="en-US" dirty="0"/>
              <a:t>]</a:t>
            </a:r>
            <a:r>
              <a:rPr lang="en-US" baseline="-25000" dirty="0"/>
              <a:t>F</a:t>
            </a:r>
            <a:r>
              <a:rPr lang="en-US" dirty="0"/>
              <a:t> + HF}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7833C5-092D-2C4B-AF26-64E457D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SOCCO-AOS Lectures 2019 
</a:t>
            </a:r>
          </a:p>
        </p:txBody>
      </p:sp>
    </p:spTree>
    <p:extLst>
      <p:ext uri="{BB962C8B-B14F-4D97-AF65-F5344CB8AC3E}">
        <p14:creationId xmlns:p14="http://schemas.microsoft.com/office/powerpoint/2010/main" val="345792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ED88-C339-0242-B4B8-6315DDA8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variables: pCO2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A2B2-D324-2042-BD91-48631364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pCO2 in Day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D99E7-72D0-C548-8C45-504C4F7B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3530939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0BFB-ED92-6449-ACD0-644D6D08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these variables relate to </a:t>
            </a:r>
            <a:r>
              <a:rPr lang="en-US" dirty="0" err="1"/>
              <a:t>eachother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53A61-15E2-8E4F-9920-DB13B707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Stoichiometry (</a:t>
            </a:r>
            <a:r>
              <a:rPr lang="en-US" dirty="0" err="1"/>
              <a:t>Deffeys</a:t>
            </a:r>
            <a:r>
              <a:rPr lang="en-US" dirty="0"/>
              <a:t>) plots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6666A-000B-114A-A1E6-93E3831F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382951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SOCCO-AOS Lectures 2019 
</a:t>
            </a:r>
            <a:endParaRPr lang="en-GB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685800"/>
            <a:ext cx="59055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810644" y="285728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err="1"/>
              <a:t>Deffeys</a:t>
            </a:r>
            <a:r>
              <a:rPr lang="en-ZA" dirty="0"/>
              <a:t> Plot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953520" y="6000769"/>
            <a:ext cx="12362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1000" dirty="0"/>
              <a:t>Wolf-</a:t>
            </a:r>
            <a:r>
              <a:rPr lang="en-ZA" sz="1000" dirty="0" err="1"/>
              <a:t>Gladrow</a:t>
            </a:r>
            <a:r>
              <a:rPr lang="en-ZA" sz="1000" dirty="0"/>
              <a:t>, 2007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59631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1E45-69A5-424F-A9AC-8E914E5F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Revelle</a:t>
            </a:r>
            <a:r>
              <a:rPr lang="en-US" dirty="0"/>
              <a:t> (Buffer) factor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17C3-2690-604D-97F2-DBB6C3251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add CO</a:t>
            </a:r>
            <a:r>
              <a:rPr lang="en-US" baseline="-25000" dirty="0"/>
              <a:t>2</a:t>
            </a:r>
            <a:r>
              <a:rPr lang="en-US" dirty="0"/>
              <a:t> to ocean water?</a:t>
            </a:r>
          </a:p>
          <a:p>
            <a:pPr lvl="1"/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+ H</a:t>
            </a:r>
            <a:r>
              <a:rPr lang="en-US" baseline="-25000" dirty="0"/>
              <a:t>2</a:t>
            </a:r>
            <a:r>
              <a:rPr lang="en-US" dirty="0"/>
              <a:t>O + CO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2HCO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-</a:t>
            </a:r>
          </a:p>
          <a:p>
            <a:pPr lvl="1"/>
            <a:endParaRPr lang="en-US" baseline="30000" dirty="0">
              <a:sym typeface="Wingdings" pitchFamily="2" charset="2"/>
            </a:endParaRPr>
          </a:p>
          <a:p>
            <a:r>
              <a:rPr lang="en-US" dirty="0"/>
              <a:t>This is how the sea water buffer works – but is comes at a price – consumption of CO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19728-F4A1-7D42-98A6-7C1F0C57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3774032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3AA-2478-DD46-9C87-874D0A02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Revelle</a:t>
            </a:r>
            <a:r>
              <a:rPr lang="en-US" dirty="0"/>
              <a:t> (Buffer) factor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69FD-E4B5-364C-8B9A-9FD5947F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err="1"/>
              <a:t>Revelle</a:t>
            </a:r>
            <a:r>
              <a:rPr lang="en-US" dirty="0"/>
              <a:t> factor </a:t>
            </a:r>
          </a:p>
          <a:p>
            <a:endParaRPr lang="en-US" dirty="0"/>
          </a:p>
          <a:p>
            <a:pPr lvl="1"/>
            <a:r>
              <a:rPr lang="en-US" dirty="0"/>
              <a:t>RF = d[CO</a:t>
            </a:r>
            <a:r>
              <a:rPr lang="en-US" baseline="-25000" dirty="0"/>
              <a:t>2</a:t>
            </a:r>
            <a:r>
              <a:rPr lang="en-US" dirty="0"/>
              <a:t>]/[CO</a:t>
            </a:r>
            <a:r>
              <a:rPr lang="en-US" baseline="-25000" dirty="0"/>
              <a:t>2</a:t>
            </a:r>
            <a:r>
              <a:rPr lang="en-US" dirty="0"/>
              <a:t>]/d[DIC]/DIC </a:t>
            </a:r>
            <a:r>
              <a:rPr lang="en-US" baseline="-25000" dirty="0"/>
              <a:t>(fixed TA)</a:t>
            </a:r>
          </a:p>
          <a:p>
            <a:pPr lvl="1"/>
            <a:endParaRPr lang="en-US" baseline="-25000" dirty="0"/>
          </a:p>
          <a:p>
            <a:pPr lvl="1"/>
            <a:r>
              <a:rPr lang="en-US" sz="2000" dirty="0"/>
              <a:t>Ratio of the relative change in pCO2 to the relative change in DIC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79791-AB00-164C-B927-550D6CAB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SOCCO-AOS Lectures 2019 
</a:t>
            </a:r>
          </a:p>
        </p:txBody>
      </p:sp>
    </p:spTree>
    <p:extLst>
      <p:ext uri="{BB962C8B-B14F-4D97-AF65-F5344CB8AC3E}">
        <p14:creationId xmlns:p14="http://schemas.microsoft.com/office/powerpoint/2010/main" val="261717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4575" y="595314"/>
            <a:ext cx="75628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7490976" y="6384997"/>
            <a:ext cx="1522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NOAA,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SOCCO-AOS Lectures 2019 
</a:t>
            </a:r>
          </a:p>
        </p:txBody>
      </p:sp>
    </p:spTree>
    <p:extLst>
      <p:ext uri="{BB962C8B-B14F-4D97-AF65-F5344CB8AC3E}">
        <p14:creationId xmlns:p14="http://schemas.microsoft.com/office/powerpoint/2010/main" val="269389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CB4C-CBF4-B44F-86ED-8EF1436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happens when CO</a:t>
            </a:r>
            <a:r>
              <a:rPr lang="en-US" b="1" baseline="-25000" dirty="0"/>
              <a:t>2</a:t>
            </a:r>
            <a:r>
              <a:rPr lang="en-US" b="1" dirty="0"/>
              <a:t> enters the ocean?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D88D-CDD5-9D42-8D31-BC1EE700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CO2aq </a:t>
            </a:r>
            <a:r>
              <a:rPr lang="en-US" dirty="0">
                <a:sym typeface="Wingdings" pitchFamily="2" charset="2"/>
              </a:rPr>
              <a:t> H2CO3* </a:t>
            </a:r>
            <a:r>
              <a:rPr lang="en-US" dirty="0"/>
              <a:t>HCO</a:t>
            </a:r>
            <a:r>
              <a:rPr lang="en-US" baseline="-25000" dirty="0"/>
              <a:t>3</a:t>
            </a:r>
            <a:r>
              <a:rPr lang="en-US" baseline="30000" dirty="0"/>
              <a:t>-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2-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Hybridization of electron shells is what makes this possible and helps understand the relatively slow kinetics of the carbonate equilibrium </a:t>
            </a:r>
          </a:p>
          <a:p>
            <a:pPr lvl="1"/>
            <a:r>
              <a:rPr lang="en-US" dirty="0">
                <a:sym typeface="Wingdings" pitchFamily="2" charset="2"/>
              </a:rPr>
              <a:t>[explain on the board]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DD238-DACD-4848-B85F-30A34E9E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298069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FAEE-4321-6C41-85B6-4269707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</a:t>
            </a:r>
            <a:r>
              <a:rPr lang="en-US" b="1" baseline="-25000" dirty="0"/>
              <a:t>2</a:t>
            </a:r>
            <a:r>
              <a:rPr lang="en-US" b="1" dirty="0"/>
              <a:t> equilibrium system - 1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84E88-38F5-6948-942B-5A210A77E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Carbonate is a weak acid system – that it is not completely dissociated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+ H</a:t>
            </a:r>
            <a:r>
              <a:rPr lang="en-US" baseline="-25000" dirty="0"/>
              <a:t>2</a:t>
            </a:r>
            <a:r>
              <a:rPr lang="en-US" dirty="0"/>
              <a:t>O </a:t>
            </a:r>
            <a:r>
              <a:rPr lang="en-US" dirty="0">
                <a:sym typeface="Wingdings" pitchFamily="2" charset="2"/>
              </a:rPr>
              <a:t> H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*</a:t>
            </a:r>
            <a:r>
              <a:rPr lang="en-US" dirty="0">
                <a:sym typeface="Wingdings" pitchFamily="2" charset="2"/>
              </a:rPr>
              <a:t>  HCO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-</a:t>
            </a:r>
            <a:r>
              <a:rPr lang="en-US" dirty="0">
                <a:sym typeface="Wingdings" pitchFamily="2" charset="2"/>
              </a:rPr>
              <a:t> + H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 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2-</a:t>
            </a:r>
            <a:r>
              <a:rPr lang="en-US" dirty="0">
                <a:sym typeface="Wingdings" pitchFamily="2" charset="2"/>
              </a:rPr>
              <a:t> + H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pPr marL="457200" lvl="1" indent="0">
              <a:buNone/>
            </a:pPr>
            <a:endParaRPr lang="en-US" baseline="300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baseline="30000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*</a:t>
            </a:r>
            <a:r>
              <a:rPr lang="en-US" dirty="0">
                <a:sym typeface="Wingdings" pitchFamily="2" charset="2"/>
              </a:rPr>
              <a:t>  HCO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-</a:t>
            </a:r>
            <a:r>
              <a:rPr lang="en-US" dirty="0">
                <a:sym typeface="Wingdings" pitchFamily="2" charset="2"/>
              </a:rPr>
              <a:t> + H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 CO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baseline="30000" dirty="0">
                <a:sym typeface="Wingdings" pitchFamily="2" charset="2"/>
              </a:rPr>
              <a:t>2-</a:t>
            </a:r>
            <a:r>
              <a:rPr lang="en-US" dirty="0">
                <a:sym typeface="Wingdings" pitchFamily="2" charset="2"/>
              </a:rPr>
              <a:t> + H</a:t>
            </a:r>
            <a:r>
              <a:rPr lang="en-US" baseline="30000" dirty="0">
                <a:sym typeface="Wingdings" pitchFamily="2" charset="2"/>
              </a:rPr>
              <a:t>+</a:t>
            </a:r>
          </a:p>
          <a:p>
            <a:pPr marL="457200" lvl="1" indent="0">
              <a:buNone/>
            </a:pPr>
            <a:endParaRPr lang="en-US" baseline="300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baseline="30000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D0AFA-B446-A74A-A9C1-BF892FB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3ADFE-265E-9245-909F-17C62B567C5E}"/>
              </a:ext>
            </a:extLst>
          </p:cNvPr>
          <p:cNvSpPr txBox="1"/>
          <p:nvPr/>
        </p:nvSpPr>
        <p:spPr>
          <a:xfrm>
            <a:off x="3611594" y="4149306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8A11-98B1-4E48-BCE4-8BB5CE0F5734}"/>
              </a:ext>
            </a:extLst>
          </p:cNvPr>
          <p:cNvSpPr txBox="1"/>
          <p:nvPr/>
        </p:nvSpPr>
        <p:spPr>
          <a:xfrm>
            <a:off x="5653179" y="4149306"/>
            <a:ext cx="51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519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28" y="916584"/>
            <a:ext cx="7549750" cy="5040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40398" y="237265"/>
            <a:ext cx="62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Carbonate Equilibrium Plot (</a:t>
            </a:r>
            <a:r>
              <a:rPr lang="en-US" b="1" dirty="0" err="1"/>
              <a:t>Bjerrum</a:t>
            </a:r>
            <a:r>
              <a:rPr lang="en-US" b="1" dirty="0"/>
              <a:t> Plot)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SOCCO-AOS Lectures 2019 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60680" y="5680387"/>
            <a:ext cx="128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Monteiro, 1996</a:t>
            </a:r>
          </a:p>
        </p:txBody>
      </p:sp>
    </p:spTree>
    <p:extLst>
      <p:ext uri="{BB962C8B-B14F-4D97-AF65-F5344CB8AC3E}">
        <p14:creationId xmlns:p14="http://schemas.microsoft.com/office/powerpoint/2010/main" val="174868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12BB5-7610-024A-AC28-7710563D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derive the carbonate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7AC1-61C4-5A48-8039-FF2C423C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unknowns: CO</a:t>
            </a:r>
            <a:r>
              <a:rPr lang="en-US" baseline="-25000" dirty="0"/>
              <a:t>2(g)</a:t>
            </a:r>
            <a:r>
              <a:rPr lang="en-US" dirty="0"/>
              <a:t>; H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; HCO</a:t>
            </a:r>
            <a:r>
              <a:rPr lang="en-US" baseline="-25000" dirty="0"/>
              <a:t>3</a:t>
            </a:r>
            <a:r>
              <a:rPr lang="en-US" dirty="0"/>
              <a:t>; CO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  <a:r>
              <a:rPr lang="en-US" dirty="0"/>
              <a:t>; DIC; TA; [H</a:t>
            </a:r>
            <a:r>
              <a:rPr lang="en-US" baseline="30000" dirty="0"/>
              <a:t>+</a:t>
            </a:r>
            <a:r>
              <a:rPr lang="en-US" dirty="0"/>
              <a:t>]; OH</a:t>
            </a:r>
            <a:r>
              <a:rPr lang="en-US" baseline="30000" dirty="0"/>
              <a:t>-</a:t>
            </a:r>
            <a:r>
              <a:rPr lang="en-US" dirty="0"/>
              <a:t>; B(OH)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dirty="0"/>
              <a:t>; B(OH)</a:t>
            </a:r>
            <a:r>
              <a:rPr lang="en-US" baseline="-25000" dirty="0"/>
              <a:t>3</a:t>
            </a:r>
            <a:r>
              <a:rPr lang="en-US" dirty="0"/>
              <a:t>; </a:t>
            </a:r>
          </a:p>
          <a:p>
            <a:r>
              <a:rPr lang="en-US" dirty="0"/>
              <a:t>5 </a:t>
            </a:r>
            <a:r>
              <a:rPr lang="en-US" dirty="0" err="1"/>
              <a:t>Eq</a:t>
            </a:r>
            <a:r>
              <a:rPr lang="en-US" dirty="0"/>
              <a:t> constants K</a:t>
            </a:r>
            <a:r>
              <a:rPr lang="en-US" baseline="-25000" dirty="0"/>
              <a:t>0</a:t>
            </a:r>
            <a:r>
              <a:rPr lang="en-US" dirty="0"/>
              <a:t>; K</a:t>
            </a:r>
            <a:r>
              <a:rPr lang="en-US" baseline="-25000" dirty="0"/>
              <a:t>1</a:t>
            </a:r>
            <a:r>
              <a:rPr lang="en-US" baseline="30000" dirty="0"/>
              <a:t>*</a:t>
            </a:r>
            <a:r>
              <a:rPr lang="en-US" dirty="0"/>
              <a:t>; K</a:t>
            </a:r>
            <a:r>
              <a:rPr lang="en-US" baseline="-25000" dirty="0"/>
              <a:t>2</a:t>
            </a:r>
            <a:r>
              <a:rPr lang="en-US" baseline="30000" dirty="0"/>
              <a:t>*</a:t>
            </a:r>
            <a:r>
              <a:rPr lang="en-US" dirty="0"/>
              <a:t>; K</a:t>
            </a:r>
            <a:r>
              <a:rPr lang="en-US" baseline="-25000" dirty="0"/>
              <a:t>w</a:t>
            </a:r>
            <a:r>
              <a:rPr lang="en-US" dirty="0"/>
              <a:t>; K</a:t>
            </a:r>
            <a:r>
              <a:rPr lang="en-US" baseline="-25000" dirty="0"/>
              <a:t>B</a:t>
            </a:r>
            <a:r>
              <a:rPr lang="en-US" dirty="0"/>
              <a:t>; </a:t>
            </a:r>
          </a:p>
          <a:p>
            <a:r>
              <a:rPr lang="en-US" dirty="0"/>
              <a:t>3 Mass balance equations (DIC; TA; B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2 observed variables are necessary</a:t>
            </a:r>
          </a:p>
          <a:p>
            <a:pPr lvl="1"/>
            <a:r>
              <a:rPr lang="en-US" dirty="0"/>
              <a:t>pH, DIC, TA, pCO</a:t>
            </a:r>
            <a:r>
              <a:rPr lang="en-US" sz="3200" baseline="-25000" dirty="0"/>
              <a:t>2</a:t>
            </a:r>
            <a:r>
              <a:rPr lang="en-US" dirty="0"/>
              <a:t> can be observed accurately</a:t>
            </a:r>
          </a:p>
          <a:p>
            <a:endParaRPr lang="en-US" dirty="0"/>
          </a:p>
          <a:p>
            <a:r>
              <a:rPr lang="en-US" dirty="0"/>
              <a:t>[CO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  <a:r>
              <a:rPr lang="en-US" dirty="0"/>
              <a:t>] = DIC/(1+[H</a:t>
            </a:r>
            <a:r>
              <a:rPr lang="en-US" baseline="30000" dirty="0"/>
              <a:t>+</a:t>
            </a:r>
            <a:r>
              <a:rPr lang="en-US" dirty="0"/>
              <a:t>]/K</a:t>
            </a:r>
            <a:r>
              <a:rPr lang="en-US" baseline="-25000" dirty="0"/>
              <a:t>2</a:t>
            </a:r>
            <a:r>
              <a:rPr lang="en-US" baseline="30000" dirty="0"/>
              <a:t>*</a:t>
            </a:r>
            <a:r>
              <a:rPr lang="en-US" dirty="0"/>
              <a:t> +[H</a:t>
            </a:r>
            <a:r>
              <a:rPr lang="en-US" baseline="30000" dirty="0"/>
              <a:t>+</a:t>
            </a:r>
            <a:r>
              <a:rPr lang="en-US" dirty="0"/>
              <a:t>]</a:t>
            </a:r>
            <a:r>
              <a:rPr lang="en-US" baseline="30000" dirty="0"/>
              <a:t>2</a:t>
            </a:r>
            <a:r>
              <a:rPr lang="en-US" dirty="0"/>
              <a:t>/K</a:t>
            </a:r>
            <a:r>
              <a:rPr lang="en-US" baseline="-25000" dirty="0"/>
              <a:t>1</a:t>
            </a:r>
            <a:r>
              <a:rPr lang="en-US" baseline="30000" dirty="0"/>
              <a:t>*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baseline="30000" dirty="0"/>
              <a:t>*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C829F-7B2D-364B-AE65-01B2F711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226178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CC39-DBCD-494E-BE06-8E59C35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 equilibrium system – 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714E-B2D2-5F4C-AF3E-111880F9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59789"/>
            <a:ext cx="8229600" cy="4366374"/>
          </a:xfrm>
        </p:spPr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* = [HCO</a:t>
            </a:r>
            <a:r>
              <a:rPr lang="en-US" baseline="-25000" dirty="0"/>
              <a:t>3</a:t>
            </a:r>
            <a:r>
              <a:rPr lang="en-US" baseline="30000" dirty="0"/>
              <a:t>-</a:t>
            </a:r>
            <a:r>
              <a:rPr lang="en-US" dirty="0"/>
              <a:t>][H</a:t>
            </a:r>
            <a:r>
              <a:rPr lang="en-US" baseline="30000" dirty="0"/>
              <a:t>+</a:t>
            </a:r>
            <a:r>
              <a:rPr lang="en-US" dirty="0"/>
              <a:t>]/[H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dirty="0"/>
              <a:t>*]</a:t>
            </a:r>
          </a:p>
          <a:p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* = [CO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  <a:r>
              <a:rPr lang="en-US" dirty="0"/>
              <a:t>][H</a:t>
            </a:r>
            <a:r>
              <a:rPr lang="en-US" baseline="30000" dirty="0"/>
              <a:t>+</a:t>
            </a:r>
            <a:r>
              <a:rPr lang="en-US" dirty="0"/>
              <a:t>]/[HCO</a:t>
            </a:r>
            <a:r>
              <a:rPr lang="en-US" baseline="-25000" dirty="0"/>
              <a:t>3</a:t>
            </a:r>
            <a:r>
              <a:rPr lang="en-US" baseline="30000" dirty="0"/>
              <a:t>-</a:t>
            </a:r>
            <a:r>
              <a:rPr lang="en-US" dirty="0"/>
              <a:t>]</a:t>
            </a:r>
          </a:p>
          <a:p>
            <a:r>
              <a:rPr lang="en-US" dirty="0"/>
              <a:t>K</a:t>
            </a:r>
            <a:r>
              <a:rPr lang="en-US" baseline="-25000" dirty="0"/>
              <a:t>w</a:t>
            </a:r>
            <a:r>
              <a:rPr lang="en-US" dirty="0"/>
              <a:t> = [H</a:t>
            </a:r>
            <a:r>
              <a:rPr lang="en-US" baseline="30000" dirty="0"/>
              <a:t>+</a:t>
            </a:r>
            <a:r>
              <a:rPr lang="en-US" dirty="0"/>
              <a:t>][OH</a:t>
            </a:r>
            <a:r>
              <a:rPr lang="en-US" baseline="30000" dirty="0"/>
              <a:t>-</a:t>
            </a:r>
            <a:r>
              <a:rPr lang="en-US" dirty="0"/>
              <a:t>]</a:t>
            </a:r>
          </a:p>
          <a:p>
            <a:r>
              <a:rPr lang="en-US" dirty="0"/>
              <a:t>K</a:t>
            </a:r>
            <a:r>
              <a:rPr lang="en-US" baseline="-25000" dirty="0"/>
              <a:t>B</a:t>
            </a:r>
            <a:r>
              <a:rPr lang="en-US" dirty="0"/>
              <a:t> = [B(OH)</a:t>
            </a:r>
            <a:r>
              <a:rPr lang="en-US" baseline="30000" dirty="0"/>
              <a:t>-</a:t>
            </a:r>
            <a:r>
              <a:rPr lang="en-US" baseline="-25000" dirty="0"/>
              <a:t>4</a:t>
            </a:r>
            <a:r>
              <a:rPr lang="en-US" dirty="0"/>
              <a:t>][H</a:t>
            </a:r>
            <a:r>
              <a:rPr lang="en-US" baseline="30000" dirty="0"/>
              <a:t>+</a:t>
            </a:r>
            <a:r>
              <a:rPr lang="en-US" dirty="0"/>
              <a:t>]/[B(OH)</a:t>
            </a:r>
            <a:r>
              <a:rPr lang="en-US" baseline="-25000" dirty="0"/>
              <a:t>3</a:t>
            </a:r>
            <a:r>
              <a:rPr lang="en-US" dirty="0"/>
              <a:t>]</a:t>
            </a:r>
          </a:p>
          <a:p>
            <a:r>
              <a:rPr lang="en-US" dirty="0"/>
              <a:t>DIC = ….</a:t>
            </a:r>
          </a:p>
          <a:p>
            <a:r>
              <a:rPr lang="en-US" dirty="0"/>
              <a:t>TA = …..</a:t>
            </a:r>
          </a:p>
          <a:p>
            <a:r>
              <a:rPr lang="en-US" dirty="0"/>
              <a:t>B</a:t>
            </a:r>
            <a:r>
              <a:rPr lang="en-US" baseline="-25000" dirty="0"/>
              <a:t>T</a:t>
            </a:r>
            <a:r>
              <a:rPr lang="en-US" dirty="0"/>
              <a:t> = ….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18794-BA87-704A-A4D7-C7837023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SOCCO-AOS Lectures 2019 
</a:t>
            </a:r>
          </a:p>
        </p:txBody>
      </p:sp>
    </p:spTree>
    <p:extLst>
      <p:ext uri="{BB962C8B-B14F-4D97-AF65-F5344CB8AC3E}">
        <p14:creationId xmlns:p14="http://schemas.microsoft.com/office/powerpoint/2010/main" val="71232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6D55-DCAA-DC43-82F8-AD237C43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Temperature, Salinity and Pressure: what happens?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8261-9016-0E4F-B4CB-A5E255DF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Ki* = f (T, </a:t>
            </a:r>
            <a:r>
              <a:rPr lang="en-US" dirty="0" err="1"/>
              <a:t>S,p</a:t>
            </a:r>
            <a:r>
              <a:rPr lang="en-US" dirty="0"/>
              <a:t>)</a:t>
            </a:r>
          </a:p>
          <a:p>
            <a:r>
              <a:rPr lang="en-US" dirty="0"/>
              <a:t>DIC &amp; TA – conservative independent of T,S</a:t>
            </a:r>
          </a:p>
          <a:p>
            <a:r>
              <a:rPr lang="en-US" dirty="0"/>
              <a:t>What are the implications for observations of water samples vs </a:t>
            </a:r>
            <a:r>
              <a:rPr lang="en-US" i="1" dirty="0"/>
              <a:t>in situ </a:t>
            </a:r>
            <a:r>
              <a:rPr lang="en-US" dirty="0"/>
              <a:t>carbon floats and gliders?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B3129-CF33-7744-AFD3-86643CF2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SOCCO-AOS Lectures 2019 
</a:t>
            </a:r>
          </a:p>
        </p:txBody>
      </p:sp>
    </p:spTree>
    <p:extLst>
      <p:ext uri="{BB962C8B-B14F-4D97-AF65-F5344CB8AC3E}">
        <p14:creationId xmlns:p14="http://schemas.microsoft.com/office/powerpoint/2010/main" val="275093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SOCCO-AOS Lectures 2019 
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819D8-A29F-3843-A292-A20BB5B9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8860"/>
            <a:ext cx="9144000" cy="62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FE99-B3E2-6F48-9BA6-CC4D40AC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variables: 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8815-41AA-BC41-9ABD-4A3C47AB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balance parameter</a:t>
            </a:r>
          </a:p>
          <a:p>
            <a:endParaRPr lang="en-US" dirty="0"/>
          </a:p>
          <a:p>
            <a:pPr lvl="1"/>
            <a:r>
              <a:rPr lang="en-US" dirty="0"/>
              <a:t>DIC = [H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baseline="30000" dirty="0"/>
              <a:t>*</a:t>
            </a:r>
            <a:r>
              <a:rPr lang="en-US" dirty="0"/>
              <a:t>] + [HCO</a:t>
            </a:r>
            <a:r>
              <a:rPr lang="en-US" baseline="-25000" dirty="0"/>
              <a:t>3</a:t>
            </a:r>
            <a:r>
              <a:rPr lang="en-US" baseline="30000" dirty="0"/>
              <a:t>-</a:t>
            </a:r>
            <a:r>
              <a:rPr lang="en-US" dirty="0"/>
              <a:t>] + CO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Conservative variable (not dependent on t, S, P)</a:t>
            </a:r>
          </a:p>
          <a:p>
            <a:pPr lvl="1"/>
            <a:r>
              <a:rPr lang="en-US" dirty="0" err="1"/>
              <a:t>Molal</a:t>
            </a:r>
            <a:r>
              <a:rPr lang="en-US" dirty="0"/>
              <a:t> scale – μmolkg</a:t>
            </a:r>
            <a:r>
              <a:rPr lang="en-US" baseline="30000" dirty="0"/>
              <a:t>-1</a:t>
            </a:r>
          </a:p>
          <a:p>
            <a:pPr lvl="1"/>
            <a:r>
              <a:rPr lang="en-US" dirty="0"/>
              <a:t>Observable – very accurately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F97B-0F17-6649-AB1D-44E325F1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SOCCO - AOS Introduction to Ocean CO2</a:t>
            </a:r>
          </a:p>
        </p:txBody>
      </p:sp>
    </p:spTree>
    <p:extLst>
      <p:ext uri="{BB962C8B-B14F-4D97-AF65-F5344CB8AC3E}">
        <p14:creationId xmlns:p14="http://schemas.microsoft.com/office/powerpoint/2010/main" val="142922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Macintosh PowerPoint</Application>
  <PresentationFormat>Widescreen</PresentationFormat>
  <Paragraphs>119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Day 2: The Carbonate System and its observation</vt:lpstr>
      <vt:lpstr>What happens when CO2 enters the ocean?</vt:lpstr>
      <vt:lpstr>CO2 equilibrium system - 1 </vt:lpstr>
      <vt:lpstr>PowerPoint Presentation</vt:lpstr>
      <vt:lpstr>How to derive the carbonate system </vt:lpstr>
      <vt:lpstr>CO2 equilibrium system – 2 </vt:lpstr>
      <vt:lpstr>Effect of Temperature, Salinity and Pressure: what happens?</vt:lpstr>
      <vt:lpstr>PowerPoint Presentation</vt:lpstr>
      <vt:lpstr>Master variables: DIC</vt:lpstr>
      <vt:lpstr>Master variables: Total Alkalinity</vt:lpstr>
      <vt:lpstr>pH scales</vt:lpstr>
      <vt:lpstr>Master variables: pCO2</vt:lpstr>
      <vt:lpstr>How do these variables relate to eachother?</vt:lpstr>
      <vt:lpstr>PowerPoint Presentation</vt:lpstr>
      <vt:lpstr>Revelle (Buffer) factor 1</vt:lpstr>
      <vt:lpstr>Revelle (Buffer) factor 2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2: The Carbonate System and its observation</dc:title>
  <dc:creator>Pedro Monteiro</dc:creator>
  <cp:lastModifiedBy>Pedro Monteiro</cp:lastModifiedBy>
  <cp:revision>1</cp:revision>
  <dcterms:created xsi:type="dcterms:W3CDTF">2019-05-21T07:51:57Z</dcterms:created>
  <dcterms:modified xsi:type="dcterms:W3CDTF">2019-05-21T07:52:47Z</dcterms:modified>
</cp:coreProperties>
</file>