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2" r:id="rId6"/>
    <p:sldId id="263" r:id="rId7"/>
    <p:sldId id="2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p:restoredTop sz="94665"/>
  </p:normalViewPr>
  <p:slideViewPr>
    <p:cSldViewPr snapToGrid="0" snapToObjects="1">
      <p:cViewPr varScale="1">
        <p:scale>
          <a:sx n="107" d="100"/>
          <a:sy n="107"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4A8E-3537-5C40-88A0-A38B14753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42873-10EA-C643-9C1A-12323E7B6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2FF61-285E-A941-BD7D-3E17643ED0FE}"/>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2ACB2E32-7252-9E4B-A8C6-5A05088F8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75F4A-1978-A349-B506-B7757D6B6730}"/>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354878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DAA-AC8B-9A40-9A4C-99424DDF3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0D1F2-84BE-8A4F-AEEA-30A52B5CF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B4A26-6910-B740-BD50-072F6ED619CE}"/>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6E09EF04-368B-874C-924A-437BE2665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05851-6519-B84E-810F-D65C84DCA68B}"/>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106099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0FCE4-1C32-2048-8E6E-DD7BD7CEF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28A9D1-24BB-DC40-8460-D7FB27CF4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A0419-5367-9240-8C66-D62DC27E3B7F}"/>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49737E81-6ED2-884D-9D0F-56B09CFCD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7C47D-AF83-5042-B497-50C9C0BF6359}"/>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390896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45C1-0BAC-FD42-AFAB-60BC17C0E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B7EFF-5869-6E4F-BA2D-9153B8020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DCA14-FAB6-BC45-9B18-6D0330B65567}"/>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4A4B6C1D-45D5-A84E-B389-D461C3BD4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51984-476B-1E43-9E5F-377EA28AAA70}"/>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156166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0DC-4D3B-3544-AC3D-488EBAEDA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B9E7B-BA2A-DC42-91FF-F0914D8A2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220DA-1641-014C-A707-2E69CEA6020F}"/>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05955F4F-0CBD-AA40-A46A-3225EFFF9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96104-7762-7141-9231-0C48B9D3D9DE}"/>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330846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5AFD-6EB8-8141-B45F-7500068ED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C7B6F-BECF-B34F-A8B2-C4E25DC80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42F07-6CAC-1741-8179-E5807BC96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67571-25FE-834C-9E9F-83F349E152EE}"/>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6" name="Footer Placeholder 5">
            <a:extLst>
              <a:ext uri="{FF2B5EF4-FFF2-40B4-BE49-F238E27FC236}">
                <a16:creationId xmlns:a16="http://schemas.microsoft.com/office/drawing/2014/main" id="{D6663165-F58F-6A4F-8AC4-09CB3FF1F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72209-2274-8B4B-9553-B15DBAC279AF}"/>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285057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4CB6-84A7-E849-9304-E541BC9F8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E8CC97-8680-F446-80F6-5F2AFDF13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19A21-DCEA-484C-80C6-7A1E844458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451CD-EE3E-7D41-B28D-F019A1B0A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5A683-A367-444F-A0D2-60B7098CD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389A9-9E6B-D146-8181-6E552FA78871}"/>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8" name="Footer Placeholder 7">
            <a:extLst>
              <a:ext uri="{FF2B5EF4-FFF2-40B4-BE49-F238E27FC236}">
                <a16:creationId xmlns:a16="http://schemas.microsoft.com/office/drawing/2014/main" id="{D519F8C4-972B-414C-A5C2-5C70C228D8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BA9C-6598-154D-B41D-210E04C7E4B4}"/>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420181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55D8-1C2F-054A-84D2-206F8D0985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5A247-1773-484F-89B7-C2CFC021C11F}"/>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4" name="Footer Placeholder 3">
            <a:extLst>
              <a:ext uri="{FF2B5EF4-FFF2-40B4-BE49-F238E27FC236}">
                <a16:creationId xmlns:a16="http://schemas.microsoft.com/office/drawing/2014/main" id="{F9160E10-69DE-2145-A463-2699E6CFE8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DEFC8-9D8D-DA45-96C9-75E79075901A}"/>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6102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C9EA8-4F60-9D49-B419-118B680FB3DC}"/>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3" name="Footer Placeholder 2">
            <a:extLst>
              <a:ext uri="{FF2B5EF4-FFF2-40B4-BE49-F238E27FC236}">
                <a16:creationId xmlns:a16="http://schemas.microsoft.com/office/drawing/2014/main" id="{96E7219E-8E60-304F-B3B9-90DAB0969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73ECA-6034-584C-AB78-016DB829C26C}"/>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304038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E05B-FF8C-C640-89E9-93A5BD222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8736E-CEE2-F64C-B891-49B62164E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8C3B9-797D-594D-9734-32555EC75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73CA9-065A-A046-9591-C5F7AD46BA78}"/>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6" name="Footer Placeholder 5">
            <a:extLst>
              <a:ext uri="{FF2B5EF4-FFF2-40B4-BE49-F238E27FC236}">
                <a16:creationId xmlns:a16="http://schemas.microsoft.com/office/drawing/2014/main" id="{7028909D-0FE0-B249-B184-55036182C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6B97E-A4F0-0E43-9572-1A4E6B453B33}"/>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390067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5BF-BD89-7F47-908F-1C108A867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493F4-D3A5-794D-ABB5-FF6142550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20590-B5A1-F240-A69B-787546357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89587-931A-5C48-BFEA-0091CB52F501}"/>
              </a:ext>
            </a:extLst>
          </p:cNvPr>
          <p:cNvSpPr>
            <a:spLocks noGrp="1"/>
          </p:cNvSpPr>
          <p:nvPr>
            <p:ph type="dt" sz="half" idx="10"/>
          </p:nvPr>
        </p:nvSpPr>
        <p:spPr/>
        <p:txBody>
          <a:bodyPr/>
          <a:lstStyle/>
          <a:p>
            <a:fld id="{1C3947E7-667C-2A4E-856A-CA190889E54C}" type="datetimeFigureOut">
              <a:rPr lang="en-US" smtClean="0"/>
              <a:t>5/20/19</a:t>
            </a:fld>
            <a:endParaRPr lang="en-US"/>
          </a:p>
        </p:txBody>
      </p:sp>
      <p:sp>
        <p:nvSpPr>
          <p:cNvPr id="6" name="Footer Placeholder 5">
            <a:extLst>
              <a:ext uri="{FF2B5EF4-FFF2-40B4-BE49-F238E27FC236}">
                <a16:creationId xmlns:a16="http://schemas.microsoft.com/office/drawing/2014/main" id="{2196C579-8869-DF44-9797-E0AC412DA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D532C-7693-E943-BE39-286D7F01CC90}"/>
              </a:ext>
            </a:extLst>
          </p:cNvPr>
          <p:cNvSpPr>
            <a:spLocks noGrp="1"/>
          </p:cNvSpPr>
          <p:nvPr>
            <p:ph type="sldNum" sz="quarter" idx="12"/>
          </p:nvPr>
        </p:nvSpPr>
        <p:spPr/>
        <p:txBody>
          <a:bodyPr/>
          <a:lstStyle/>
          <a:p>
            <a:fld id="{12378B5D-29F3-1543-9D13-96B5AF6803AD}" type="slidenum">
              <a:rPr lang="en-US" smtClean="0"/>
              <a:t>‹#›</a:t>
            </a:fld>
            <a:endParaRPr lang="en-US"/>
          </a:p>
        </p:txBody>
      </p:sp>
    </p:spTree>
    <p:extLst>
      <p:ext uri="{BB962C8B-B14F-4D97-AF65-F5344CB8AC3E}">
        <p14:creationId xmlns:p14="http://schemas.microsoft.com/office/powerpoint/2010/main" val="111194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0D5E2-48B8-F54C-9F75-1311B2B31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CFCCF-C9CA-FE4D-BC34-A2B6D0F75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CEBD1-99DD-4543-899E-245A8D904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947E7-667C-2A4E-856A-CA190889E54C}" type="datetimeFigureOut">
              <a:rPr lang="en-US" smtClean="0"/>
              <a:t>5/20/19</a:t>
            </a:fld>
            <a:endParaRPr lang="en-US"/>
          </a:p>
        </p:txBody>
      </p:sp>
      <p:sp>
        <p:nvSpPr>
          <p:cNvPr id="5" name="Footer Placeholder 4">
            <a:extLst>
              <a:ext uri="{FF2B5EF4-FFF2-40B4-BE49-F238E27FC236}">
                <a16:creationId xmlns:a16="http://schemas.microsoft.com/office/drawing/2014/main" id="{F27E3981-0218-A849-B94F-CFE1062FE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C8CBA-762D-FC41-B8ED-22A248B86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78B5D-29F3-1543-9D13-96B5AF6803AD}" type="slidenum">
              <a:rPr lang="en-US" smtClean="0"/>
              <a:t>‹#›</a:t>
            </a:fld>
            <a:endParaRPr lang="en-US"/>
          </a:p>
        </p:txBody>
      </p:sp>
    </p:spTree>
    <p:extLst>
      <p:ext uri="{BB962C8B-B14F-4D97-AF65-F5344CB8AC3E}">
        <p14:creationId xmlns:p14="http://schemas.microsoft.com/office/powerpoint/2010/main" val="113789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xarray.pydata.org/en/stable/generated/xarray.open_dataset.html" TargetMode="External"/><Relationship Id="rId2" Type="http://schemas.openxmlformats.org/officeDocument/2006/relationships/hyperlink" Target="http://xarray.pydata.org/en/stable/" TargetMode="External"/><Relationship Id="rId1" Type="http://schemas.openxmlformats.org/officeDocument/2006/relationships/slideLayout" Target="../slideLayouts/slideLayout1.xml"/><Relationship Id="rId6" Type="http://schemas.openxmlformats.org/officeDocument/2006/relationships/hyperlink" Target="https://www.anaconda.com/download/" TargetMode="External"/><Relationship Id="rId5" Type="http://schemas.openxmlformats.org/officeDocument/2006/relationships/hyperlink" Target="https://scitools.org.uk/cartopy/docs/latest/matplotlib/intro.html" TargetMode="External"/><Relationship Id="rId4" Type="http://schemas.openxmlformats.org/officeDocument/2006/relationships/hyperlink" Target="https://scitools.org.uk/cartopy/docs/latest/crs/projec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1938992"/>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a:p>
            <a:endParaRPr lang="en-US" sz="2800" b="1" dirty="0">
              <a:latin typeface="Helvetica Neue" panose="02000503000000020004" pitchFamily="2" charset="0"/>
              <a:ea typeface="Helvetica Neue" panose="02000503000000020004" pitchFamily="2" charset="0"/>
              <a:cs typeface="Helvetica Neue" panose="02000503000000020004" pitchFamily="2" charset="0"/>
            </a:endParaRPr>
          </a:p>
          <a:p>
            <a:r>
              <a:rPr lang="en-US" sz="2800" b="1" dirty="0">
                <a:latin typeface="Helvetica Neue" panose="02000503000000020004" pitchFamily="2" charset="0"/>
                <a:ea typeface="Helvetica Neue" panose="02000503000000020004" pitchFamily="2" charset="0"/>
                <a:cs typeface="Helvetica Neue" panose="02000503000000020004" pitchFamily="2" charset="0"/>
              </a:rPr>
              <a:t>The carbonate chemistry system: a problem-solving study based on dissociation constant’s definitions </a:t>
            </a:r>
          </a:p>
        </p:txBody>
      </p:sp>
      <p:sp>
        <p:nvSpPr>
          <p:cNvPr id="5" name="TextBox 4">
            <a:extLst>
              <a:ext uri="{FF2B5EF4-FFF2-40B4-BE49-F238E27FC236}">
                <a16:creationId xmlns:a16="http://schemas.microsoft.com/office/drawing/2014/main" id="{F630723D-77EF-5648-9DAA-AB804368D248}"/>
              </a:ext>
            </a:extLst>
          </p:cNvPr>
          <p:cNvSpPr txBox="1"/>
          <p:nvPr/>
        </p:nvSpPr>
        <p:spPr>
          <a:xfrm>
            <a:off x="676894" y="5967850"/>
            <a:ext cx="4322616" cy="307777"/>
          </a:xfrm>
          <a:prstGeom prst="rect">
            <a:avLst/>
          </a:prstGeom>
          <a:no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Ocean CO</a:t>
            </a:r>
            <a:r>
              <a:rPr lang="en-US" sz="1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400" b="1" dirty="0">
                <a:latin typeface="Helvetica Neue" panose="02000503000000020004" pitchFamily="2" charset="0"/>
                <a:ea typeface="Helvetica Neue" panose="02000503000000020004" pitchFamily="2" charset="0"/>
                <a:cs typeface="Helvetica Neue" panose="02000503000000020004" pitchFamily="2" charset="0"/>
              </a:rPr>
              <a:t>: Theory and Observations</a:t>
            </a:r>
          </a:p>
        </p:txBody>
      </p:sp>
      <p:sp>
        <p:nvSpPr>
          <p:cNvPr id="6" name="TextBox 5">
            <a:extLst>
              <a:ext uri="{FF2B5EF4-FFF2-40B4-BE49-F238E27FC236}">
                <a16:creationId xmlns:a16="http://schemas.microsoft.com/office/drawing/2014/main" id="{516A8EB5-9E18-2F46-A589-F84970AE0E6D}"/>
              </a:ext>
            </a:extLst>
          </p:cNvPr>
          <p:cNvSpPr txBox="1"/>
          <p:nvPr/>
        </p:nvSpPr>
        <p:spPr>
          <a:xfrm>
            <a:off x="676894" y="6281080"/>
            <a:ext cx="1842653" cy="307777"/>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cs typeface="Helvetica Neue" panose="02000503000000020004" pitchFamily="2" charset="0"/>
              </a:rPr>
              <a:t>21.05.2019</a:t>
            </a:r>
          </a:p>
        </p:txBody>
      </p:sp>
      <p:sp>
        <p:nvSpPr>
          <p:cNvPr id="7" name="TextBox 6">
            <a:extLst>
              <a:ext uri="{FF2B5EF4-FFF2-40B4-BE49-F238E27FC236}">
                <a16:creationId xmlns:a16="http://schemas.microsoft.com/office/drawing/2014/main" id="{D1AD6463-621F-D048-A40C-22E3142B2248}"/>
              </a:ext>
            </a:extLst>
          </p:cNvPr>
          <p:cNvSpPr txBox="1"/>
          <p:nvPr/>
        </p:nvSpPr>
        <p:spPr>
          <a:xfrm>
            <a:off x="7861466" y="6275626"/>
            <a:ext cx="3669473" cy="307777"/>
          </a:xfrm>
          <a:prstGeom prst="rect">
            <a:avLst/>
          </a:prstGeom>
          <a:noFill/>
        </p:spPr>
        <p:txBody>
          <a:bodyPr wrap="square" rtlCol="0">
            <a:spAutoFit/>
          </a:bodyPr>
          <a:lstStyle/>
          <a:p>
            <a:pPr algn="r"/>
            <a:r>
              <a:rPr lang="en-US" sz="1400" dirty="0" err="1">
                <a:latin typeface="Helvetica Neue Thin" panose="020B0403020202020204" pitchFamily="34" charset="0"/>
                <a:ea typeface="Helvetica Neue Thin" panose="020B0403020202020204" pitchFamily="34" charset="0"/>
                <a:cs typeface="Helvetica Neue" panose="02000503000000020004" pitchFamily="2" charset="0"/>
              </a:rPr>
              <a:t>pmonteir@csir.co.za</a:t>
            </a:r>
            <a:r>
              <a:rPr lang="en-US" sz="1400" dirty="0">
                <a:latin typeface="Helvetica Neue Thin" panose="020B0403020202020204" pitchFamily="34" charset="0"/>
                <a:ea typeface="Helvetica Neue Thin" panose="020B0403020202020204" pitchFamily="34" charset="0"/>
                <a:cs typeface="Helvetica Neue" panose="02000503000000020004" pitchFamily="2" charset="0"/>
              </a:rPr>
              <a:t>; </a:t>
            </a:r>
            <a:r>
              <a:rPr lang="en-US" sz="1400" dirty="0" err="1">
                <a:latin typeface="Helvetica Neue Thin" panose="020B0403020202020204" pitchFamily="34" charset="0"/>
                <a:ea typeface="Helvetica Neue Thin" panose="020B0403020202020204" pitchFamily="34" charset="0"/>
                <a:cs typeface="Helvetica Neue" panose="02000503000000020004" pitchFamily="2" charset="0"/>
              </a:rPr>
              <a:t>alice.Lebehot@uct.ac.za</a:t>
            </a:r>
            <a:r>
              <a:rPr lang="en-US" sz="1400" dirty="0">
                <a:latin typeface="Helvetica Neue Thin" panose="020B0403020202020204" pitchFamily="34" charset="0"/>
                <a:ea typeface="Helvetica Neue Thin" panose="020B0403020202020204" pitchFamily="34" charset="0"/>
                <a:cs typeface="Helvetica Neue" panose="02000503000000020004" pitchFamily="2" charset="0"/>
              </a:rPr>
              <a:t> </a:t>
            </a:r>
          </a:p>
        </p:txBody>
      </p:sp>
      <p:sp>
        <p:nvSpPr>
          <p:cNvPr id="8" name="TextBox 7">
            <a:extLst>
              <a:ext uri="{FF2B5EF4-FFF2-40B4-BE49-F238E27FC236}">
                <a16:creationId xmlns:a16="http://schemas.microsoft.com/office/drawing/2014/main" id="{64FE91B4-3141-E349-B873-560FE9384AB7}"/>
              </a:ext>
            </a:extLst>
          </p:cNvPr>
          <p:cNvSpPr txBox="1"/>
          <p:nvPr/>
        </p:nvSpPr>
        <p:spPr>
          <a:xfrm>
            <a:off x="7861466" y="5967849"/>
            <a:ext cx="3669473" cy="307777"/>
          </a:xfrm>
          <a:prstGeom prst="rect">
            <a:avLst/>
          </a:prstGeom>
          <a:noFill/>
        </p:spPr>
        <p:txBody>
          <a:bodyPr wrap="square" rtlCol="0">
            <a:spAutoFit/>
          </a:bodyPr>
          <a:lstStyle/>
          <a:p>
            <a:pPr algn="r"/>
            <a:r>
              <a:rPr lang="en-US" sz="1400" dirty="0">
                <a:latin typeface="Helvetica Neue Thin" panose="020B0403020202020204" pitchFamily="34" charset="0"/>
                <a:ea typeface="Helvetica Neue Thin" panose="020B0403020202020204" pitchFamily="34" charset="0"/>
                <a:cs typeface="Helvetica Neue" panose="02000503000000020004" pitchFamily="2" charset="0"/>
              </a:rPr>
              <a:t>UCT, SOCCO-CSIR</a:t>
            </a:r>
          </a:p>
        </p:txBody>
      </p:sp>
      <p:sp>
        <p:nvSpPr>
          <p:cNvPr id="9" name="TextBox 8">
            <a:extLst>
              <a:ext uri="{FF2B5EF4-FFF2-40B4-BE49-F238E27FC236}">
                <a16:creationId xmlns:a16="http://schemas.microsoft.com/office/drawing/2014/main" id="{6C03F0A6-191F-0E4C-8048-60AE75518734}"/>
              </a:ext>
            </a:extLst>
          </p:cNvPr>
          <p:cNvSpPr txBox="1"/>
          <p:nvPr/>
        </p:nvSpPr>
        <p:spPr>
          <a:xfrm>
            <a:off x="676894" y="2641136"/>
            <a:ext cx="10854045" cy="2585323"/>
          </a:xfrm>
          <a:prstGeom prst="rect">
            <a:avLst/>
          </a:prstGeom>
          <a:noFill/>
        </p:spPr>
        <p:txBody>
          <a:bodyPr wrap="square" rtlCol="0">
            <a:spAutoFit/>
          </a:bodyPr>
          <a:lstStyle/>
          <a:p>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r>
              <a:rPr lang="en-US" b="1" dirty="0">
                <a:latin typeface="Helvetica Neue" panose="02000503000000020004" pitchFamily="2" charset="0"/>
                <a:ea typeface="Helvetica Neue" panose="02000503000000020004" pitchFamily="2" charset="0"/>
                <a:cs typeface="Helvetica Neue" panose="02000503000000020004" pitchFamily="2" charset="0"/>
              </a:rPr>
              <a:t>AIMS </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514350" indent="-514350">
              <a:buFontTx/>
              <a:buAutoNum type="arabicParenBoth"/>
            </a:pPr>
            <a:r>
              <a:rPr lang="en-US" dirty="0">
                <a:latin typeface="Helvetica Neue" panose="02000503000000020004" pitchFamily="2" charset="0"/>
                <a:ea typeface="Helvetica Neue" panose="02000503000000020004" pitchFamily="2" charset="0"/>
                <a:cs typeface="Helvetica Neue" panose="02000503000000020004" pitchFamily="2" charset="0"/>
              </a:rPr>
              <a:t>Apply theoretical knowledge of the carbon cycle to experimental situations, through equation solving</a:t>
            </a:r>
          </a:p>
          <a:p>
            <a:pPr marL="514350" indent="-514350">
              <a:buFontTx/>
              <a:buAutoNum type="arabicParenBoth"/>
            </a:pPr>
            <a:r>
              <a:rPr lang="en-US" dirty="0">
                <a:latin typeface="Helvetica Neue" panose="02000503000000020004" pitchFamily="2" charset="0"/>
                <a:ea typeface="Helvetica Neue" panose="02000503000000020004" pitchFamily="2" charset="0"/>
                <a:cs typeface="Helvetica Neue" panose="02000503000000020004" pitchFamily="2" charset="0"/>
              </a:rPr>
              <a:t>Understand the role of temperature to CO</a:t>
            </a:r>
            <a:r>
              <a:rPr lang="en-US"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dirty="0">
                <a:latin typeface="Helvetica Neue" panose="02000503000000020004" pitchFamily="2" charset="0"/>
                <a:ea typeface="Helvetica Neue" panose="02000503000000020004" pitchFamily="2" charset="0"/>
                <a:cs typeface="Helvetica Neue" panose="02000503000000020004" pitchFamily="2" charset="0"/>
              </a:rPr>
              <a:t> solubility in seawater</a:t>
            </a:r>
          </a:p>
          <a:p>
            <a:pPr marL="514350" indent="-514350">
              <a:buAutoNum type="arabicParenBoth"/>
            </a:pPr>
            <a:r>
              <a:rPr lang="en-US" dirty="0">
                <a:latin typeface="Helvetica Neue" panose="02000503000000020004" pitchFamily="2" charset="0"/>
                <a:ea typeface="Helvetica Neue" panose="02000503000000020004" pitchFamily="2" charset="0"/>
                <a:cs typeface="Helvetica Neue" panose="02000503000000020004" pitchFamily="2" charset="0"/>
              </a:rPr>
              <a:t>Understand the reaction of the carbonate system in a more acidic environment, particularly in terms of air-sea CO</a:t>
            </a:r>
            <a:r>
              <a:rPr lang="en-US"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dirty="0">
                <a:latin typeface="Helvetica Neue" panose="02000503000000020004" pitchFamily="2" charset="0"/>
                <a:ea typeface="Helvetica Neue" panose="02000503000000020004" pitchFamily="2" charset="0"/>
                <a:cs typeface="Helvetica Neue" panose="02000503000000020004" pitchFamily="2" charset="0"/>
              </a:rPr>
              <a:t> fluxes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endParaRPr lang="en-US"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372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p:txBody>
      </p:sp>
      <p:sp>
        <p:nvSpPr>
          <p:cNvPr id="2" name="TextBox 1">
            <a:extLst>
              <a:ext uri="{FF2B5EF4-FFF2-40B4-BE49-F238E27FC236}">
                <a16:creationId xmlns:a16="http://schemas.microsoft.com/office/drawing/2014/main" id="{93D6315D-48C5-C14F-BE0F-763299334A41}"/>
              </a:ext>
            </a:extLst>
          </p:cNvPr>
          <p:cNvSpPr txBox="1"/>
          <p:nvPr/>
        </p:nvSpPr>
        <p:spPr>
          <a:xfrm>
            <a:off x="676894" y="1579419"/>
            <a:ext cx="9642763" cy="1077218"/>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Dickson A.G., Sabine, C.L. and Christian, J.R.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Eds</a:t>
            </a:r>
            <a:r>
              <a:rPr lang="en-US" sz="1600" dirty="0">
                <a:latin typeface="Helvetica Neue" panose="02000503000000020004" pitchFamily="2" charset="0"/>
                <a:ea typeface="Helvetica Neue" panose="02000503000000020004" pitchFamily="2" charset="0"/>
                <a:cs typeface="Helvetica Neue" panose="02000503000000020004" pitchFamily="2" charset="0"/>
              </a:rPr>
              <a:t>) 2007. Guide to Best Practices for Ocean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Measurements. PICES Special Publication 3, 191 pp </a:t>
            </a:r>
          </a:p>
          <a:p>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9" name="Rectangle 8">
            <a:extLst>
              <a:ext uri="{FF2B5EF4-FFF2-40B4-BE49-F238E27FC236}">
                <a16:creationId xmlns:a16="http://schemas.microsoft.com/office/drawing/2014/main" id="{E9A7DCD9-8985-0047-8E51-381982997A8F}"/>
              </a:ext>
            </a:extLst>
          </p:cNvPr>
          <p:cNvSpPr/>
          <p:nvPr/>
        </p:nvSpPr>
        <p:spPr>
          <a:xfrm>
            <a:off x="934192" y="2305615"/>
            <a:ext cx="9777351" cy="2246769"/>
          </a:xfrm>
          <a:prstGeom prst="rect">
            <a:avLst/>
          </a:prstGeom>
        </p:spPr>
        <p:txBody>
          <a:bodyPr wrap="square">
            <a:spAutoFit/>
          </a:bodyPr>
          <a:lstStyle/>
          <a:p>
            <a:r>
              <a:rPr lang="en-ZA" sz="1400" i="1" dirty="0">
                <a:latin typeface="Helvetica Neue" panose="02000503000000020004" pitchFamily="2" charset="0"/>
                <a:ea typeface="Helvetica Neue" panose="02000503000000020004" pitchFamily="2" charset="0"/>
                <a:cs typeface="Helvetica Neue" panose="02000503000000020004" pitchFamily="2" charset="0"/>
              </a:rPr>
              <a:t>It is possible, in theory, to obtain a complete description of the carbon dioxide system in a sample of sea water at a particular temperature and pressure provided that the following information is known: </a:t>
            </a:r>
          </a:p>
          <a:p>
            <a:r>
              <a:rPr lang="en-ZA" sz="1400" i="1" dirty="0">
                <a:latin typeface="Helvetica Neue" panose="02000503000000020004" pitchFamily="2" charset="0"/>
                <a:ea typeface="Helvetica Neue" panose="02000503000000020004" pitchFamily="2" charset="0"/>
                <a:cs typeface="Helvetica Neue" panose="02000503000000020004" pitchFamily="2" charset="0"/>
              </a:rPr>
              <a:t>the solubility constant for CO</a:t>
            </a:r>
            <a:r>
              <a:rPr lang="en-ZA" sz="1400" i="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ZA" sz="1400" i="1" dirty="0">
                <a:latin typeface="Helvetica Neue" panose="02000503000000020004" pitchFamily="2" charset="0"/>
                <a:ea typeface="Helvetica Neue" panose="02000503000000020004" pitchFamily="2" charset="0"/>
                <a:cs typeface="Helvetica Neue" panose="02000503000000020004" pitchFamily="2" charset="0"/>
              </a:rPr>
              <a:t> in sea water, K</a:t>
            </a:r>
            <a:r>
              <a:rPr lang="en-ZA" sz="1400" i="1" baseline="-25000" dirty="0">
                <a:latin typeface="Helvetica Neue" panose="02000503000000020004" pitchFamily="2" charset="0"/>
                <a:ea typeface="Helvetica Neue" panose="02000503000000020004" pitchFamily="2" charset="0"/>
                <a:cs typeface="Helvetica Neue" panose="02000503000000020004" pitchFamily="2" charset="0"/>
              </a:rPr>
              <a:t>0</a:t>
            </a:r>
            <a:endParaRPr lang="en-ZA" sz="1400" i="1" dirty="0">
              <a:latin typeface="Helvetica Neue" panose="02000503000000020004" pitchFamily="2" charset="0"/>
              <a:ea typeface="Helvetica Neue" panose="02000503000000020004" pitchFamily="2" charset="0"/>
              <a:cs typeface="Helvetica Neue" panose="02000503000000020004" pitchFamily="2" charset="0"/>
            </a:endParaRPr>
          </a:p>
          <a:p>
            <a:r>
              <a:rPr lang="en-ZA" sz="1400" i="1" dirty="0">
                <a:latin typeface="Helvetica Neue" panose="02000503000000020004" pitchFamily="2" charset="0"/>
                <a:ea typeface="Helvetica Neue" panose="02000503000000020004" pitchFamily="2" charset="0"/>
                <a:cs typeface="Helvetica Neue" panose="02000503000000020004" pitchFamily="2" charset="0"/>
              </a:rPr>
              <a:t>the equilibrium constants for each of the acid–base pairs that are assumed to exist in the solution</a:t>
            </a:r>
          </a:p>
          <a:p>
            <a:r>
              <a:rPr lang="en-ZA" sz="1400" i="1" dirty="0">
                <a:latin typeface="Helvetica Neue" panose="02000503000000020004" pitchFamily="2" charset="0"/>
                <a:ea typeface="Helvetica Neue" panose="02000503000000020004" pitchFamily="2" charset="0"/>
                <a:cs typeface="Helvetica Neue" panose="02000503000000020004" pitchFamily="2" charset="0"/>
              </a:rPr>
              <a:t>the total concentrations of all the non-CO</a:t>
            </a:r>
            <a:r>
              <a:rPr lang="en-ZA" sz="1400" i="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ZA" sz="1400" i="1" dirty="0">
                <a:latin typeface="Helvetica Neue" panose="02000503000000020004" pitchFamily="2" charset="0"/>
                <a:ea typeface="Helvetica Neue" panose="02000503000000020004" pitchFamily="2" charset="0"/>
                <a:cs typeface="Helvetica Neue" panose="02000503000000020004" pitchFamily="2" charset="0"/>
              </a:rPr>
              <a:t> acid–base pairs</a:t>
            </a:r>
          </a:p>
          <a:p>
            <a:r>
              <a:rPr lang="en-ZA" sz="1400" i="1" dirty="0">
                <a:latin typeface="Helvetica Neue" panose="02000503000000020004" pitchFamily="2" charset="0"/>
                <a:ea typeface="Helvetica Neue" panose="02000503000000020004" pitchFamily="2" charset="0"/>
                <a:cs typeface="Helvetica Neue" panose="02000503000000020004" pitchFamily="2" charset="0"/>
              </a:rPr>
              <a:t>the values of at least two of the CO</a:t>
            </a:r>
            <a:r>
              <a:rPr lang="en-ZA" sz="1400" i="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ZA" sz="1400" i="1" dirty="0">
                <a:latin typeface="Helvetica Neue" panose="02000503000000020004" pitchFamily="2" charset="0"/>
                <a:ea typeface="Helvetica Neue" panose="02000503000000020004" pitchFamily="2" charset="0"/>
                <a:cs typeface="Helvetica Neue" panose="02000503000000020004" pitchFamily="2" charset="0"/>
              </a:rPr>
              <a:t> related parameters: CT, AT, f(CO</a:t>
            </a:r>
            <a:r>
              <a:rPr lang="en-ZA" sz="1400" i="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ZA" sz="1400" i="1" dirty="0">
                <a:latin typeface="Helvetica Neue" panose="02000503000000020004" pitchFamily="2" charset="0"/>
                <a:ea typeface="Helvetica Neue" panose="02000503000000020004" pitchFamily="2" charset="0"/>
                <a:cs typeface="Helvetica Neue" panose="02000503000000020004" pitchFamily="2" charset="0"/>
              </a:rPr>
              <a:t>), [H</a:t>
            </a:r>
            <a:r>
              <a:rPr lang="en-ZA" sz="1400" i="1"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ZA" sz="1400" i="1" dirty="0">
                <a:latin typeface="Helvetica Neue" panose="02000503000000020004" pitchFamily="2" charset="0"/>
                <a:ea typeface="Helvetica Neue" panose="02000503000000020004" pitchFamily="2" charset="0"/>
                <a:cs typeface="Helvetica Neue" panose="02000503000000020004" pitchFamily="2" charset="0"/>
              </a:rPr>
              <a:t>] </a:t>
            </a:r>
          </a:p>
          <a:p>
            <a:endParaRPr lang="en-ZA" sz="1400" i="1" dirty="0">
              <a:latin typeface="Helvetica Neue" panose="02000503000000020004" pitchFamily="2" charset="0"/>
              <a:ea typeface="Helvetica Neue" panose="02000503000000020004" pitchFamily="2" charset="0"/>
              <a:cs typeface="Helvetica Neue" panose="02000503000000020004" pitchFamily="2" charset="0"/>
            </a:endParaRPr>
          </a:p>
          <a:p>
            <a:r>
              <a:rPr lang="en-ZA" sz="1400" i="1" dirty="0">
                <a:latin typeface="Helvetica Neue" panose="02000503000000020004" pitchFamily="2" charset="0"/>
                <a:ea typeface="Helvetica Neue" panose="02000503000000020004" pitchFamily="2" charset="0"/>
                <a:cs typeface="Helvetica Neue" panose="02000503000000020004" pitchFamily="2" charset="0"/>
              </a:rPr>
              <a:t>[…] For certain combinations there are limits to the accuracy with which the other parameters can be predicted from the measured data. These errors end up being propagated through the equations presented here. […] As a consequence it is usually better to measure a particular parameter directly […] than to calculate it from other measurements.</a:t>
            </a:r>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Rectangle 9">
            <a:extLst>
              <a:ext uri="{FF2B5EF4-FFF2-40B4-BE49-F238E27FC236}">
                <a16:creationId xmlns:a16="http://schemas.microsoft.com/office/drawing/2014/main" id="{7C4CF904-B815-B448-8128-AE0F2F53285D}"/>
              </a:ext>
            </a:extLst>
          </p:cNvPr>
          <p:cNvSpPr/>
          <p:nvPr/>
        </p:nvSpPr>
        <p:spPr>
          <a:xfrm>
            <a:off x="9303617" y="4367718"/>
            <a:ext cx="282450" cy="369332"/>
          </a:xfrm>
          <a:prstGeom prst="rect">
            <a:avLst/>
          </a:prstGeom>
        </p:spPr>
        <p:txBody>
          <a:bodyPr wrap="none">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163771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p:txBody>
      </p:sp>
      <p:sp>
        <p:nvSpPr>
          <p:cNvPr id="2" name="TextBox 1">
            <a:extLst>
              <a:ext uri="{FF2B5EF4-FFF2-40B4-BE49-F238E27FC236}">
                <a16:creationId xmlns:a16="http://schemas.microsoft.com/office/drawing/2014/main" id="{93D6315D-48C5-C14F-BE0F-763299334A41}"/>
              </a:ext>
            </a:extLst>
          </p:cNvPr>
          <p:cNvSpPr txBox="1"/>
          <p:nvPr/>
        </p:nvSpPr>
        <p:spPr>
          <a:xfrm>
            <a:off x="676894" y="1579419"/>
            <a:ext cx="9642763" cy="338554"/>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We know (Sarmiento &amp; Gruber, 2006), with T in K and S in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psu</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3D62AE0-96EF-7C4C-9AAE-C88A024DC651}"/>
                  </a:ext>
                </a:extLst>
              </p:cNvPr>
              <p:cNvSpPr txBox="1"/>
              <p:nvPr/>
            </p:nvSpPr>
            <p:spPr>
              <a:xfrm>
                <a:off x="676894" y="2031667"/>
                <a:ext cx="12025745" cy="922497"/>
              </a:xfrm>
              <a:prstGeom prst="rect">
                <a:avLst/>
              </a:prstGeom>
              <a:noFill/>
            </p:spPr>
            <p:txBody>
              <a:bodyPr wrap="square" rtlCol="0">
                <a:spAutoFit/>
              </a:bodyPr>
              <a:lstStyle/>
              <a:p>
                <a14:m>
                  <m:oMath xmlns:m="http://schemas.openxmlformats.org/officeDocument/2006/math">
                    <m:func>
                      <m:func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uncPr>
                      <m:fName>
                        <m:r>
                          <m:rPr>
                            <m:sty m:val="p"/>
                          </m:rPr>
                          <a:rPr lang="en-US" sz="1600" b="0" i="0" smtClean="0">
                            <a:latin typeface="Cambria Math" panose="02040503050406030204" pitchFamily="18" charset="0"/>
                            <a:ea typeface="Helvetica Neue" panose="02000503000000020004" pitchFamily="2" charset="0"/>
                            <a:cs typeface="Helvetica Neue" panose="02000503000000020004" pitchFamily="2" charset="0"/>
                          </a:rPr>
                          <m:t>ln</m:t>
                        </m:r>
                      </m:fName>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𝐾</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0=−60.2409+93.4517 ∗ </m:t>
                        </m:r>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600" b="0" i="1" smtClean="0">
                                <a:latin typeface="Cambria Math" panose="02040503050406030204" pitchFamily="18" charset="0"/>
                                <a:ea typeface="Helvetica Neue" panose="02000503000000020004" pitchFamily="2" charset="0"/>
                                <a:cs typeface="Helvetica Neue" panose="02000503000000020004" pitchFamily="2" charset="0"/>
                              </a:rPr>
                              <m:t>100</m:t>
                            </m:r>
                          </m:num>
                          <m:den>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𝑇</m:t>
                            </m:r>
                          </m:den>
                        </m:f>
                        <m:r>
                          <a:rPr lang="en-US" sz="1600" b="0" i="1" smtClean="0">
                            <a:latin typeface="Cambria Math" panose="02040503050406030204" pitchFamily="18" charset="0"/>
                            <a:ea typeface="Helvetica Neue" panose="02000503000000020004" pitchFamily="2" charset="0"/>
                            <a:cs typeface="Helvetica Neue" panose="02000503000000020004" pitchFamily="2" charset="0"/>
                          </a:rPr>
                          <m:t>+23.3585</m:t>
                        </m:r>
                        <m:func>
                          <m:func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uncPr>
                          <m:fNa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 </m:t>
                            </m:r>
                            <m:r>
                              <m:rPr>
                                <m:sty m:val="p"/>
                              </m:rPr>
                              <a:rPr lang="en-US" sz="1600" b="0" i="0" smtClean="0">
                                <a:latin typeface="Cambria Math" panose="02040503050406030204" pitchFamily="18" charset="0"/>
                                <a:ea typeface="Helvetica Neue" panose="02000503000000020004" pitchFamily="2" charset="0"/>
                                <a:cs typeface="Helvetica Neue" panose="02000503000000020004" pitchFamily="2" charset="0"/>
                              </a:rPr>
                              <m:t>ln</m:t>
                            </m:r>
                          </m:fName>
                          <m:e>
                            <m:d>
                              <m:d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dPr>
                              <m:e>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𝑇</m:t>
                                    </m:r>
                                  </m:num>
                                  <m:den>
                                    <m:r>
                                      <a:rPr lang="en-US" sz="1600" b="0" i="1" smtClean="0">
                                        <a:latin typeface="Cambria Math" panose="02040503050406030204" pitchFamily="18" charset="0"/>
                                        <a:ea typeface="Helvetica Neue" panose="02000503000000020004" pitchFamily="2" charset="0"/>
                                        <a:cs typeface="Helvetica Neue" panose="02000503000000020004" pitchFamily="2" charset="0"/>
                                      </a:rPr>
                                      <m:t>100</m:t>
                                    </m:r>
                                  </m:den>
                                </m:f>
                              </m:e>
                            </m:d>
                          </m:e>
                        </m:func>
                      </m:e>
                    </m:func>
                    <m:r>
                      <a:rPr lang="en-US" sz="1600" b="0" i="0" smtClean="0">
                        <a:latin typeface="Cambria Math" panose="02040503050406030204" pitchFamily="18" charset="0"/>
                        <a:ea typeface="Helvetica Neue" panose="02000503000000020004" pitchFamily="2" charset="0"/>
                        <a:cs typeface="Helvetica Neue" panose="02000503000000020004" pitchFamily="2" charset="0"/>
                      </a:rPr>
                      <m:t>+</m:t>
                    </m:r>
                    <m:r>
                      <m:rPr>
                        <m:sty m:val="p"/>
                      </m:rPr>
                      <a:rPr lang="en-US" sz="1600" b="0" i="0" smtClean="0">
                        <a:latin typeface="Cambria Math" panose="02040503050406030204" pitchFamily="18" charset="0"/>
                        <a:ea typeface="Helvetica Neue" panose="02000503000000020004" pitchFamily="2" charset="0"/>
                        <a:cs typeface="Helvetica Neue" panose="02000503000000020004" pitchFamily="2" charset="0"/>
                      </a:rPr>
                      <m:t>S</m:t>
                    </m:r>
                    <m:r>
                      <a:rPr lang="en-US" sz="1600" b="0" i="0" smtClean="0">
                        <a:latin typeface="Cambria Math" panose="02040503050406030204" pitchFamily="18" charset="0"/>
                        <a:ea typeface="Helvetica Neue" panose="02000503000000020004" pitchFamily="2" charset="0"/>
                        <a:cs typeface="Helvetica Neue" panose="02000503000000020004" pitchFamily="2" charset="0"/>
                      </a:rPr>
                      <m:t> ∗ (0.023517 −0.023656</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𝑇</m:t>
                        </m:r>
                      </m:num>
                      <m:den>
                        <m:r>
                          <a:rPr lang="en-US" sz="1600" b="0" i="1" smtClean="0">
                            <a:latin typeface="Cambria Math" panose="02040503050406030204" pitchFamily="18" charset="0"/>
                            <a:ea typeface="Helvetica Neue" panose="02000503000000020004" pitchFamily="2" charset="0"/>
                            <a:cs typeface="Helvetica Neue" panose="02000503000000020004" pitchFamily="2" charset="0"/>
                          </a:rPr>
                          <m:t>100</m:t>
                        </m:r>
                      </m:den>
                    </m:f>
                    <m:r>
                      <a:rPr lang="en-US" sz="1600" b="0" i="1" smtClean="0">
                        <a:latin typeface="Cambria Math" panose="02040503050406030204" pitchFamily="18" charset="0"/>
                        <a:ea typeface="Helvetica Neue" panose="02000503000000020004" pitchFamily="2" charset="0"/>
                        <a:cs typeface="Helvetica Neue" panose="02000503000000020004" pitchFamily="2" charset="0"/>
                      </a:rPr>
                      <m:t>+ 0.0047036 ∗(</m:t>
                    </m:r>
                    <m:sSup>
                      <m:s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pPr>
                      <m:e>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𝑇</m:t>
                            </m:r>
                          </m:num>
                          <m:den>
                            <m:r>
                              <a:rPr lang="en-US" sz="1600" b="0" i="1" smtClean="0">
                                <a:latin typeface="Cambria Math" panose="02040503050406030204" pitchFamily="18" charset="0"/>
                                <a:ea typeface="Helvetica Neue" panose="02000503000000020004" pitchFamily="2" charset="0"/>
                                <a:cs typeface="Helvetica Neue" panose="02000503000000020004" pitchFamily="2" charset="0"/>
                              </a:rPr>
                              <m:t>100</m:t>
                            </m:r>
                          </m:den>
                        </m:f>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e>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p>
                    </m:sSup>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in mol.kg</a:t>
                </a:r>
                <a:r>
                  <a:rPr lang="en-US" sz="1400" baseline="30000" dirty="0">
                    <a:latin typeface="Helvetica Neue" panose="02000503000000020004" pitchFamily="2" charset="0"/>
                    <a:ea typeface="Helvetica Neue" panose="02000503000000020004" pitchFamily="2" charset="0"/>
                    <a:cs typeface="Helvetica Neue" panose="02000503000000020004" pitchFamily="2" charset="0"/>
                  </a:rPr>
                  <a:t>-1</a:t>
                </a:r>
                <a:r>
                  <a:rPr lang="en-US" sz="1400" dirty="0">
                    <a:latin typeface="Helvetica Neue" panose="02000503000000020004" pitchFamily="2" charset="0"/>
                    <a:ea typeface="Helvetica Neue" panose="02000503000000020004" pitchFamily="2" charset="0"/>
                    <a:cs typeface="Helvetica Neue" panose="02000503000000020004" pitchFamily="2" charset="0"/>
                  </a:rPr>
                  <a:t>.atm</a:t>
                </a:r>
                <a:r>
                  <a:rPr lang="en-US" sz="1400" baseline="30000" dirty="0">
                    <a:latin typeface="Helvetica Neue" panose="02000503000000020004" pitchFamily="2" charset="0"/>
                    <a:ea typeface="Helvetica Neue" panose="02000503000000020004" pitchFamily="2" charset="0"/>
                    <a:cs typeface="Helvetica Neue" panose="02000503000000020004" pitchFamily="2" charset="0"/>
                  </a:rPr>
                  <a:t>-1</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11" name="TextBox 10">
                <a:extLst>
                  <a:ext uri="{FF2B5EF4-FFF2-40B4-BE49-F238E27FC236}">
                    <a16:creationId xmlns:a16="http://schemas.microsoft.com/office/drawing/2014/main" id="{63D62AE0-96EF-7C4C-9AAE-C88A024DC651}"/>
                  </a:ext>
                </a:extLst>
              </p:cNvPr>
              <p:cNvSpPr txBox="1">
                <a:spLocks noRot="1" noChangeAspect="1" noMove="1" noResize="1" noEditPoints="1" noAdjustHandles="1" noChangeArrowheads="1" noChangeShapeType="1" noTextEdit="1"/>
              </p:cNvSpPr>
              <p:nvPr/>
            </p:nvSpPr>
            <p:spPr>
              <a:xfrm>
                <a:off x="676894" y="2031667"/>
                <a:ext cx="12025745" cy="922497"/>
              </a:xfrm>
              <a:prstGeom prst="rect">
                <a:avLst/>
              </a:prstGeom>
              <a:blipFill>
                <a:blip r:embed="rId2"/>
                <a:stretch>
                  <a:fillRect l="-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D203D7-DDEE-FC4E-AEF9-B2312B009228}"/>
                  </a:ext>
                </a:extLst>
              </p:cNvPr>
              <p:cNvSpPr txBox="1"/>
              <p:nvPr/>
            </p:nvSpPr>
            <p:spPr>
              <a:xfrm>
                <a:off x="676894" y="2894790"/>
                <a:ext cx="10200903" cy="563616"/>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10</m:t>
                            </m:r>
                          </m:sub>
                        </m:sSub>
                      </m:fName>
                      <m:e>
                        <m:r>
                          <a:rPr lang="en-US" sz="1600" b="0" i="1" smtClean="0">
                            <a:latin typeface="Cambria Math" panose="02040503050406030204" pitchFamily="18" charset="0"/>
                          </a:rPr>
                          <m:t>𝐾</m:t>
                        </m:r>
                        <m:r>
                          <a:rPr lang="en-US" sz="1600" b="0" i="1" smtClean="0">
                            <a:latin typeface="Cambria Math" panose="02040503050406030204" pitchFamily="18" charset="0"/>
                          </a:rPr>
                          <m:t>1=−62.008+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3670.7</m:t>
                            </m:r>
                          </m:num>
                          <m:den>
                            <m:r>
                              <a:rPr lang="en-US" sz="1600" b="0" i="1" smtClean="0">
                                <a:latin typeface="Cambria Math" panose="02040503050406030204" pitchFamily="18" charset="0"/>
                              </a:rPr>
                              <m:t>𝑇</m:t>
                            </m:r>
                          </m:den>
                        </m:f>
                        <m:r>
                          <a:rPr lang="en-US" sz="1600" b="0" i="1" smtClean="0">
                            <a:latin typeface="Cambria Math" panose="02040503050406030204" pitchFamily="18" charset="0"/>
                          </a:rPr>
                          <m:t>+9.7944∗</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e>
                            </m:d>
                          </m:e>
                        </m:func>
                        <m:r>
                          <a:rPr lang="en-US" sz="1600" b="0" i="1" smtClean="0">
                            <a:latin typeface="Cambria Math" panose="02040503050406030204" pitchFamily="18" charset="0"/>
                          </a:rPr>
                          <m:t>−0.0118∗</m:t>
                        </m:r>
                        <m:r>
                          <a:rPr lang="en-US" sz="1600" b="0" i="1" smtClean="0">
                            <a:latin typeface="Cambria Math" panose="02040503050406030204" pitchFamily="18" charset="0"/>
                          </a:rPr>
                          <m:t>𝑆</m:t>
                        </m:r>
                        <m:r>
                          <a:rPr lang="en-US" sz="1600" b="0" i="1" smtClean="0">
                            <a:latin typeface="Cambria Math" panose="02040503050406030204" pitchFamily="18" charset="0"/>
                          </a:rPr>
                          <m:t>+0.000116∗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2</m:t>
                            </m:r>
                          </m:sup>
                        </m:sSup>
                      </m:e>
                    </m:func>
                  </m:oMath>
                </a14:m>
                <a:r>
                  <a:rPr lang="en-US" dirty="0"/>
                  <a:t>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in mol.kg</a:t>
                </a:r>
                <a:r>
                  <a:rPr lang="en-US" sz="1400" baseline="30000" dirty="0">
                    <a:latin typeface="Helvetica Neue" panose="02000503000000020004" pitchFamily="2" charset="0"/>
                    <a:ea typeface="Helvetica Neue" panose="02000503000000020004" pitchFamily="2" charset="0"/>
                    <a:cs typeface="Helvetica Neue" panose="02000503000000020004" pitchFamily="2" charset="0"/>
                  </a:rPr>
                  <a:t>-1</a:t>
                </a:r>
              </a:p>
            </p:txBody>
          </p:sp>
        </mc:Choice>
        <mc:Fallback xmlns="">
          <p:sp>
            <p:nvSpPr>
              <p:cNvPr id="3" name="TextBox 2">
                <a:extLst>
                  <a:ext uri="{FF2B5EF4-FFF2-40B4-BE49-F238E27FC236}">
                    <a16:creationId xmlns:a16="http://schemas.microsoft.com/office/drawing/2014/main" id="{5AD203D7-DDEE-FC4E-AEF9-B2312B009228}"/>
                  </a:ext>
                </a:extLst>
              </p:cNvPr>
              <p:cNvSpPr txBox="1">
                <a:spLocks noRot="1" noChangeAspect="1" noMove="1" noResize="1" noEditPoints="1" noAdjustHandles="1" noChangeArrowheads="1" noChangeShapeType="1" noTextEdit="1"/>
              </p:cNvSpPr>
              <p:nvPr/>
            </p:nvSpPr>
            <p:spPr>
              <a:xfrm>
                <a:off x="676894" y="2894790"/>
                <a:ext cx="10200903" cy="563616"/>
              </a:xfrm>
              <a:prstGeom prst="rect">
                <a:avLst/>
              </a:prstGeom>
              <a:blipFill>
                <a:blip r:embed="rId3"/>
                <a:stretch>
                  <a:fillRect l="-994"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81C1127-722B-AB49-B28C-1898AED01BA4}"/>
                  </a:ext>
                </a:extLst>
              </p:cNvPr>
              <p:cNvSpPr txBox="1"/>
              <p:nvPr/>
            </p:nvSpPr>
            <p:spPr>
              <a:xfrm>
                <a:off x="676893" y="3664781"/>
                <a:ext cx="10200903" cy="563616"/>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10</m:t>
                            </m:r>
                          </m:sub>
                        </m:sSub>
                      </m:fName>
                      <m:e>
                        <m:r>
                          <a:rPr lang="en-US" sz="1600" b="0" i="1" smtClean="0">
                            <a:latin typeface="Cambria Math" panose="02040503050406030204" pitchFamily="18" charset="0"/>
                          </a:rPr>
                          <m:t>𝐾</m:t>
                        </m:r>
                        <m:r>
                          <a:rPr lang="en-US" sz="1600" b="0" i="1" smtClean="0">
                            <a:latin typeface="Cambria Math" panose="02040503050406030204" pitchFamily="18" charset="0"/>
                          </a:rPr>
                          <m:t>2=4.777+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1394.7</m:t>
                            </m:r>
                          </m:num>
                          <m:den>
                            <m:r>
                              <a:rPr lang="en-US" sz="1600" b="0" i="1" smtClean="0">
                                <a:latin typeface="Cambria Math" panose="02040503050406030204" pitchFamily="18" charset="0"/>
                              </a:rPr>
                              <m:t>𝑇</m:t>
                            </m:r>
                          </m:den>
                        </m:f>
                        <m:r>
                          <a:rPr lang="en-US" sz="1600" b="0" i="1" smtClean="0">
                            <a:latin typeface="Cambria Math" panose="02040503050406030204" pitchFamily="18" charset="0"/>
                          </a:rPr>
                          <m:t>−0.0184∗</m:t>
                        </m:r>
                        <m:r>
                          <a:rPr lang="en-US" sz="1600" b="0" i="1" smtClean="0">
                            <a:latin typeface="Cambria Math" panose="02040503050406030204" pitchFamily="18" charset="0"/>
                          </a:rPr>
                          <m:t>𝑆</m:t>
                        </m:r>
                        <m:r>
                          <a:rPr lang="en-US" sz="1600" b="0" i="1" smtClean="0">
                            <a:latin typeface="Cambria Math" panose="02040503050406030204" pitchFamily="18" charset="0"/>
                          </a:rPr>
                          <m:t>+0.000118∗</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2</m:t>
                            </m:r>
                          </m:sup>
                        </m:sSup>
                      </m:e>
                    </m:func>
                  </m:oMath>
                </a14:m>
                <a:r>
                  <a:rPr lang="en-US" dirty="0"/>
                  <a:t>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in mol.kg</a:t>
                </a:r>
                <a:r>
                  <a:rPr lang="en-US" sz="1400" baseline="30000" dirty="0">
                    <a:latin typeface="Helvetica Neue" panose="02000503000000020004" pitchFamily="2" charset="0"/>
                    <a:ea typeface="Helvetica Neue" panose="02000503000000020004" pitchFamily="2" charset="0"/>
                    <a:cs typeface="Helvetica Neue" panose="02000503000000020004" pitchFamily="2" charset="0"/>
                  </a:rPr>
                  <a:t>-1</a:t>
                </a:r>
              </a:p>
            </p:txBody>
          </p:sp>
        </mc:Choice>
        <mc:Fallback xmlns="">
          <p:sp>
            <p:nvSpPr>
              <p:cNvPr id="12" name="TextBox 11">
                <a:extLst>
                  <a:ext uri="{FF2B5EF4-FFF2-40B4-BE49-F238E27FC236}">
                    <a16:creationId xmlns:a16="http://schemas.microsoft.com/office/drawing/2014/main" id="{A81C1127-722B-AB49-B28C-1898AED01BA4}"/>
                  </a:ext>
                </a:extLst>
              </p:cNvPr>
              <p:cNvSpPr txBox="1">
                <a:spLocks noRot="1" noChangeAspect="1" noMove="1" noResize="1" noEditPoints="1" noAdjustHandles="1" noChangeArrowheads="1" noChangeShapeType="1" noTextEdit="1"/>
              </p:cNvSpPr>
              <p:nvPr/>
            </p:nvSpPr>
            <p:spPr>
              <a:xfrm>
                <a:off x="676893" y="3664781"/>
                <a:ext cx="10200903" cy="563616"/>
              </a:xfrm>
              <a:prstGeom prst="rect">
                <a:avLst/>
              </a:prstGeom>
              <a:blipFill>
                <a:blip r:embed="rId4"/>
                <a:stretch>
                  <a:fillRect l="-994" b="-1777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EF7E170-3B70-9E4F-B665-DB87E35DF387}"/>
              </a:ext>
            </a:extLst>
          </p:cNvPr>
          <p:cNvSpPr txBox="1"/>
          <p:nvPr/>
        </p:nvSpPr>
        <p:spPr>
          <a:xfrm>
            <a:off x="955962" y="4937659"/>
            <a:ext cx="10016838" cy="584775"/>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On the excel sheet, convert temperature in Kelvin (in cell B5), then determine K0, K1 and K2 from the above equations and type them in cells B10-12 using the T and S values.</a:t>
            </a:r>
          </a:p>
        </p:txBody>
      </p:sp>
      <p:sp>
        <p:nvSpPr>
          <p:cNvPr id="14" name="Rectangle 13">
            <a:extLst>
              <a:ext uri="{FF2B5EF4-FFF2-40B4-BE49-F238E27FC236}">
                <a16:creationId xmlns:a16="http://schemas.microsoft.com/office/drawing/2014/main" id="{6FE0C633-D279-9440-BFB6-3D5A3472D954}"/>
              </a:ext>
            </a:extLst>
          </p:cNvPr>
          <p:cNvSpPr/>
          <p:nvPr/>
        </p:nvSpPr>
        <p:spPr>
          <a:xfrm>
            <a:off x="676893" y="4700972"/>
            <a:ext cx="10723419" cy="95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DA32EC-C768-BE4A-AA1E-80042C2734AE}"/>
              </a:ext>
            </a:extLst>
          </p:cNvPr>
          <p:cNvSpPr/>
          <p:nvPr/>
        </p:nvSpPr>
        <p:spPr>
          <a:xfrm>
            <a:off x="955962" y="4511584"/>
            <a:ext cx="1563585"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B3F095-D47B-CE45-A299-F4F13057EAA8}"/>
              </a:ext>
            </a:extLst>
          </p:cNvPr>
          <p:cNvSpPr/>
          <p:nvPr/>
        </p:nvSpPr>
        <p:spPr>
          <a:xfrm>
            <a:off x="1098465" y="4465056"/>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Task #1</a:t>
            </a:r>
          </a:p>
        </p:txBody>
      </p:sp>
    </p:spTree>
    <p:extLst>
      <p:ext uri="{BB962C8B-B14F-4D97-AF65-F5344CB8AC3E}">
        <p14:creationId xmlns:p14="http://schemas.microsoft.com/office/powerpoint/2010/main" val="120855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p:txBody>
      </p:sp>
      <p:sp>
        <p:nvSpPr>
          <p:cNvPr id="2" name="TextBox 1">
            <a:extLst>
              <a:ext uri="{FF2B5EF4-FFF2-40B4-BE49-F238E27FC236}">
                <a16:creationId xmlns:a16="http://schemas.microsoft.com/office/drawing/2014/main" id="{93D6315D-48C5-C14F-BE0F-763299334A41}"/>
              </a:ext>
            </a:extLst>
          </p:cNvPr>
          <p:cNvSpPr txBox="1"/>
          <p:nvPr/>
        </p:nvSpPr>
        <p:spPr>
          <a:xfrm>
            <a:off x="676894" y="1579419"/>
            <a:ext cx="9642763" cy="338554"/>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We know: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3D62AE0-96EF-7C4C-9AAE-C88A024DC651}"/>
                  </a:ext>
                </a:extLst>
              </p:cNvPr>
              <p:cNvSpPr txBox="1"/>
              <p:nvPr/>
            </p:nvSpPr>
            <p:spPr>
              <a:xfrm>
                <a:off x="676895" y="2031667"/>
                <a:ext cx="5419106" cy="343171"/>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𝐶𝐴</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d>
                      <m:dPr>
                        <m:begChr m:val="["/>
                        <m:endChr m:val="]"/>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dPr>
                      <m:e>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e>
                    </m:d>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p>
                    </m:sSubSup>
                    <m:r>
                      <a:rPr lang="en-US" sz="1600" b="0" i="0"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a:latin typeface="Helvetica Neue" panose="02000503000000020004" pitchFamily="2" charset="0"/>
                    <a:ea typeface="Helvetica Neue" panose="02000503000000020004" pitchFamily="2" charset="0"/>
                    <a:cs typeface="Helvetica Neue" panose="02000503000000020004" pitchFamily="2" charset="0"/>
                  </a:rPr>
                  <a:t>(Equation 1)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1" name="TextBox 10">
                <a:extLst>
                  <a:ext uri="{FF2B5EF4-FFF2-40B4-BE49-F238E27FC236}">
                    <a16:creationId xmlns:a16="http://schemas.microsoft.com/office/drawing/2014/main" id="{63D62AE0-96EF-7C4C-9AAE-C88A024DC651}"/>
                  </a:ext>
                </a:extLst>
              </p:cNvPr>
              <p:cNvSpPr txBox="1">
                <a:spLocks noRot="1" noChangeAspect="1" noMove="1" noResize="1" noEditPoints="1" noAdjustHandles="1" noChangeArrowheads="1" noChangeShapeType="1" noTextEdit="1"/>
              </p:cNvSpPr>
              <p:nvPr/>
            </p:nvSpPr>
            <p:spPr>
              <a:xfrm>
                <a:off x="676895" y="2031667"/>
                <a:ext cx="5419106" cy="343171"/>
              </a:xfrm>
              <a:prstGeom prst="rect">
                <a:avLst/>
              </a:prstGeom>
              <a:blipFill>
                <a:blip r:embed="rId2"/>
                <a:stretch>
                  <a:fillRect b="-1428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EF7E170-3B70-9E4F-B665-DB87E35DF387}"/>
              </a:ext>
            </a:extLst>
          </p:cNvPr>
          <p:cNvSpPr txBox="1"/>
          <p:nvPr/>
        </p:nvSpPr>
        <p:spPr>
          <a:xfrm>
            <a:off x="955962" y="4942462"/>
            <a:ext cx="10016838" cy="584775"/>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Define each variable of the carbonate system depending on the given example (spreadsheet) and calculate the missing carbonate parameters. </a:t>
            </a:r>
          </a:p>
        </p:txBody>
      </p:sp>
      <p:sp>
        <p:nvSpPr>
          <p:cNvPr id="14" name="Rectangle 13">
            <a:extLst>
              <a:ext uri="{FF2B5EF4-FFF2-40B4-BE49-F238E27FC236}">
                <a16:creationId xmlns:a16="http://schemas.microsoft.com/office/drawing/2014/main" id="{6FE0C633-D279-9440-BFB6-3D5A3472D954}"/>
              </a:ext>
            </a:extLst>
          </p:cNvPr>
          <p:cNvSpPr/>
          <p:nvPr/>
        </p:nvSpPr>
        <p:spPr>
          <a:xfrm>
            <a:off x="676893" y="4700972"/>
            <a:ext cx="10723419" cy="95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DA32EC-C768-BE4A-AA1E-80042C2734AE}"/>
              </a:ext>
            </a:extLst>
          </p:cNvPr>
          <p:cNvSpPr/>
          <p:nvPr/>
        </p:nvSpPr>
        <p:spPr>
          <a:xfrm>
            <a:off x="955962" y="4511584"/>
            <a:ext cx="1563585"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B3F095-D47B-CE45-A299-F4F13057EAA8}"/>
              </a:ext>
            </a:extLst>
          </p:cNvPr>
          <p:cNvSpPr/>
          <p:nvPr/>
        </p:nvSpPr>
        <p:spPr>
          <a:xfrm>
            <a:off x="1098465" y="4465056"/>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Task #2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B9142A-194C-BF41-B9F6-2A59B85E07EB}"/>
                  </a:ext>
                </a:extLst>
              </p:cNvPr>
              <p:cNvSpPr txBox="1"/>
              <p:nvPr/>
            </p:nvSpPr>
            <p:spPr>
              <a:xfrm>
                <a:off x="684810" y="2376278"/>
                <a:ext cx="5419106" cy="343171"/>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𝐷𝐼𝐶</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d>
                      <m:dPr>
                        <m:begChr m:val="["/>
                        <m:endChr m:val="]"/>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dPr>
                      <m:e>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e>
                    </m:d>
                    <m:r>
                      <a:rPr lang="en-US" sz="1600" b="0" i="1" smtClean="0">
                        <a:latin typeface="Cambria Math" panose="02040503050406030204" pitchFamily="18" charset="0"/>
                        <a:ea typeface="Helvetica Neue" panose="02000503000000020004" pitchFamily="2" charset="0"/>
                        <a:cs typeface="Helvetica Neue" panose="02000503000000020004" pitchFamily="2" charset="0"/>
                      </a:rPr>
                      <m:t>+ </m:t>
                    </m:r>
                    <m:d>
                      <m:dPr>
                        <m:begChr m:val="["/>
                        <m:endChr m:val="]"/>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dPr>
                      <m:e>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e>
                    </m:d>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p>
                    </m:sSubSup>
                    <m:r>
                      <a:rPr lang="en-US" sz="1600" b="0" i="0"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a:latin typeface="Helvetica Neue" panose="02000503000000020004" pitchFamily="2" charset="0"/>
                    <a:ea typeface="Helvetica Neue" panose="02000503000000020004" pitchFamily="2" charset="0"/>
                    <a:cs typeface="Helvetica Neue" panose="02000503000000020004" pitchFamily="2" charset="0"/>
                  </a:rPr>
                  <a:t>(Equation 2)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7" name="TextBox 16">
                <a:extLst>
                  <a:ext uri="{FF2B5EF4-FFF2-40B4-BE49-F238E27FC236}">
                    <a16:creationId xmlns:a16="http://schemas.microsoft.com/office/drawing/2014/main" id="{FAB9142A-194C-BF41-B9F6-2A59B85E07EB}"/>
                  </a:ext>
                </a:extLst>
              </p:cNvPr>
              <p:cNvSpPr txBox="1">
                <a:spLocks noRot="1" noChangeAspect="1" noMove="1" noResize="1" noEditPoints="1" noAdjustHandles="1" noChangeArrowheads="1" noChangeShapeType="1" noTextEdit="1"/>
              </p:cNvSpPr>
              <p:nvPr/>
            </p:nvSpPr>
            <p:spPr>
              <a:xfrm>
                <a:off x="684810" y="2376278"/>
                <a:ext cx="5419106" cy="343171"/>
              </a:xfrm>
              <a:prstGeom prst="rect">
                <a:avLst/>
              </a:prstGeom>
              <a:blipFill>
                <a:blip r:embed="rId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1E15A1B-95B6-8742-9182-3F00FD3D7099}"/>
                  </a:ext>
                </a:extLst>
              </p:cNvPr>
              <p:cNvSpPr txBox="1"/>
              <p:nvPr/>
            </p:nvSpPr>
            <p:spPr>
              <a:xfrm>
                <a:off x="715015" y="2682616"/>
                <a:ext cx="5419106" cy="504177"/>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𝐾</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0= </m:t>
                    </m:r>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num>
                      <m:den>
                        <m:sSub>
                          <m:sSub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𝑓𝐶𝑂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b>
                        </m:sSub>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a:latin typeface="Helvetica Neue" panose="02000503000000020004" pitchFamily="2" charset="0"/>
                    <a:ea typeface="Helvetica Neue" panose="02000503000000020004" pitchFamily="2" charset="0"/>
                    <a:cs typeface="Helvetica Neue" panose="02000503000000020004" pitchFamily="2" charset="0"/>
                  </a:rPr>
                  <a:t>(Equation 3)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8" name="TextBox 17">
                <a:extLst>
                  <a:ext uri="{FF2B5EF4-FFF2-40B4-BE49-F238E27FC236}">
                    <a16:creationId xmlns:a16="http://schemas.microsoft.com/office/drawing/2014/main" id="{51E15A1B-95B6-8742-9182-3F00FD3D7099}"/>
                  </a:ext>
                </a:extLst>
              </p:cNvPr>
              <p:cNvSpPr txBox="1">
                <a:spLocks noRot="1" noChangeAspect="1" noMove="1" noResize="1" noEditPoints="1" noAdjustHandles="1" noChangeArrowheads="1" noChangeShapeType="1" noTextEdit="1"/>
              </p:cNvSpPr>
              <p:nvPr/>
            </p:nvSpPr>
            <p:spPr>
              <a:xfrm>
                <a:off x="715015" y="2682616"/>
                <a:ext cx="5419106" cy="5041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4A387C9-EF0D-104C-B9BB-7E850E3E239C}"/>
                  </a:ext>
                </a:extLst>
              </p:cNvPr>
              <p:cNvSpPr txBox="1"/>
              <p:nvPr/>
            </p:nvSpPr>
            <p:spPr>
              <a:xfrm>
                <a:off x="715015" y="3195452"/>
                <a:ext cx="5419106" cy="523861"/>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𝐾</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1= </m:t>
                    </m:r>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 ∗ </m:t>
                        </m:r>
                        <m:sSup>
                          <m:s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m:t>
                            </m:r>
                          </m:e>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num>
                      <m:den>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a:latin typeface="Helvetica Neue" panose="02000503000000020004" pitchFamily="2" charset="0"/>
                    <a:ea typeface="Helvetica Neue" panose="02000503000000020004" pitchFamily="2" charset="0"/>
                    <a:cs typeface="Helvetica Neue" panose="02000503000000020004" pitchFamily="2" charset="0"/>
                  </a:rPr>
                  <a:t>(Equation 4)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9" name="TextBox 18">
                <a:extLst>
                  <a:ext uri="{FF2B5EF4-FFF2-40B4-BE49-F238E27FC236}">
                    <a16:creationId xmlns:a16="http://schemas.microsoft.com/office/drawing/2014/main" id="{A4A387C9-EF0D-104C-B9BB-7E850E3E239C}"/>
                  </a:ext>
                </a:extLst>
              </p:cNvPr>
              <p:cNvSpPr txBox="1">
                <a:spLocks noRot="1" noChangeAspect="1" noMove="1" noResize="1" noEditPoints="1" noAdjustHandles="1" noChangeArrowheads="1" noChangeShapeType="1" noTextEdit="1"/>
              </p:cNvSpPr>
              <p:nvPr/>
            </p:nvSpPr>
            <p:spPr>
              <a:xfrm>
                <a:off x="715015" y="3195452"/>
                <a:ext cx="5419106" cy="5238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5CB10E-E889-4F41-A10C-C85B9749DA43}"/>
                  </a:ext>
                </a:extLst>
              </p:cNvPr>
              <p:cNvSpPr txBox="1"/>
              <p:nvPr/>
            </p:nvSpPr>
            <p:spPr>
              <a:xfrm>
                <a:off x="715015" y="3717525"/>
                <a:ext cx="5419106" cy="536942"/>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𝐾</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2= </m:t>
                    </m:r>
                    <m:f>
                      <m:f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fPr>
                      <m:num>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2−</m:t>
                            </m:r>
                          </m:sup>
                        </m:sSub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 ∗ </m:t>
                        </m:r>
                        <m:sSup>
                          <m:s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m:t>
                            </m:r>
                          </m:e>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num>
                      <m:den>
                        <m:sSubSup>
                          <m:sSubSupPr>
                            <m:ctrlPr>
                              <a:rPr lang="en-US" sz="1600" b="0" i="1" smtClean="0">
                                <a:latin typeface="Cambria Math" panose="02040503050406030204" pitchFamily="18" charset="0"/>
                                <a:ea typeface="Helvetica Neue" panose="02000503000000020004" pitchFamily="2" charset="0"/>
                                <a:cs typeface="Helvetica Neue" panose="02000503000000020004" pitchFamily="2" charset="0"/>
                              </a:rPr>
                            </m:ctrlPr>
                          </m:sSubSupPr>
                          <m:e>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r>
                              <a:rPr lang="en-US" sz="1600" b="0" i="1" smtClean="0">
                                <a:latin typeface="Cambria Math" panose="02040503050406030204" pitchFamily="18" charset="0"/>
                                <a:ea typeface="Helvetica Neue" panose="02000503000000020004" pitchFamily="2" charset="0"/>
                                <a:cs typeface="Helvetica Neue" panose="02000503000000020004" pitchFamily="2" charset="0"/>
                              </a:rPr>
                              <m:t>𝐻𝐶𝑂</m:t>
                            </m:r>
                          </m:e>
                          <m:sub>
                            <m:r>
                              <a:rPr lang="en-US" sz="1600" b="0" i="1" smtClean="0">
                                <a:latin typeface="Cambria Math" panose="02040503050406030204" pitchFamily="18" charset="0"/>
                                <a:ea typeface="Helvetica Neue" panose="02000503000000020004" pitchFamily="2" charset="0"/>
                                <a:cs typeface="Helvetica Neue" panose="02000503000000020004" pitchFamily="2" charset="0"/>
                              </a:rPr>
                              <m:t>3</m:t>
                            </m:r>
                          </m:sub>
                          <m: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sup>
                        </m:sSubSup>
                        <m:r>
                          <a:rPr lang="en-US" sz="1600" b="0" i="1" smtClean="0">
                            <a:latin typeface="Cambria Math" panose="02040503050406030204" pitchFamily="18" charset="0"/>
                            <a:ea typeface="Helvetica Neue" panose="02000503000000020004" pitchFamily="2" charset="0"/>
                            <a:cs typeface="Helvetica Neue" panose="02000503000000020004" pitchFamily="2" charset="0"/>
                          </a:rPr>
                          <m:t>]</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a:latin typeface="Helvetica Neue" panose="02000503000000020004" pitchFamily="2" charset="0"/>
                    <a:ea typeface="Helvetica Neue" panose="02000503000000020004" pitchFamily="2" charset="0"/>
                    <a:cs typeface="Helvetica Neue" panose="02000503000000020004" pitchFamily="2" charset="0"/>
                  </a:rPr>
                  <a:t>(Equation 5)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20" name="TextBox 19">
                <a:extLst>
                  <a:ext uri="{FF2B5EF4-FFF2-40B4-BE49-F238E27FC236}">
                    <a16:creationId xmlns:a16="http://schemas.microsoft.com/office/drawing/2014/main" id="{DC5CB10E-E889-4F41-A10C-C85B9749DA43}"/>
                  </a:ext>
                </a:extLst>
              </p:cNvPr>
              <p:cNvSpPr txBox="1">
                <a:spLocks noRot="1" noChangeAspect="1" noMove="1" noResize="1" noEditPoints="1" noAdjustHandles="1" noChangeArrowheads="1" noChangeShapeType="1" noTextEdit="1"/>
              </p:cNvSpPr>
              <p:nvPr/>
            </p:nvSpPr>
            <p:spPr>
              <a:xfrm>
                <a:off x="715015" y="3717525"/>
                <a:ext cx="5419106" cy="53694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3977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p:txBody>
      </p:sp>
      <p:sp>
        <p:nvSpPr>
          <p:cNvPr id="13" name="TextBox 12">
            <a:extLst>
              <a:ext uri="{FF2B5EF4-FFF2-40B4-BE49-F238E27FC236}">
                <a16:creationId xmlns:a16="http://schemas.microsoft.com/office/drawing/2014/main" id="{DEF7E170-3B70-9E4F-B665-DB87E35DF387}"/>
              </a:ext>
            </a:extLst>
          </p:cNvPr>
          <p:cNvSpPr txBox="1"/>
          <p:nvPr/>
        </p:nvSpPr>
        <p:spPr>
          <a:xfrm>
            <a:off x="955963" y="2108408"/>
            <a:ext cx="10016838" cy="584775"/>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Study the impact of temperature on K0 (solubility), when T is varying from 25 to 0 deg. Celsius. What happens to solubility of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when temperature decreases? What would this mean in a warming climate?</a:t>
            </a:r>
          </a:p>
        </p:txBody>
      </p:sp>
      <p:sp>
        <p:nvSpPr>
          <p:cNvPr id="14" name="Rectangle 13">
            <a:extLst>
              <a:ext uri="{FF2B5EF4-FFF2-40B4-BE49-F238E27FC236}">
                <a16:creationId xmlns:a16="http://schemas.microsoft.com/office/drawing/2014/main" id="{6FE0C633-D279-9440-BFB6-3D5A3472D954}"/>
              </a:ext>
            </a:extLst>
          </p:cNvPr>
          <p:cNvSpPr/>
          <p:nvPr/>
        </p:nvSpPr>
        <p:spPr>
          <a:xfrm>
            <a:off x="676894" y="1866918"/>
            <a:ext cx="10723419" cy="95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DA32EC-C768-BE4A-AA1E-80042C2734AE}"/>
              </a:ext>
            </a:extLst>
          </p:cNvPr>
          <p:cNvSpPr/>
          <p:nvPr/>
        </p:nvSpPr>
        <p:spPr>
          <a:xfrm>
            <a:off x="955963" y="1677530"/>
            <a:ext cx="1563585"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B3F095-D47B-CE45-A299-F4F13057EAA8}"/>
              </a:ext>
            </a:extLst>
          </p:cNvPr>
          <p:cNvSpPr/>
          <p:nvPr/>
        </p:nvSpPr>
        <p:spPr>
          <a:xfrm>
            <a:off x="1098466" y="1631002"/>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Task #3</a:t>
            </a:r>
          </a:p>
        </p:txBody>
      </p:sp>
      <p:sp>
        <p:nvSpPr>
          <p:cNvPr id="21" name="TextBox 20">
            <a:extLst>
              <a:ext uri="{FF2B5EF4-FFF2-40B4-BE49-F238E27FC236}">
                <a16:creationId xmlns:a16="http://schemas.microsoft.com/office/drawing/2014/main" id="{0A4A968F-3297-4C49-A462-70E71D0BBF29}"/>
              </a:ext>
            </a:extLst>
          </p:cNvPr>
          <p:cNvSpPr txBox="1"/>
          <p:nvPr/>
        </p:nvSpPr>
        <p:spPr>
          <a:xfrm>
            <a:off x="955963" y="3925914"/>
            <a:ext cx="10016838" cy="830997"/>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Based on example #2 but by applying a changing pH (from 12 to 3.5), how do the concentrations of the carbonate system vary? In a very acidic environment, what would happen to surface ocean fCO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and what would this mean in terms of direction of the air-sea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 </a:t>
            </a:r>
            <a:r>
              <a:rPr lang="en-US" sz="1600" dirty="0">
                <a:latin typeface="Helvetica Neue" panose="02000503000000020004" pitchFamily="2" charset="0"/>
                <a:ea typeface="Helvetica Neue" panose="02000503000000020004" pitchFamily="2" charset="0"/>
                <a:cs typeface="Helvetica Neue" panose="02000503000000020004" pitchFamily="2" charset="0"/>
              </a:rPr>
              <a:t>flux? </a:t>
            </a:r>
          </a:p>
        </p:txBody>
      </p:sp>
      <p:sp>
        <p:nvSpPr>
          <p:cNvPr id="22" name="Rectangle 21">
            <a:extLst>
              <a:ext uri="{FF2B5EF4-FFF2-40B4-BE49-F238E27FC236}">
                <a16:creationId xmlns:a16="http://schemas.microsoft.com/office/drawing/2014/main" id="{8B1ED927-D243-164B-892A-1442E6752546}"/>
              </a:ext>
            </a:extLst>
          </p:cNvPr>
          <p:cNvSpPr/>
          <p:nvPr/>
        </p:nvSpPr>
        <p:spPr>
          <a:xfrm>
            <a:off x="676894" y="3653602"/>
            <a:ext cx="10723419" cy="13396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385B3F-F4BE-394F-A300-5C7BF97A5D6F}"/>
              </a:ext>
            </a:extLst>
          </p:cNvPr>
          <p:cNvSpPr/>
          <p:nvPr/>
        </p:nvSpPr>
        <p:spPr>
          <a:xfrm>
            <a:off x="955963" y="3464214"/>
            <a:ext cx="1563585"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56F42C-8D8F-6945-8FBC-BE4B8CD774D8}"/>
              </a:ext>
            </a:extLst>
          </p:cNvPr>
          <p:cNvSpPr/>
          <p:nvPr/>
        </p:nvSpPr>
        <p:spPr>
          <a:xfrm>
            <a:off x="1098466" y="3417686"/>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Task #4</a:t>
            </a:r>
          </a:p>
        </p:txBody>
      </p:sp>
    </p:spTree>
    <p:extLst>
      <p:ext uri="{BB962C8B-B14F-4D97-AF65-F5344CB8AC3E}">
        <p14:creationId xmlns:p14="http://schemas.microsoft.com/office/powerpoint/2010/main" val="100001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PRACTICAL #2</a:t>
            </a:r>
          </a:p>
        </p:txBody>
      </p:sp>
      <p:sp>
        <p:nvSpPr>
          <p:cNvPr id="13" name="TextBox 12">
            <a:extLst>
              <a:ext uri="{FF2B5EF4-FFF2-40B4-BE49-F238E27FC236}">
                <a16:creationId xmlns:a16="http://schemas.microsoft.com/office/drawing/2014/main" id="{DEF7E170-3B70-9E4F-B665-DB87E35DF387}"/>
              </a:ext>
            </a:extLst>
          </p:cNvPr>
          <p:cNvSpPr txBox="1"/>
          <p:nvPr/>
        </p:nvSpPr>
        <p:spPr>
          <a:xfrm>
            <a:off x="955963" y="2108408"/>
            <a:ext cx="10016838" cy="2308324"/>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Solve the carbonate system for Example #4. </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Hints: </a:t>
            </a:r>
          </a:p>
          <a:p>
            <a:pPr marL="342900" indent="-342900">
              <a:buAutoNum type="arabicParenBoth"/>
            </a:pPr>
            <a:r>
              <a:rPr lang="en-US" sz="1600" dirty="0">
                <a:latin typeface="Helvetica Neue" panose="02000503000000020004" pitchFamily="2" charset="0"/>
                <a:ea typeface="Helvetica Neue" panose="02000503000000020004" pitchFamily="2" charset="0"/>
                <a:cs typeface="Helvetica Neue" panose="02000503000000020004" pitchFamily="2" charset="0"/>
              </a:rPr>
              <a:t>Start by defining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as a function of DIC and [H</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(a relation which will also contain K1 and K2).</a:t>
            </a:r>
          </a:p>
          <a:p>
            <a:pPr marL="342900" indent="-342900">
              <a:buAutoNum type="arabicParenBoth"/>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(1), define [HCO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3</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and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3</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as a function of DIC and [H</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(relations which will also contain K1 and K2).</a:t>
            </a:r>
          </a:p>
          <a:p>
            <a:pPr marL="342900" indent="-342900">
              <a:buAutoNum type="arabicParenBoth"/>
            </a:pPr>
            <a:r>
              <a:rPr lang="en-US" sz="1600" dirty="0">
                <a:latin typeface="Helvetica Neue" panose="02000503000000020004" pitchFamily="2" charset="0"/>
                <a:ea typeface="Helvetica Neue" panose="02000503000000020004" pitchFamily="2" charset="0"/>
                <a:cs typeface="Helvetica Neue" panose="02000503000000020004" pitchFamily="2" charset="0"/>
              </a:rPr>
              <a:t>Replace the expressions of [HCO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3</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and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3</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in the definition of CA. Develop and structure the CA equation as a polynomial equation of [H</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of second order. </a:t>
            </a:r>
          </a:p>
          <a:p>
            <a:pPr marL="342900" indent="-342900">
              <a:buAutoNum type="arabicParenBoth"/>
            </a:pPr>
            <a:r>
              <a:rPr lang="en-US" sz="1600" dirty="0">
                <a:latin typeface="Helvetica Neue" panose="02000503000000020004" pitchFamily="2" charset="0"/>
                <a:ea typeface="Helvetica Neue" panose="02000503000000020004" pitchFamily="2" charset="0"/>
                <a:cs typeface="Helvetica Neue" panose="02000503000000020004" pitchFamily="2" charset="0"/>
              </a:rPr>
              <a:t>Solve the polynomial equation by looking at the sign of the discriminant (and hence determining [H</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a:p>
            <a:pPr marL="342900" indent="-342900">
              <a:buAutoNum type="arabicParenBoth"/>
            </a:pPr>
            <a:r>
              <a:rPr lang="en-US" sz="1600" dirty="0">
                <a:latin typeface="Helvetica Neue" panose="02000503000000020004" pitchFamily="2" charset="0"/>
                <a:ea typeface="Helvetica Neue" panose="02000503000000020004" pitchFamily="2" charset="0"/>
                <a:cs typeface="Helvetica Neue" panose="02000503000000020004" pitchFamily="2" charset="0"/>
              </a:rPr>
              <a:t>Now that you know [H</a:t>
            </a:r>
            <a:r>
              <a:rPr lang="en-US" sz="1600" baseline="300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a:latin typeface="Helvetica Neue" panose="02000503000000020004" pitchFamily="2" charset="0"/>
                <a:ea typeface="Helvetica Neue" panose="02000503000000020004" pitchFamily="2" charset="0"/>
                <a:cs typeface="Helvetica Neue" panose="02000503000000020004" pitchFamily="2" charset="0"/>
              </a:rPr>
              <a:t>], determine the carbonate and bicarbonate ions and finally [CO</a:t>
            </a:r>
            <a:r>
              <a:rPr lang="en-US"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sz="1600" dirty="0">
                <a:latin typeface="Helvetica Neue" panose="02000503000000020004" pitchFamily="2" charset="0"/>
                <a:ea typeface="Helvetica Neue" panose="02000503000000020004" pitchFamily="2" charset="0"/>
                <a:cs typeface="Helvetica Neue" panose="02000503000000020004" pitchFamily="2" charset="0"/>
              </a:rPr>
              <a:t>*] . </a:t>
            </a:r>
          </a:p>
        </p:txBody>
      </p:sp>
      <p:sp>
        <p:nvSpPr>
          <p:cNvPr id="14" name="Rectangle 13">
            <a:extLst>
              <a:ext uri="{FF2B5EF4-FFF2-40B4-BE49-F238E27FC236}">
                <a16:creationId xmlns:a16="http://schemas.microsoft.com/office/drawing/2014/main" id="{6FE0C633-D279-9440-BFB6-3D5A3472D954}"/>
              </a:ext>
            </a:extLst>
          </p:cNvPr>
          <p:cNvSpPr/>
          <p:nvPr/>
        </p:nvSpPr>
        <p:spPr>
          <a:xfrm>
            <a:off x="676894" y="1866917"/>
            <a:ext cx="10723419" cy="27644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DA32EC-C768-BE4A-AA1E-80042C2734AE}"/>
              </a:ext>
            </a:extLst>
          </p:cNvPr>
          <p:cNvSpPr/>
          <p:nvPr/>
        </p:nvSpPr>
        <p:spPr>
          <a:xfrm>
            <a:off x="955963" y="1677530"/>
            <a:ext cx="1997076"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B3F095-D47B-CE45-A299-F4F13057EAA8}"/>
              </a:ext>
            </a:extLst>
          </p:cNvPr>
          <p:cNvSpPr/>
          <p:nvPr/>
        </p:nvSpPr>
        <p:spPr>
          <a:xfrm>
            <a:off x="1098466" y="1631002"/>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Homework </a:t>
            </a:r>
          </a:p>
        </p:txBody>
      </p:sp>
    </p:spTree>
    <p:extLst>
      <p:ext uri="{BB962C8B-B14F-4D97-AF65-F5344CB8AC3E}">
        <p14:creationId xmlns:p14="http://schemas.microsoft.com/office/powerpoint/2010/main" val="225779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4FFB-3E1F-534B-BB92-C9C735C229E1}"/>
              </a:ext>
            </a:extLst>
          </p:cNvPr>
          <p:cNvSpPr txBox="1"/>
          <p:nvPr/>
        </p:nvSpPr>
        <p:spPr>
          <a:xfrm>
            <a:off x="676894" y="676894"/>
            <a:ext cx="1085404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WEDNESDAY AFTERNOON</a:t>
            </a:r>
          </a:p>
        </p:txBody>
      </p:sp>
      <p:sp>
        <p:nvSpPr>
          <p:cNvPr id="13" name="TextBox 12">
            <a:extLst>
              <a:ext uri="{FF2B5EF4-FFF2-40B4-BE49-F238E27FC236}">
                <a16:creationId xmlns:a16="http://schemas.microsoft.com/office/drawing/2014/main" id="{DEF7E170-3B70-9E4F-B665-DB87E35DF387}"/>
              </a:ext>
            </a:extLst>
          </p:cNvPr>
          <p:cNvSpPr txBox="1"/>
          <p:nvPr/>
        </p:nvSpPr>
        <p:spPr>
          <a:xfrm>
            <a:off x="955963" y="2909715"/>
            <a:ext cx="10016838" cy="584775"/>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Familiarize yourself on how to read </a:t>
            </a:r>
            <a:r>
              <a:rPr lang="en-US" sz="1600" b="1" dirty="0" err="1">
                <a:latin typeface="Helvetica Neue" panose="02000503000000020004" pitchFamily="2" charset="0"/>
                <a:ea typeface="Helvetica Neue" panose="02000503000000020004" pitchFamily="2" charset="0"/>
                <a:cs typeface="Helvetica Neue" panose="02000503000000020004" pitchFamily="2" charset="0"/>
              </a:rPr>
              <a:t>NetCDF</a:t>
            </a:r>
            <a:r>
              <a:rPr lang="en-US" sz="1600" b="1"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a:latin typeface="Helvetica Neue" panose="02000503000000020004" pitchFamily="2" charset="0"/>
                <a:ea typeface="Helvetica Neue" panose="02000503000000020004" pitchFamily="2" charset="0"/>
                <a:cs typeface="Helvetica Neue" panose="02000503000000020004" pitchFamily="2" charset="0"/>
              </a:rPr>
              <a:t>files with the </a:t>
            </a:r>
            <a:r>
              <a:rPr lang="en-US" sz="1600" b="1" dirty="0" err="1">
                <a:latin typeface="Helvetica Neue" panose="02000503000000020004" pitchFamily="2" charset="0"/>
                <a:ea typeface="Helvetica Neue" panose="02000503000000020004" pitchFamily="2" charset="0"/>
                <a:cs typeface="Helvetica Neue" panose="02000503000000020004" pitchFamily="2" charset="0"/>
              </a:rPr>
              <a:t>xarray</a:t>
            </a:r>
            <a:r>
              <a:rPr lang="en-US" sz="1600" b="1" dirty="0">
                <a:latin typeface="Helvetica Neue" panose="02000503000000020004" pitchFamily="2" charset="0"/>
                <a:ea typeface="Helvetica Neue" panose="02000503000000020004" pitchFamily="2" charset="0"/>
                <a:cs typeface="Helvetica Neue" panose="02000503000000020004" pitchFamily="2" charset="0"/>
              </a:rPr>
              <a:t> package </a:t>
            </a:r>
            <a:r>
              <a:rPr lang="en-US" sz="1600" dirty="0">
                <a:latin typeface="Helvetica Neue" panose="02000503000000020004" pitchFamily="2" charset="0"/>
                <a:ea typeface="Helvetica Neue" panose="02000503000000020004" pitchFamily="2" charset="0"/>
                <a:cs typeface="Helvetica Neue" panose="02000503000000020004" pitchFamily="2" charset="0"/>
              </a:rPr>
              <a:t>(if you are not familiar with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NetCDF</a:t>
            </a:r>
            <a:r>
              <a:rPr lang="en-US" sz="1600" dirty="0">
                <a:latin typeface="Helvetica Neue" panose="02000503000000020004" pitchFamily="2" charset="0"/>
                <a:ea typeface="Helvetica Neue" panose="02000503000000020004" pitchFamily="2" charset="0"/>
                <a:cs typeface="Helvetica Neue" panose="02000503000000020004" pitchFamily="2" charset="0"/>
              </a:rPr>
              <a:t> files are, also research about them and about 3-dimentional data) </a:t>
            </a:r>
          </a:p>
        </p:txBody>
      </p:sp>
      <p:sp>
        <p:nvSpPr>
          <p:cNvPr id="14" name="Rectangle 13">
            <a:extLst>
              <a:ext uri="{FF2B5EF4-FFF2-40B4-BE49-F238E27FC236}">
                <a16:creationId xmlns:a16="http://schemas.microsoft.com/office/drawing/2014/main" id="{6FE0C633-D279-9440-BFB6-3D5A3472D954}"/>
              </a:ext>
            </a:extLst>
          </p:cNvPr>
          <p:cNvSpPr/>
          <p:nvPr/>
        </p:nvSpPr>
        <p:spPr>
          <a:xfrm>
            <a:off x="676894" y="1866918"/>
            <a:ext cx="10723419" cy="3607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DA32EC-C768-BE4A-AA1E-80042C2734AE}"/>
              </a:ext>
            </a:extLst>
          </p:cNvPr>
          <p:cNvSpPr/>
          <p:nvPr/>
        </p:nvSpPr>
        <p:spPr>
          <a:xfrm>
            <a:off x="955963" y="1677530"/>
            <a:ext cx="1997076" cy="44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B3F095-D47B-CE45-A299-F4F13057EAA8}"/>
              </a:ext>
            </a:extLst>
          </p:cNvPr>
          <p:cNvSpPr/>
          <p:nvPr/>
        </p:nvSpPr>
        <p:spPr>
          <a:xfrm>
            <a:off x="1098466" y="1631002"/>
            <a:ext cx="1854573" cy="461665"/>
          </a:xfrm>
          <a:prstGeom prst="rect">
            <a:avLst/>
          </a:prstGeom>
        </p:spPr>
        <p:txBody>
          <a:bodyPr wrap="square">
            <a:spAutoFit/>
          </a:bodyPr>
          <a:lstStyle/>
          <a:p>
            <a:r>
              <a:rPr lang="en-US"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Homework </a:t>
            </a:r>
          </a:p>
        </p:txBody>
      </p:sp>
      <p:sp>
        <p:nvSpPr>
          <p:cNvPr id="2" name="Rectangle 1">
            <a:extLst>
              <a:ext uri="{FF2B5EF4-FFF2-40B4-BE49-F238E27FC236}">
                <a16:creationId xmlns:a16="http://schemas.microsoft.com/office/drawing/2014/main" id="{8DB47C48-DB44-CC42-A6D9-99C6D5CB72DD}"/>
              </a:ext>
            </a:extLst>
          </p:cNvPr>
          <p:cNvSpPr/>
          <p:nvPr/>
        </p:nvSpPr>
        <p:spPr>
          <a:xfrm>
            <a:off x="955963" y="3441133"/>
            <a:ext cx="6639062" cy="861774"/>
          </a:xfrm>
          <a:prstGeom prst="rect">
            <a:avLst/>
          </a:prstGeom>
        </p:spPr>
        <p:txBody>
          <a:bodyPr wrap="none">
            <a:spAutoFit/>
          </a:bodyPr>
          <a:lstStyle/>
          <a:p>
            <a:r>
              <a:rPr lang="en-ZA" sz="1600" dirty="0">
                <a:latin typeface="Helvetica Neue" panose="02000503000000020004" pitchFamily="2" charset="0"/>
                <a:ea typeface="Helvetica Neue" panose="02000503000000020004" pitchFamily="2" charset="0"/>
                <a:cs typeface="Helvetica Neue" panose="02000503000000020004" pitchFamily="2" charset="0"/>
                <a:hlinkClick r:id="rId2"/>
              </a:rPr>
              <a:t>http://xarray.pydata.org/en/stable/</a:t>
            </a:r>
            <a:endParaRPr lang="en-ZA" sz="1600" dirty="0">
              <a:latin typeface="Helvetica Neue" panose="02000503000000020004" pitchFamily="2" charset="0"/>
              <a:ea typeface="Helvetica Neue" panose="02000503000000020004" pitchFamily="2" charset="0"/>
              <a:cs typeface="Helvetica Neue" panose="02000503000000020004" pitchFamily="2" charset="0"/>
            </a:endParaRPr>
          </a:p>
          <a:p>
            <a:r>
              <a:rPr lang="en-ZA" sz="1600" dirty="0">
                <a:latin typeface="Helvetica Neue" panose="02000503000000020004" pitchFamily="2" charset="0"/>
                <a:ea typeface="Helvetica Neue" panose="02000503000000020004" pitchFamily="2" charset="0"/>
                <a:cs typeface="Helvetica Neue" panose="02000503000000020004" pitchFamily="2" charset="0"/>
                <a:hlinkClick r:id="rId3"/>
              </a:rPr>
              <a:t>http://xarray.pydata.org/en/stable/generated/xarray.open_dataset.html</a:t>
            </a:r>
            <a:endParaRPr lang="en-ZA"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TextBox 11">
            <a:extLst>
              <a:ext uri="{FF2B5EF4-FFF2-40B4-BE49-F238E27FC236}">
                <a16:creationId xmlns:a16="http://schemas.microsoft.com/office/drawing/2014/main" id="{62074A14-83CE-4841-A001-0C9BB470F9EC}"/>
              </a:ext>
            </a:extLst>
          </p:cNvPr>
          <p:cNvSpPr txBox="1"/>
          <p:nvPr/>
        </p:nvSpPr>
        <p:spPr>
          <a:xfrm>
            <a:off x="955963" y="4297377"/>
            <a:ext cx="10016838" cy="338554"/>
          </a:xfrm>
          <a:prstGeom prst="rect">
            <a:avLst/>
          </a:prstGeom>
          <a:noFill/>
        </p:spPr>
        <p:txBody>
          <a:bodyPr wrap="square" rtlCol="0">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Familiarize yourself with plotting maps with the </a:t>
            </a:r>
            <a:r>
              <a:rPr lang="en-US" sz="1600" b="1" dirty="0" err="1">
                <a:latin typeface="Helvetica Neue" panose="02000503000000020004" pitchFamily="2" charset="0"/>
                <a:ea typeface="Helvetica Neue" panose="02000503000000020004" pitchFamily="2" charset="0"/>
                <a:cs typeface="Helvetica Neue" panose="02000503000000020004" pitchFamily="2" charset="0"/>
              </a:rPr>
              <a:t>cartopy</a:t>
            </a:r>
            <a:r>
              <a:rPr lang="en-US" sz="1600" b="1"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a:latin typeface="Helvetica Neue" panose="02000503000000020004" pitchFamily="2" charset="0"/>
                <a:ea typeface="Helvetica Neue" panose="02000503000000020004" pitchFamily="2" charset="0"/>
                <a:cs typeface="Helvetica Neue" panose="02000503000000020004" pitchFamily="2" charset="0"/>
              </a:rPr>
              <a:t>package. </a:t>
            </a:r>
          </a:p>
        </p:txBody>
      </p:sp>
      <p:sp>
        <p:nvSpPr>
          <p:cNvPr id="3" name="Rectangle 2">
            <a:extLst>
              <a:ext uri="{FF2B5EF4-FFF2-40B4-BE49-F238E27FC236}">
                <a16:creationId xmlns:a16="http://schemas.microsoft.com/office/drawing/2014/main" id="{DF414E07-5C8C-9448-BCD8-623D8B6ABF5B}"/>
              </a:ext>
            </a:extLst>
          </p:cNvPr>
          <p:cNvSpPr/>
          <p:nvPr/>
        </p:nvSpPr>
        <p:spPr>
          <a:xfrm>
            <a:off x="955963" y="4562554"/>
            <a:ext cx="6096000" cy="584775"/>
          </a:xfrm>
          <a:prstGeom prst="rect">
            <a:avLst/>
          </a:prstGeom>
        </p:spPr>
        <p:txBody>
          <a:bodyPr>
            <a:spAutoFit/>
          </a:bodyPr>
          <a:lstStyle/>
          <a:p>
            <a:r>
              <a:rPr lang="en-ZA" sz="1600" dirty="0">
                <a:latin typeface="Helvetica Neue" panose="02000503000000020004" pitchFamily="2" charset="0"/>
                <a:ea typeface="Helvetica Neue" panose="02000503000000020004" pitchFamily="2" charset="0"/>
                <a:cs typeface="Helvetica Neue" panose="02000503000000020004" pitchFamily="2" charset="0"/>
                <a:hlinkClick r:id="rId4"/>
              </a:rPr>
              <a:t>https://scitools.org.uk/cartopy/docs/latest/crs/projections.html</a:t>
            </a:r>
            <a:endParaRPr lang="en-ZA" sz="1600" dirty="0">
              <a:latin typeface="Helvetica Neue" panose="02000503000000020004" pitchFamily="2" charset="0"/>
              <a:ea typeface="Helvetica Neue" panose="02000503000000020004" pitchFamily="2" charset="0"/>
              <a:cs typeface="Helvetica Neue" panose="02000503000000020004" pitchFamily="2" charset="0"/>
              <a:hlinkClick r:id="rId5"/>
            </a:endParaRPr>
          </a:p>
          <a:p>
            <a:r>
              <a:rPr lang="en-ZA" sz="1600" dirty="0">
                <a:latin typeface="Helvetica Neue" panose="02000503000000020004" pitchFamily="2" charset="0"/>
                <a:ea typeface="Helvetica Neue" panose="02000503000000020004" pitchFamily="2" charset="0"/>
                <a:cs typeface="Helvetica Neue" panose="02000503000000020004" pitchFamily="2" charset="0"/>
                <a:hlinkClick r:id="rId5"/>
              </a:rPr>
              <a:t>https://scitools.org.uk/cartopy/docs/latest/matplotlib/intro.html</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Rectangle 4">
            <a:extLst>
              <a:ext uri="{FF2B5EF4-FFF2-40B4-BE49-F238E27FC236}">
                <a16:creationId xmlns:a16="http://schemas.microsoft.com/office/drawing/2014/main" id="{8819F1E8-5563-6D4F-B474-F98551287362}"/>
              </a:ext>
            </a:extLst>
          </p:cNvPr>
          <p:cNvSpPr/>
          <p:nvPr/>
        </p:nvSpPr>
        <p:spPr>
          <a:xfrm>
            <a:off x="955963" y="2365233"/>
            <a:ext cx="9506198" cy="338554"/>
          </a:xfrm>
          <a:prstGeom prst="rect">
            <a:avLst/>
          </a:prstGeom>
        </p:spPr>
        <p:txBody>
          <a:bodyPr wrap="square">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Install Python (via the Anaconda distribution </a:t>
            </a:r>
            <a:r>
              <a:rPr lang="en-ZA" sz="1600" dirty="0">
                <a:solidFill>
                  <a:srgbClr val="009BD7"/>
                </a:solidFill>
                <a:latin typeface="Helvetica Neue" panose="02000503000000020004" pitchFamily="2" charset="0"/>
                <a:ea typeface="Helvetica Neue" panose="02000503000000020004" pitchFamily="2" charset="0"/>
                <a:cs typeface="Helvetica Neue" panose="02000503000000020004" pitchFamily="2" charset="0"/>
                <a:hlinkClick r:id="rId6"/>
              </a:rPr>
              <a:t>https://www.anaconda.com/download/</a:t>
            </a:r>
            <a:r>
              <a:rPr lang="en-ZA" sz="16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800341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6773</TotalTime>
  <Words>850</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Helvetica Neue</vt:lpstr>
      <vt:lpstr>Helvetica Neue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Lebehot</dc:creator>
  <cp:lastModifiedBy>Alice Lebehot</cp:lastModifiedBy>
  <cp:revision>82</cp:revision>
  <dcterms:created xsi:type="dcterms:W3CDTF">2019-05-07T10:43:01Z</dcterms:created>
  <dcterms:modified xsi:type="dcterms:W3CDTF">2019-05-20T14:28:56Z</dcterms:modified>
</cp:coreProperties>
</file>