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8" r:id="rId3"/>
    <p:sldId id="279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4A8E-3537-5C40-88A0-A38B14753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42873-10EA-C643-9C1A-12323E7B6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FF61-285E-A941-BD7D-3E17643E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2E32-7252-9E4B-A8C6-5A05088F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5F4A-1978-A349-B506-B7757D6B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8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1DAA-AC8B-9A40-9A4C-99424DDF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0D1F2-84BE-8A4F-AEEA-30A52B5C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4A26-6910-B740-BD50-072F6ED6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F04-368B-874C-924A-437BE26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5851-6519-B84E-810F-D65C84DC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0FCE4-1C32-2048-8E6E-DD7BD7CEF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A9D1-24BB-DC40-8460-D7FB27CF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0419-5367-9240-8C66-D62DC27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7E81-6ED2-884D-9D0F-56B09CFC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C47D-AF83-5042-B497-50C9C0B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45C1-0BAC-FD42-AFAB-60BC17C0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7EFF-5869-6E4F-BA2D-9153B802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CA14-FAB6-BC45-9B18-6D0330B6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6C1D-45D5-A84E-B389-D461C3BD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1984-476B-1E43-9E5F-377EA28A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00DC-4D3B-3544-AC3D-488EBAED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B9E7B-BA2A-DC42-91FF-F0914D8A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20DA-1641-014C-A707-2E69CEA6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5F4F-0CBD-AA40-A46A-3225EFF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6104-7762-7141-9231-0C48B9D3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5AFD-6EB8-8141-B45F-7500068E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7B6F-BECF-B34F-A8B2-C4E25DC80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2F07-6CAC-1741-8179-E5807BC9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7571-25FE-834C-9E9F-83F349E1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63165-F58F-6A4F-8AC4-09CB3FF1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2209-2274-8B4B-9553-B15DBAC2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4CB6-84A7-E849-9304-E541BC9F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CC97-8680-F446-80F6-5F2AFDF1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19A21-DCEA-484C-80C6-7A1E84445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451CD-EE3E-7D41-B28D-F019A1B0A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5A683-A367-444F-A0D2-60B7098CD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389A9-9E6B-D146-8181-6E552FA7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F8C4-972B-414C-A5C2-5C70C228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BA9C-6598-154D-B41D-210E04C7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55D8-1C2F-054A-84D2-206F8D09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A247-1773-484F-89B7-C2CFC021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60E10-69DE-2145-A463-2699E6CF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EFC8-9D8D-DA45-96C9-75E79075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C9EA8-4F60-9D49-B419-118B680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7219E-8E60-304F-B3B9-90DAB096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3ECA-6034-584C-AB78-016DB829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E05B-FF8C-C640-89E9-93A5BD22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36E-CEE2-F64C-B891-49B62164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8C3B9-797D-594D-9734-32555EC7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73CA9-065A-A046-9591-C5F7AD46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8909D-0FE0-B249-B184-55036182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6B97E-A4F0-0E43-9572-1A4E6B45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C5BF-BD89-7F47-908F-1C108A86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493F4-D3A5-794D-ABB5-FF614255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0590-B5A1-F240-A69B-78754635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89587-931A-5C48-BFEA-0091CB52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C579-8869-DF44-9797-E0AC412D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532C-7693-E943-BE39-286D7F0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D5E2-48B8-F54C-9F75-1311B2B3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FCCF-C9CA-FE4D-BC34-A2B6D0F7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EBD1-99DD-4543-899E-245A8D904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47E7-667C-2A4E-856A-CA190889E54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3981-0218-A849-B94F-CFE1062FE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8CBA-762D-FC41-B8ED-22A248B86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8B5D-29F3-1543-9D13-96B5AF680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94FFB-3E1F-534B-BB92-C9C735C229E1}"/>
              </a:ext>
            </a:extLst>
          </p:cNvPr>
          <p:cNvSpPr txBox="1"/>
          <p:nvPr/>
        </p:nvSpPr>
        <p:spPr>
          <a:xfrm>
            <a:off x="676894" y="2641136"/>
            <a:ext cx="10854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AIMS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Tx/>
              <a:buAutoNum type="arabicParenBoth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Apply theoretical knowledge of the carbon cycle within the context of climate change using climatological-derived products</a:t>
            </a:r>
          </a:p>
          <a:p>
            <a:pPr marL="514350" indent="-514350">
              <a:buFontTx/>
              <a:buAutoNum type="arabicParenBoth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 the concept of column inventory</a:t>
            </a:r>
          </a:p>
          <a:p>
            <a:pPr marL="514350" indent="-514350">
              <a:buAutoNum type="arabicParenBoth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Acknowledge the limitation(s) of climatological-derived products</a:t>
            </a:r>
          </a:p>
          <a:p>
            <a:pPr marL="514350" indent="-514350">
              <a:buAutoNum type="arabicParenBoth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data analysis with Python</a:t>
            </a:r>
          </a:p>
          <a:p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1BF5A-1316-AB49-B6C3-04C8D4DB688A}"/>
              </a:ext>
            </a:extLst>
          </p:cNvPr>
          <p:cNvSpPr txBox="1"/>
          <p:nvPr/>
        </p:nvSpPr>
        <p:spPr>
          <a:xfrm>
            <a:off x="676894" y="676894"/>
            <a:ext cx="10854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PRACTICAL #3</a:t>
            </a:r>
          </a:p>
          <a:p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 in carbonate biogeochemistry across the globe: a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visualisation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analysis based on GLODAP versions 1 &amp;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F8BDA-CAE8-9F4F-AC37-1DD56900509A}"/>
              </a:ext>
            </a:extLst>
          </p:cNvPr>
          <p:cNvSpPr txBox="1"/>
          <p:nvPr/>
        </p:nvSpPr>
        <p:spPr>
          <a:xfrm>
            <a:off x="676894" y="5967850"/>
            <a:ext cx="4322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Ocean CO</a:t>
            </a:r>
            <a:r>
              <a:rPr lang="en-US" sz="1400" b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Theory and 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A64D0-243F-1B4E-8E90-08C57851BEF9}"/>
              </a:ext>
            </a:extLst>
          </p:cNvPr>
          <p:cNvSpPr txBox="1"/>
          <p:nvPr/>
        </p:nvSpPr>
        <p:spPr>
          <a:xfrm>
            <a:off x="676894" y="6281080"/>
            <a:ext cx="184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21.05.2019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C3D4D-85CD-3147-8129-2C39ECE3F8FF}"/>
              </a:ext>
            </a:extLst>
          </p:cNvPr>
          <p:cNvSpPr txBox="1"/>
          <p:nvPr/>
        </p:nvSpPr>
        <p:spPr>
          <a:xfrm>
            <a:off x="7861466" y="6275626"/>
            <a:ext cx="366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pmonteir@csir.co.za</a:t>
            </a:r>
            <a:r>
              <a:rPr lang="en-US" sz="14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; </a:t>
            </a:r>
            <a:r>
              <a:rPr lang="en-US" sz="1400" dirty="0" err="1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alice.Lebehot@uct.ac.za</a:t>
            </a:r>
            <a:r>
              <a:rPr lang="en-US" sz="14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543D5-78A5-9640-8168-656161F9DF69}"/>
              </a:ext>
            </a:extLst>
          </p:cNvPr>
          <p:cNvSpPr txBox="1"/>
          <p:nvPr/>
        </p:nvSpPr>
        <p:spPr>
          <a:xfrm>
            <a:off x="7861466" y="5967849"/>
            <a:ext cx="366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UCT, SOCCO-CSIR</a:t>
            </a:r>
          </a:p>
        </p:txBody>
      </p:sp>
    </p:spTree>
    <p:extLst>
      <p:ext uri="{BB962C8B-B14F-4D97-AF65-F5344CB8AC3E}">
        <p14:creationId xmlns:p14="http://schemas.microsoft.com/office/powerpoint/2010/main" val="42853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94FFB-3E1F-534B-BB92-C9C735C229E1}"/>
              </a:ext>
            </a:extLst>
          </p:cNvPr>
          <p:cNvSpPr txBox="1"/>
          <p:nvPr/>
        </p:nvSpPr>
        <p:spPr>
          <a:xfrm>
            <a:off x="676894" y="676894"/>
            <a:ext cx="1085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PRACTICAL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56124-1D5B-1D4F-B2D0-2E0F036BF6C6}"/>
              </a:ext>
            </a:extLst>
          </p:cNvPr>
          <p:cNvSpPr txBox="1"/>
          <p:nvPr/>
        </p:nvSpPr>
        <p:spPr>
          <a:xfrm>
            <a:off x="734290" y="1393283"/>
            <a:ext cx="10723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Before starting, make sure you have: </a:t>
            </a:r>
          </a:p>
          <a:p>
            <a:endParaRPr lang="en-US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 installed (install the Anaconda distribution via </a:t>
            </a:r>
            <a:r>
              <a:rPr lang="en-ZA" sz="1600" dirty="0">
                <a:solidFill>
                  <a:srgbClr val="009BD7"/>
                </a:solidFill>
                <a:latin typeface="Helvetica" pitchFamily="2" charset="0"/>
                <a:hlinkClick r:id="rId2"/>
              </a:rPr>
              <a:t>https://www.anaconda.com/download/</a:t>
            </a:r>
            <a:r>
              <a:rPr lang="en-ZA" sz="1600" dirty="0">
                <a:solidFill>
                  <a:srgbClr val="009BD7"/>
                </a:solidFill>
                <a:latin typeface="Helvetica" pitchFamily="2" charset="0"/>
              </a:rPr>
              <a:t> </a:t>
            </a:r>
            <a:r>
              <a:rPr lang="en-ZA" sz="1600" dirty="0">
                <a:latin typeface="Helvetica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following packages installed: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xarray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cartopy</a:t>
            </a:r>
            <a:endParaRPr lang="en-US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94E94-1405-5448-958A-028E1BE5806D}"/>
              </a:ext>
            </a:extLst>
          </p:cNvPr>
          <p:cNvSpPr/>
          <p:nvPr/>
        </p:nvSpPr>
        <p:spPr>
          <a:xfrm>
            <a:off x="734291" y="2589568"/>
            <a:ext cx="32386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a terminal, type “        </a:t>
            </a:r>
            <a:r>
              <a:rPr lang="en-US" sz="1600" dirty="0">
                <a:latin typeface="Source Sans Pro" panose="020F050202020403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to list the python packages you have installed; or use Anaconda-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nagivator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C631C-140B-5E42-A5B9-441F084546DD}"/>
              </a:ext>
            </a:extLst>
          </p:cNvPr>
          <p:cNvSpPr/>
          <p:nvPr/>
        </p:nvSpPr>
        <p:spPr>
          <a:xfrm>
            <a:off x="2519547" y="2566512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>
                <a:latin typeface="Source Code Pro"/>
              </a:rPr>
              <a:t>pip freeze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3F31E8-61AE-1E41-BC98-5CAECE7A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205" y="2540559"/>
            <a:ext cx="6694733" cy="3421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0B6FC3-79EC-B94B-B686-97F94E6E2B7E}"/>
              </a:ext>
            </a:extLst>
          </p:cNvPr>
          <p:cNvSpPr/>
          <p:nvPr/>
        </p:nvSpPr>
        <p:spPr>
          <a:xfrm>
            <a:off x="734290" y="4046570"/>
            <a:ext cx="8409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Otherwise install those packages.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9B2A6B-3FE8-FC4E-BF85-28C6CA02BECA}"/>
              </a:ext>
            </a:extLst>
          </p:cNvPr>
          <p:cNvSpPr/>
          <p:nvPr/>
        </p:nvSpPr>
        <p:spPr>
          <a:xfrm>
            <a:off x="734290" y="4792646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600" dirty="0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  <a:t>pip install </a:t>
            </a:r>
            <a:r>
              <a:rPr lang="en-ZA" sz="1600" dirty="0" err="1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  <a:t>cmocean</a:t>
            </a:r>
            <a:endParaRPr lang="en-US" sz="1600" dirty="0">
              <a:latin typeface="Consolas" panose="020B0609020204030204" pitchFamily="49" charset="0"/>
              <a:ea typeface="Source Sans Pro" panose="020B0503030403020204" pitchFamily="34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451F76-3FB3-EC4D-BD07-B2C86D25AA74}"/>
              </a:ext>
            </a:extLst>
          </p:cNvPr>
          <p:cNvSpPr/>
          <p:nvPr/>
        </p:nvSpPr>
        <p:spPr>
          <a:xfrm>
            <a:off x="734290" y="4296964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1600" dirty="0">
                <a:latin typeface="Consolas" panose="020B0609020204030204" pitchFamily="49" charset="0"/>
              </a:rPr>
              <a:t>conda </a:t>
            </a:r>
            <a:r>
              <a:rPr lang="pt" sz="1600" dirty="0" err="1">
                <a:latin typeface="Consolas" panose="020B0609020204030204" pitchFamily="49" charset="0"/>
              </a:rPr>
              <a:t>install</a:t>
            </a:r>
            <a:r>
              <a:rPr lang="pt" sz="1600" dirty="0">
                <a:latin typeface="Consolas" panose="020B0609020204030204" pitchFamily="49" charset="0"/>
              </a:rPr>
              <a:t> -</a:t>
            </a:r>
            <a:r>
              <a:rPr lang="pt" sz="1600" dirty="0" err="1">
                <a:latin typeface="Consolas" panose="020B0609020204030204" pitchFamily="49" charset="0"/>
              </a:rPr>
              <a:t>c</a:t>
            </a:r>
            <a:r>
              <a:rPr lang="pt" sz="1600" dirty="0">
                <a:latin typeface="Consolas" panose="020B0609020204030204" pitchFamily="49" charset="0"/>
              </a:rPr>
              <a:t> anaconda </a:t>
            </a:r>
            <a:r>
              <a:rPr lang="pt" sz="1600" dirty="0" err="1">
                <a:latin typeface="Consolas" panose="020B0609020204030204" pitchFamily="49" charset="0"/>
              </a:rPr>
              <a:t>xarray</a:t>
            </a:r>
            <a:r>
              <a:rPr lang="pt" sz="1600" dirty="0">
                <a:latin typeface="Consolas" panose="020B0609020204030204" pitchFamily="49" charset="0"/>
              </a:rPr>
              <a:t> 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458E89-5F1E-C541-8139-616A87C04199}"/>
              </a:ext>
            </a:extLst>
          </p:cNvPr>
          <p:cNvSpPr/>
          <p:nvPr/>
        </p:nvSpPr>
        <p:spPr>
          <a:xfrm>
            <a:off x="734290" y="42965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ZA" sz="1600" dirty="0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</a:br>
            <a:r>
              <a:rPr lang="en-ZA" sz="1600" dirty="0" err="1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  <a:t>conda</a:t>
            </a:r>
            <a:r>
              <a:rPr lang="en-ZA" sz="1600" dirty="0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  <a:t> install -c anaconda </a:t>
            </a:r>
            <a:r>
              <a:rPr lang="en-ZA" sz="1600" dirty="0" err="1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  <a:t>cartopy</a:t>
            </a:r>
            <a:r>
              <a:rPr lang="en-ZA" sz="1600" dirty="0">
                <a:latin typeface="Consolas" panose="020B0609020204030204" pitchFamily="49" charset="0"/>
                <a:ea typeface="Source Sans Pro" panose="020B050303040302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Source Sans Pro" panose="020B0503030403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9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94FFB-3E1F-534B-BB92-C9C735C229E1}"/>
              </a:ext>
            </a:extLst>
          </p:cNvPr>
          <p:cNvSpPr txBox="1"/>
          <p:nvPr/>
        </p:nvSpPr>
        <p:spPr>
          <a:xfrm>
            <a:off x="676894" y="676894"/>
            <a:ext cx="1085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PRACTICAL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56124-1D5B-1D4F-B2D0-2E0F036BF6C6}"/>
              </a:ext>
            </a:extLst>
          </p:cNvPr>
          <p:cNvSpPr txBox="1"/>
          <p:nvPr/>
        </p:nvSpPr>
        <p:spPr>
          <a:xfrm>
            <a:off x="734290" y="1582475"/>
            <a:ext cx="1072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this practical, we will be using the JUPYTER interface.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FA6D9A-E24F-8D49-8342-DFCBB71CA27F}"/>
              </a:ext>
            </a:extLst>
          </p:cNvPr>
          <p:cNvSpPr/>
          <p:nvPr/>
        </p:nvSpPr>
        <p:spPr>
          <a:xfrm>
            <a:off x="734290" y="1999859"/>
            <a:ext cx="108540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an interactive programming environment. It runs from your local computer (in the terminal/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cmd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), and uses the browser as an interface. Note that it does not run online!</a:t>
            </a:r>
          </a:p>
          <a:p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be launched using the using **Anaconda Navigator** or from the **terminal** (MacOS and Linux) with the `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-notebook` command. Your browser should launch automatically.</a:t>
            </a:r>
          </a:p>
          <a:p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consists of *cells* or blocks of code that can be run independently. These are run by pressing  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`CTRL + Enter` (stay on cell) or `SHIFT + Enter` (go to next cell)</a:t>
            </a:r>
          </a:p>
          <a:p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help function in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jupyter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You can run a function followed by a `?` for documentation and `??` for documentation + code.  Then hold `SHIFT` while pressing `TAB` up to four times to show different displays of the documentation.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C7836-42B4-8546-A483-52055DDED24D}"/>
              </a:ext>
            </a:extLst>
          </p:cNvPr>
          <p:cNvSpPr/>
          <p:nvPr/>
        </p:nvSpPr>
        <p:spPr>
          <a:xfrm>
            <a:off x="6620086" y="5675461"/>
            <a:ext cx="5619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 taken from Luke Gregor “Python for oceanographers” course </a:t>
            </a:r>
          </a:p>
        </p:txBody>
      </p:sp>
    </p:spTree>
    <p:extLst>
      <p:ext uri="{BB962C8B-B14F-4D97-AF65-F5344CB8AC3E}">
        <p14:creationId xmlns:p14="http://schemas.microsoft.com/office/powerpoint/2010/main" val="12698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94FFB-3E1F-534B-BB92-C9C735C229E1}"/>
              </a:ext>
            </a:extLst>
          </p:cNvPr>
          <p:cNvSpPr txBox="1"/>
          <p:nvPr/>
        </p:nvSpPr>
        <p:spPr>
          <a:xfrm>
            <a:off x="676894" y="676894"/>
            <a:ext cx="1085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PRACTICAL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5A08A-0782-6C4E-A98A-17C87C306558}"/>
              </a:ext>
            </a:extLst>
          </p:cNvPr>
          <p:cNvSpPr txBox="1"/>
          <p:nvPr/>
        </p:nvSpPr>
        <p:spPr>
          <a:xfrm>
            <a:off x="1098466" y="1957743"/>
            <a:ext cx="1001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the “Practical#3” notebook and proceed the data analysis of GLODAP v1 and v2 products.</a:t>
            </a: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 that the products have been pre-processed and merged for the purpose of this practical.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A5B8F-DFF1-A84D-9546-73416B7822C8}"/>
              </a:ext>
            </a:extLst>
          </p:cNvPr>
          <p:cNvSpPr/>
          <p:nvPr/>
        </p:nvSpPr>
        <p:spPr>
          <a:xfrm>
            <a:off x="676894" y="1736157"/>
            <a:ext cx="10723419" cy="95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CC3D4-BD05-6545-B664-88484B2FAF4A}"/>
              </a:ext>
            </a:extLst>
          </p:cNvPr>
          <p:cNvSpPr/>
          <p:nvPr/>
        </p:nvSpPr>
        <p:spPr>
          <a:xfrm>
            <a:off x="955964" y="1546769"/>
            <a:ext cx="1089904" cy="44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7876EA-4EB7-0843-A6A3-C29E5924451F}"/>
              </a:ext>
            </a:extLst>
          </p:cNvPr>
          <p:cNvSpPr/>
          <p:nvPr/>
        </p:nvSpPr>
        <p:spPr>
          <a:xfrm>
            <a:off x="1098466" y="1500241"/>
            <a:ext cx="2159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 </a:t>
            </a:r>
            <a:endParaRPr lang="en-US" b="1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6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385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Helvetica</vt:lpstr>
      <vt:lpstr>Helvetica Neue</vt:lpstr>
      <vt:lpstr>Helvetica Neue Thin</vt:lpstr>
      <vt:lpstr>Source Code Pro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Lebehot</dc:creator>
  <cp:lastModifiedBy>Alice Lebehot</cp:lastModifiedBy>
  <cp:revision>81</cp:revision>
  <dcterms:created xsi:type="dcterms:W3CDTF">2019-05-07T10:43:01Z</dcterms:created>
  <dcterms:modified xsi:type="dcterms:W3CDTF">2019-05-23T08:52:19Z</dcterms:modified>
</cp:coreProperties>
</file>