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7"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84C7"/>
    <a:srgbClr val="00C2BA"/>
    <a:srgbClr val="AA08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p:restoredTop sz="80294"/>
  </p:normalViewPr>
  <p:slideViewPr>
    <p:cSldViewPr snapToGrid="0">
      <p:cViewPr varScale="1">
        <p:scale>
          <a:sx n="88" d="100"/>
          <a:sy n="88"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lice/CVs%20&amp;%20Portfolios/Data%20Portfolio/Social%20Media%20Data.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Data.xlsx]Pivot Data!PivotTable1</c:name>
    <c:fmtId val="1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solidFill>
              <a:srgbClr val="002060">
                <a:alpha val="0"/>
              </a:srgb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solidFill>
              <a:srgbClr val="002060">
                <a:alpha val="0"/>
              </a:srgbClr>
            </a:solid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6"/>
          </a:solidFill>
          <a:ln>
            <a:solidFill>
              <a:srgbClr val="002060">
                <a:alpha val="0"/>
              </a:srgb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6"/>
          </a:solidFill>
          <a:ln>
            <a:solidFill>
              <a:srgbClr val="002060">
                <a:alpha val="0"/>
              </a:srgb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Data'!$B$6</c:f>
              <c:strCache>
                <c:ptCount val="1"/>
                <c:pt idx="0">
                  <c:v> Total Post Engagement</c:v>
                </c:pt>
              </c:strCache>
            </c:strRef>
          </c:tx>
          <c:spPr>
            <a:solidFill>
              <a:schemeClr val="accent1"/>
            </a:solidFill>
            <a:ln>
              <a:noFill/>
            </a:ln>
            <a:effectLst/>
          </c:spPr>
          <c:invertIfNegative val="0"/>
          <c:cat>
            <c:strRef>
              <c:f>'Pivot Data'!$A$7:$A$10</c:f>
              <c:strCache>
                <c:ptCount val="3"/>
                <c:pt idx="0">
                  <c:v>Instagram</c:v>
                </c:pt>
                <c:pt idx="1">
                  <c:v>X</c:v>
                </c:pt>
                <c:pt idx="2">
                  <c:v>TikTok</c:v>
                </c:pt>
              </c:strCache>
            </c:strRef>
          </c:cat>
          <c:val>
            <c:numRef>
              <c:f>'Pivot Data'!$B$7:$B$10</c:f>
              <c:numCache>
                <c:formatCode>#,##0</c:formatCode>
                <c:ptCount val="3"/>
                <c:pt idx="0">
                  <c:v>813044</c:v>
                </c:pt>
                <c:pt idx="1">
                  <c:v>24631</c:v>
                </c:pt>
                <c:pt idx="2">
                  <c:v>650260</c:v>
                </c:pt>
              </c:numCache>
            </c:numRef>
          </c:val>
          <c:extLst>
            <c:ext xmlns:c16="http://schemas.microsoft.com/office/drawing/2014/chart" uri="{C3380CC4-5D6E-409C-BE32-E72D297353CC}">
              <c16:uniqueId val="{00000000-0B76-DF47-98E5-26FFE9E5D6D2}"/>
            </c:ext>
          </c:extLst>
        </c:ser>
        <c:ser>
          <c:idx val="1"/>
          <c:order val="1"/>
          <c:tx>
            <c:strRef>
              <c:f>'Pivot Data'!$C$6</c:f>
              <c:strCache>
                <c:ptCount val="1"/>
                <c:pt idx="0">
                  <c:v> Total Post Impressions </c:v>
                </c:pt>
              </c:strCache>
            </c:strRef>
          </c:tx>
          <c:spPr>
            <a:solidFill>
              <a:schemeClr val="accent2"/>
            </a:solidFill>
            <a:ln>
              <a:noFill/>
            </a:ln>
            <a:effectLst/>
          </c:spPr>
          <c:invertIfNegative val="0"/>
          <c:cat>
            <c:strRef>
              <c:f>'Pivot Data'!$A$7:$A$10</c:f>
              <c:strCache>
                <c:ptCount val="3"/>
                <c:pt idx="0">
                  <c:v>Instagram</c:v>
                </c:pt>
                <c:pt idx="1">
                  <c:v>X</c:v>
                </c:pt>
                <c:pt idx="2">
                  <c:v>TikTok</c:v>
                </c:pt>
              </c:strCache>
            </c:strRef>
          </c:cat>
          <c:val>
            <c:numRef>
              <c:f>'Pivot Data'!$C$7:$C$10</c:f>
              <c:numCache>
                <c:formatCode>#,##0</c:formatCode>
                <c:ptCount val="3"/>
                <c:pt idx="0">
                  <c:v>6502404</c:v>
                </c:pt>
                <c:pt idx="1">
                  <c:v>354002</c:v>
                </c:pt>
                <c:pt idx="2">
                  <c:v>17537280</c:v>
                </c:pt>
              </c:numCache>
            </c:numRef>
          </c:val>
          <c:extLst>
            <c:ext xmlns:c16="http://schemas.microsoft.com/office/drawing/2014/chart" uri="{C3380CC4-5D6E-409C-BE32-E72D297353CC}">
              <c16:uniqueId val="{00000001-0B76-DF47-98E5-26FFE9E5D6D2}"/>
            </c:ext>
          </c:extLst>
        </c:ser>
        <c:ser>
          <c:idx val="2"/>
          <c:order val="2"/>
          <c:tx>
            <c:strRef>
              <c:f>'Pivot Data'!$D$6</c:f>
              <c:strCache>
                <c:ptCount val="1"/>
                <c:pt idx="0">
                  <c:v> Total Video Views </c:v>
                </c:pt>
              </c:strCache>
            </c:strRef>
          </c:tx>
          <c:spPr>
            <a:solidFill>
              <a:schemeClr val="accent6"/>
            </a:solidFill>
            <a:ln>
              <a:solidFill>
                <a:srgbClr val="002060">
                  <a:alpha val="0"/>
                </a:srgbClr>
              </a:solidFill>
            </a:ln>
            <a:effectLst/>
          </c:spPr>
          <c:invertIfNegative val="0"/>
          <c:cat>
            <c:strRef>
              <c:f>'Pivot Data'!$A$7:$A$10</c:f>
              <c:strCache>
                <c:ptCount val="3"/>
                <c:pt idx="0">
                  <c:v>Instagram</c:v>
                </c:pt>
                <c:pt idx="1">
                  <c:v>X</c:v>
                </c:pt>
                <c:pt idx="2">
                  <c:v>TikTok</c:v>
                </c:pt>
              </c:strCache>
            </c:strRef>
          </c:cat>
          <c:val>
            <c:numRef>
              <c:f>'Pivot Data'!$D$7:$D$10</c:f>
              <c:numCache>
                <c:formatCode>#,##0</c:formatCode>
                <c:ptCount val="3"/>
                <c:pt idx="0">
                  <c:v>6502404</c:v>
                </c:pt>
                <c:pt idx="1">
                  <c:v>204302</c:v>
                </c:pt>
                <c:pt idx="2">
                  <c:v>17537280</c:v>
                </c:pt>
              </c:numCache>
            </c:numRef>
          </c:val>
          <c:extLst>
            <c:ext xmlns:c16="http://schemas.microsoft.com/office/drawing/2014/chart" uri="{C3380CC4-5D6E-409C-BE32-E72D297353CC}">
              <c16:uniqueId val="{00000002-0B76-DF47-98E5-26FFE9E5D6D2}"/>
            </c:ext>
          </c:extLst>
        </c:ser>
        <c:dLbls>
          <c:showLegendKey val="0"/>
          <c:showVal val="0"/>
          <c:showCatName val="0"/>
          <c:showSerName val="0"/>
          <c:showPercent val="0"/>
          <c:showBubbleSize val="0"/>
        </c:dLbls>
        <c:gapWidth val="219"/>
        <c:axId val="1648830384"/>
        <c:axId val="1648832096"/>
      </c:barChart>
      <c:catAx>
        <c:axId val="16488303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8832096"/>
        <c:crosses val="autoZero"/>
        <c:auto val="1"/>
        <c:lblAlgn val="ctr"/>
        <c:lblOffset val="100"/>
        <c:noMultiLvlLbl val="0"/>
      </c:catAx>
      <c:valAx>
        <c:axId val="164883209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8830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spPr>
            <a:ln>
              <a:noFill/>
            </a:ln>
          </c:spPr>
          <c:dPt>
            <c:idx val="0"/>
            <c:bubble3D val="0"/>
            <c:spPr>
              <a:solidFill>
                <a:schemeClr val="accent4">
                  <a:shade val="65000"/>
                </a:schemeClr>
              </a:solidFill>
              <a:ln w="19050">
                <a:noFill/>
              </a:ln>
              <a:effectLst/>
            </c:spPr>
            <c:extLst>
              <c:ext xmlns:c16="http://schemas.microsoft.com/office/drawing/2014/chart" uri="{C3380CC4-5D6E-409C-BE32-E72D297353CC}">
                <c16:uniqueId val="{00000001-C875-DE49-A718-2F76A943F0A4}"/>
              </c:ext>
            </c:extLst>
          </c:dPt>
          <c:dPt>
            <c:idx val="1"/>
            <c:bubble3D val="0"/>
            <c:spPr>
              <a:solidFill>
                <a:schemeClr val="accent4"/>
              </a:solidFill>
              <a:ln w="19050">
                <a:noFill/>
              </a:ln>
              <a:effectLst/>
            </c:spPr>
            <c:extLst>
              <c:ext xmlns:c16="http://schemas.microsoft.com/office/drawing/2014/chart" uri="{C3380CC4-5D6E-409C-BE32-E72D297353CC}">
                <c16:uniqueId val="{00000003-C875-DE49-A718-2F76A943F0A4}"/>
              </c:ext>
            </c:extLst>
          </c:dPt>
          <c:dPt>
            <c:idx val="2"/>
            <c:bubble3D val="0"/>
            <c:spPr>
              <a:solidFill>
                <a:schemeClr val="accent4">
                  <a:tint val="65000"/>
                </a:schemeClr>
              </a:solidFill>
              <a:ln w="19050">
                <a:noFill/>
              </a:ln>
              <a:effectLst/>
            </c:spPr>
            <c:extLst>
              <c:ext xmlns:c16="http://schemas.microsoft.com/office/drawing/2014/chart" uri="{C3380CC4-5D6E-409C-BE32-E72D297353CC}">
                <c16:uniqueId val="{00000005-C875-DE49-A718-2F76A943F0A4}"/>
              </c:ext>
            </c:extLst>
          </c:dPt>
          <c:cat>
            <c:strRef>
              <c:f>'Pivot Data'!$A$35:$A$37</c:f>
              <c:strCache>
                <c:ptCount val="3"/>
                <c:pt idx="0">
                  <c:v>Carousel</c:v>
                </c:pt>
                <c:pt idx="1">
                  <c:v>Photo</c:v>
                </c:pt>
                <c:pt idx="2">
                  <c:v>Video</c:v>
                </c:pt>
              </c:strCache>
            </c:strRef>
          </c:cat>
          <c:val>
            <c:numRef>
              <c:f>'Pivot Data'!$B$35:$B$37</c:f>
              <c:numCache>
                <c:formatCode>0.00%</c:formatCode>
                <c:ptCount val="3"/>
                <c:pt idx="0">
                  <c:v>6.7843375535784137E-2</c:v>
                </c:pt>
                <c:pt idx="1">
                  <c:v>2.601136212050938E-2</c:v>
                </c:pt>
                <c:pt idx="2">
                  <c:v>0.90614526234370651</c:v>
                </c:pt>
              </c:numCache>
            </c:numRef>
          </c:val>
          <c:extLst>
            <c:ext xmlns:c16="http://schemas.microsoft.com/office/drawing/2014/chart" uri="{C3380CC4-5D6E-409C-BE32-E72D297353CC}">
              <c16:uniqueId val="{00000006-C875-DE49-A718-2F76A943F0A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3415389845753257"/>
          <c:y val="0.93538610305290781"/>
          <c:w val="0.32729539115441064"/>
          <c:h val="6.461389694709214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Data.xlsx]Pivot Data!PivotTable4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Impressions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00C2B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rgbClr val="F228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rgbClr val="8771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rgbClr val="00C2B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rgbClr val="F228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rgbClr val="8771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rgbClr val="00C2B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rgbClr val="F228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rgbClr val="8771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Data'!$B$73:$B$74</c:f>
              <c:strCache>
                <c:ptCount val="1"/>
                <c:pt idx="0">
                  <c:v>Instagram</c:v>
                </c:pt>
              </c:strCache>
            </c:strRef>
          </c:tx>
          <c:spPr>
            <a:solidFill>
              <a:srgbClr val="00C2BA"/>
            </a:solidFill>
            <a:ln>
              <a:noFill/>
            </a:ln>
            <a:effectLst/>
          </c:spPr>
          <c:invertIfNegative val="0"/>
          <c:cat>
            <c:strRef>
              <c:f>'Pivot Data'!$A$75:$A$80</c:f>
              <c:strCache>
                <c:ptCount val="5"/>
                <c:pt idx="0">
                  <c:v>We're Mesmer stans first, human beings second 💜</c:v>
                </c:pt>
                <c:pt idx="1">
                  <c:v>No spell can get between the Russo siblings 💖 </c:v>
                </c:pt>
                <c:pt idx="2">
                  <c:v>She's everything 💖 </c:v>
                </c:pt>
                <c:pt idx="3">
                  <c:v>Someday this song won't be stuck in our heads... today is not that day 💚</c:v>
                </c:pt>
                <c:pt idx="4">
                  <c:v>It's the 10th anniversary of Teen Beach Movie! Catch us re-watching both movies... and wondering where the time went 😅</c:v>
                </c:pt>
              </c:strCache>
            </c:strRef>
          </c:cat>
          <c:val>
            <c:numRef>
              <c:f>'Pivot Data'!$B$75:$B$80</c:f>
              <c:numCache>
                <c:formatCode>General</c:formatCode>
                <c:ptCount val="5"/>
                <c:pt idx="0" formatCode="#,##0">
                  <c:v>72496</c:v>
                </c:pt>
                <c:pt idx="2" formatCode="#,##0">
                  <c:v>131780</c:v>
                </c:pt>
                <c:pt idx="3" formatCode="#,##0">
                  <c:v>2276241</c:v>
                </c:pt>
                <c:pt idx="4" formatCode="#,##0">
                  <c:v>1144317</c:v>
                </c:pt>
              </c:numCache>
            </c:numRef>
          </c:val>
          <c:extLst>
            <c:ext xmlns:c16="http://schemas.microsoft.com/office/drawing/2014/chart" uri="{C3380CC4-5D6E-409C-BE32-E72D297353CC}">
              <c16:uniqueId val="{00000000-07C4-B549-8FD9-3B3CD0CB2FBD}"/>
            </c:ext>
          </c:extLst>
        </c:ser>
        <c:ser>
          <c:idx val="1"/>
          <c:order val="1"/>
          <c:tx>
            <c:strRef>
              <c:f>'Pivot Data'!$C$73:$C$74</c:f>
              <c:strCache>
                <c:ptCount val="1"/>
                <c:pt idx="0">
                  <c:v>TikTok</c:v>
                </c:pt>
              </c:strCache>
            </c:strRef>
          </c:tx>
          <c:spPr>
            <a:solidFill>
              <a:schemeClr val="accent2"/>
            </a:solidFill>
            <a:ln>
              <a:noFill/>
            </a:ln>
            <a:effectLst/>
          </c:spPr>
          <c:invertIfNegative val="0"/>
          <c:cat>
            <c:strRef>
              <c:f>'Pivot Data'!$A$75:$A$80</c:f>
              <c:strCache>
                <c:ptCount val="5"/>
                <c:pt idx="0">
                  <c:v>We're Mesmer stans first, human beings second 💜</c:v>
                </c:pt>
                <c:pt idx="1">
                  <c:v>No spell can get between the Russo siblings 💖 </c:v>
                </c:pt>
                <c:pt idx="2">
                  <c:v>She's everything 💖 </c:v>
                </c:pt>
                <c:pt idx="3">
                  <c:v>Someday this song won't be stuck in our heads... today is not that day 💚</c:v>
                </c:pt>
                <c:pt idx="4">
                  <c:v>It's the 10th anniversary of Teen Beach Movie! Catch us re-watching both movies... and wondering where the time went 😅</c:v>
                </c:pt>
              </c:strCache>
            </c:strRef>
          </c:cat>
          <c:val>
            <c:numRef>
              <c:f>'Pivot Data'!$C$75:$C$80</c:f>
              <c:numCache>
                <c:formatCode>#,##0</c:formatCode>
                <c:ptCount val="5"/>
                <c:pt idx="0">
                  <c:v>12796710</c:v>
                </c:pt>
                <c:pt idx="1">
                  <c:v>1870194</c:v>
                </c:pt>
                <c:pt idx="2">
                  <c:v>1653438</c:v>
                </c:pt>
                <c:pt idx="3">
                  <c:v>317193</c:v>
                </c:pt>
                <c:pt idx="4">
                  <c:v>57798</c:v>
                </c:pt>
              </c:numCache>
            </c:numRef>
          </c:val>
          <c:extLst>
            <c:ext xmlns:c16="http://schemas.microsoft.com/office/drawing/2014/chart" uri="{C3380CC4-5D6E-409C-BE32-E72D297353CC}">
              <c16:uniqueId val="{0000000F-07C4-B549-8FD9-3B3CD0CB2FBD}"/>
            </c:ext>
          </c:extLst>
        </c:ser>
        <c:ser>
          <c:idx val="2"/>
          <c:order val="2"/>
          <c:tx>
            <c:strRef>
              <c:f>'Pivot Data'!$D$73:$D$74</c:f>
              <c:strCache>
                <c:ptCount val="1"/>
                <c:pt idx="0">
                  <c:v>X</c:v>
                </c:pt>
              </c:strCache>
            </c:strRef>
          </c:tx>
          <c:spPr>
            <a:solidFill>
              <a:schemeClr val="accent3"/>
            </a:solidFill>
            <a:ln>
              <a:noFill/>
            </a:ln>
            <a:effectLst/>
          </c:spPr>
          <c:invertIfNegative val="0"/>
          <c:cat>
            <c:strRef>
              <c:f>'Pivot Data'!$A$75:$A$80</c:f>
              <c:strCache>
                <c:ptCount val="5"/>
                <c:pt idx="0">
                  <c:v>We're Mesmer stans first, human beings second 💜</c:v>
                </c:pt>
                <c:pt idx="1">
                  <c:v>No spell can get between the Russo siblings 💖 </c:v>
                </c:pt>
                <c:pt idx="2">
                  <c:v>She's everything 💖 </c:v>
                </c:pt>
                <c:pt idx="3">
                  <c:v>Someday this song won't be stuck in our heads... today is not that day 💚</c:v>
                </c:pt>
                <c:pt idx="4">
                  <c:v>It's the 10th anniversary of Teen Beach Movie! Catch us re-watching both movies... and wondering where the time went 😅</c:v>
                </c:pt>
              </c:strCache>
            </c:strRef>
          </c:cat>
          <c:val>
            <c:numRef>
              <c:f>'Pivot Data'!$D$75:$D$80</c:f>
              <c:numCache>
                <c:formatCode>General</c:formatCode>
                <c:ptCount val="5"/>
                <c:pt idx="0" formatCode="#,##0">
                  <c:v>9902</c:v>
                </c:pt>
                <c:pt idx="2" formatCode="#,##0">
                  <c:v>31361</c:v>
                </c:pt>
                <c:pt idx="3" formatCode="#,##0">
                  <c:v>16949</c:v>
                </c:pt>
                <c:pt idx="4" formatCode="#,##0">
                  <c:v>22874</c:v>
                </c:pt>
              </c:numCache>
            </c:numRef>
          </c:val>
          <c:extLst>
            <c:ext xmlns:c16="http://schemas.microsoft.com/office/drawing/2014/chart" uri="{C3380CC4-5D6E-409C-BE32-E72D297353CC}">
              <c16:uniqueId val="{00000010-07C4-B549-8FD9-3B3CD0CB2FBD}"/>
            </c:ext>
          </c:extLst>
        </c:ser>
        <c:dLbls>
          <c:showLegendKey val="0"/>
          <c:showVal val="0"/>
          <c:showCatName val="0"/>
          <c:showSerName val="0"/>
          <c:showPercent val="0"/>
          <c:showBubbleSize val="0"/>
        </c:dLbls>
        <c:gapWidth val="219"/>
        <c:overlap val="-27"/>
        <c:axId val="362012496"/>
        <c:axId val="362074912"/>
      </c:barChart>
      <c:catAx>
        <c:axId val="36201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074912"/>
        <c:crosses val="autoZero"/>
        <c:auto val="1"/>
        <c:lblAlgn val="ctr"/>
        <c:lblOffset val="100"/>
        <c:noMultiLvlLbl val="0"/>
      </c:catAx>
      <c:valAx>
        <c:axId val="362074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012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Data.xlsx]Pivot Data!PivotTable6</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Engagement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rgbClr val="00C2B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rgbClr val="F228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rgbClr val="8771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rgbClr val="00C2B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rgbClr val="F228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rgbClr val="8771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rgbClr val="00C2BA"/>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rgbClr val="F228D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rgbClr val="8771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Data'!$B$89:$B$90</c:f>
              <c:strCache>
                <c:ptCount val="1"/>
                <c:pt idx="0">
                  <c:v>Instagram</c:v>
                </c:pt>
              </c:strCache>
            </c:strRef>
          </c:tx>
          <c:spPr>
            <a:solidFill>
              <a:srgbClr val="00C2BA"/>
            </a:solidFill>
            <a:ln>
              <a:noFill/>
            </a:ln>
            <a:effectLst/>
          </c:spPr>
          <c:invertIfNegative val="0"/>
          <c:cat>
            <c:strRef>
              <c:f>'Pivot Data'!$A$91:$A$96</c:f>
              <c:strCache>
                <c:ptCount val="5"/>
                <c:pt idx="0">
                  <c:v>Someday this song won't be stuck in our heads... today is not that day 💚</c:v>
                </c:pt>
                <c:pt idx="1">
                  <c:v>It's the 10th anniversary of Teen Beach Movie! Catch us re-watching both movies... and wondering where the time went 😅</c:v>
                </c:pt>
                <c:pt idx="2">
                  <c:v>She's everything 💖 </c:v>
                </c:pt>
                <c:pt idx="3">
                  <c:v>We're Mesmer stans first, human beings second 💜</c:v>
                </c:pt>
                <c:pt idx="4">
                  <c:v>No spell can get between the Russo siblings 💖 </c:v>
                </c:pt>
              </c:strCache>
            </c:strRef>
          </c:cat>
          <c:val>
            <c:numRef>
              <c:f>'Pivot Data'!$B$91:$B$96</c:f>
              <c:numCache>
                <c:formatCode>#,##0</c:formatCode>
                <c:ptCount val="5"/>
                <c:pt idx="0">
                  <c:v>379128</c:v>
                </c:pt>
                <c:pt idx="1">
                  <c:v>131017</c:v>
                </c:pt>
                <c:pt idx="2">
                  <c:v>8635</c:v>
                </c:pt>
                <c:pt idx="3">
                  <c:v>2531</c:v>
                </c:pt>
              </c:numCache>
            </c:numRef>
          </c:val>
          <c:extLst>
            <c:ext xmlns:c16="http://schemas.microsoft.com/office/drawing/2014/chart" uri="{C3380CC4-5D6E-409C-BE32-E72D297353CC}">
              <c16:uniqueId val="{00000000-96FE-7C4F-ACF2-8F3B46485D09}"/>
            </c:ext>
          </c:extLst>
        </c:ser>
        <c:ser>
          <c:idx val="1"/>
          <c:order val="1"/>
          <c:tx>
            <c:strRef>
              <c:f>'Pivot Data'!$C$89:$C$90</c:f>
              <c:strCache>
                <c:ptCount val="1"/>
                <c:pt idx="0">
                  <c:v>TikTok</c:v>
                </c:pt>
              </c:strCache>
            </c:strRef>
          </c:tx>
          <c:spPr>
            <a:solidFill>
              <a:schemeClr val="accent2"/>
            </a:solidFill>
            <a:ln>
              <a:noFill/>
            </a:ln>
            <a:effectLst/>
          </c:spPr>
          <c:invertIfNegative val="0"/>
          <c:cat>
            <c:strRef>
              <c:f>'Pivot Data'!$A$91:$A$96</c:f>
              <c:strCache>
                <c:ptCount val="5"/>
                <c:pt idx="0">
                  <c:v>Someday this song won't be stuck in our heads... today is not that day 💚</c:v>
                </c:pt>
                <c:pt idx="1">
                  <c:v>It's the 10th anniversary of Teen Beach Movie! Catch us re-watching both movies... and wondering where the time went 😅</c:v>
                </c:pt>
                <c:pt idx="2">
                  <c:v>She's everything 💖 </c:v>
                </c:pt>
                <c:pt idx="3">
                  <c:v>We're Mesmer stans first, human beings second 💜</c:v>
                </c:pt>
                <c:pt idx="4">
                  <c:v>No spell can get between the Russo siblings 💖 </c:v>
                </c:pt>
              </c:strCache>
            </c:strRef>
          </c:cat>
          <c:val>
            <c:numRef>
              <c:f>'Pivot Data'!$C$91:$C$96</c:f>
              <c:numCache>
                <c:formatCode>#,##0</c:formatCode>
                <c:ptCount val="5"/>
                <c:pt idx="0">
                  <c:v>44440</c:v>
                </c:pt>
                <c:pt idx="1">
                  <c:v>5234</c:v>
                </c:pt>
                <c:pt idx="2">
                  <c:v>256814</c:v>
                </c:pt>
                <c:pt idx="3">
                  <c:v>86767</c:v>
                </c:pt>
                <c:pt idx="4">
                  <c:v>168767</c:v>
                </c:pt>
              </c:numCache>
            </c:numRef>
          </c:val>
          <c:extLst>
            <c:ext xmlns:c16="http://schemas.microsoft.com/office/drawing/2014/chart" uri="{C3380CC4-5D6E-409C-BE32-E72D297353CC}">
              <c16:uniqueId val="{00000011-96FE-7C4F-ACF2-8F3B46485D09}"/>
            </c:ext>
          </c:extLst>
        </c:ser>
        <c:ser>
          <c:idx val="2"/>
          <c:order val="2"/>
          <c:tx>
            <c:strRef>
              <c:f>'Pivot Data'!$D$89:$D$90</c:f>
              <c:strCache>
                <c:ptCount val="1"/>
                <c:pt idx="0">
                  <c:v>X</c:v>
                </c:pt>
              </c:strCache>
            </c:strRef>
          </c:tx>
          <c:spPr>
            <a:solidFill>
              <a:schemeClr val="accent3"/>
            </a:solidFill>
            <a:ln>
              <a:noFill/>
            </a:ln>
            <a:effectLst/>
          </c:spPr>
          <c:invertIfNegative val="0"/>
          <c:cat>
            <c:strRef>
              <c:f>'Pivot Data'!$A$91:$A$96</c:f>
              <c:strCache>
                <c:ptCount val="5"/>
                <c:pt idx="0">
                  <c:v>Someday this song won't be stuck in our heads... today is not that day 💚</c:v>
                </c:pt>
                <c:pt idx="1">
                  <c:v>It's the 10th anniversary of Teen Beach Movie! Catch us re-watching both movies... and wondering where the time went 😅</c:v>
                </c:pt>
                <c:pt idx="2">
                  <c:v>She's everything 💖 </c:v>
                </c:pt>
                <c:pt idx="3">
                  <c:v>We're Mesmer stans first, human beings second 💜</c:v>
                </c:pt>
                <c:pt idx="4">
                  <c:v>No spell can get between the Russo siblings 💖 </c:v>
                </c:pt>
              </c:strCache>
            </c:strRef>
          </c:cat>
          <c:val>
            <c:numRef>
              <c:f>'Pivot Data'!$D$91:$D$96</c:f>
              <c:numCache>
                <c:formatCode>#,##0</c:formatCode>
                <c:ptCount val="5"/>
                <c:pt idx="0">
                  <c:v>1481</c:v>
                </c:pt>
                <c:pt idx="1">
                  <c:v>1517</c:v>
                </c:pt>
                <c:pt idx="2">
                  <c:v>2744</c:v>
                </c:pt>
                <c:pt idx="3">
                  <c:v>440</c:v>
                </c:pt>
              </c:numCache>
            </c:numRef>
          </c:val>
          <c:extLst>
            <c:ext xmlns:c16="http://schemas.microsoft.com/office/drawing/2014/chart" uri="{C3380CC4-5D6E-409C-BE32-E72D297353CC}">
              <c16:uniqueId val="{00000012-96FE-7C4F-ACF2-8F3B46485D09}"/>
            </c:ext>
          </c:extLst>
        </c:ser>
        <c:dLbls>
          <c:showLegendKey val="0"/>
          <c:showVal val="0"/>
          <c:showCatName val="0"/>
          <c:showSerName val="0"/>
          <c:showPercent val="0"/>
          <c:showBubbleSize val="0"/>
        </c:dLbls>
        <c:gapWidth val="219"/>
        <c:overlap val="-27"/>
        <c:axId val="233606736"/>
        <c:axId val="233608448"/>
      </c:barChart>
      <c:catAx>
        <c:axId val="23360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3608448"/>
        <c:crosses val="autoZero"/>
        <c:auto val="1"/>
        <c:lblAlgn val="ctr"/>
        <c:lblOffset val="100"/>
        <c:noMultiLvlLbl val="0"/>
      </c:catAx>
      <c:valAx>
        <c:axId val="2336084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36067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Data.xlsx]Sheet8!PivotTable11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050" b="1" i="0" u="none" strike="noStrike" kern="1200" spc="0" baseline="0" dirty="0">
                <a:solidFill>
                  <a:prstClr val="black">
                    <a:lumMod val="65000"/>
                    <a:lumOff val="35000"/>
                  </a:prstClr>
                </a:solidFill>
              </a:rPr>
              <a:t>It's the 10th anniversary of Teen Beach Movie! Catch us re-watching both movies... and wondering where the time went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Sheet8!$B$10</c:f>
              <c:strCache>
                <c:ptCount val="1"/>
                <c:pt idx="0">
                  <c:v> Total Post Engagement</c:v>
                </c:pt>
              </c:strCache>
            </c:strRef>
          </c:tx>
          <c:spPr>
            <a:solidFill>
              <a:schemeClr val="accent1"/>
            </a:solidFill>
            <a:ln>
              <a:noFill/>
            </a:ln>
            <a:effectLst/>
          </c:spPr>
          <c:invertIfNegative val="0"/>
          <c:cat>
            <c:multiLvlStrRef>
              <c:f>Sheet8!$A$11:$A$17</c:f>
              <c:multiLvlStrCache>
                <c:ptCount val="3"/>
                <c:lvl>
                  <c:pt idx="0">
                    <c:v>Carousel</c:v>
                  </c:pt>
                  <c:pt idx="1">
                    <c:v>Video</c:v>
                  </c:pt>
                  <c:pt idx="2">
                    <c:v>Photo</c:v>
                  </c:pt>
                </c:lvl>
                <c:lvl>
                  <c:pt idx="0">
                    <c:v>Instagram</c:v>
                  </c:pt>
                  <c:pt idx="1">
                    <c:v>TikTok</c:v>
                  </c:pt>
                  <c:pt idx="2">
                    <c:v>X</c:v>
                  </c:pt>
                </c:lvl>
              </c:multiLvlStrCache>
            </c:multiLvlStrRef>
          </c:cat>
          <c:val>
            <c:numRef>
              <c:f>Sheet8!$B$11:$B$17</c:f>
              <c:numCache>
                <c:formatCode>#,##0</c:formatCode>
                <c:ptCount val="3"/>
                <c:pt idx="0">
                  <c:v>131017</c:v>
                </c:pt>
                <c:pt idx="1">
                  <c:v>5234</c:v>
                </c:pt>
                <c:pt idx="2">
                  <c:v>1517</c:v>
                </c:pt>
              </c:numCache>
            </c:numRef>
          </c:val>
          <c:extLst>
            <c:ext xmlns:c16="http://schemas.microsoft.com/office/drawing/2014/chart" uri="{C3380CC4-5D6E-409C-BE32-E72D297353CC}">
              <c16:uniqueId val="{00000000-D4E1-4040-85AA-45771B426ACA}"/>
            </c:ext>
          </c:extLst>
        </c:ser>
        <c:ser>
          <c:idx val="1"/>
          <c:order val="1"/>
          <c:tx>
            <c:strRef>
              <c:f>Sheet8!$C$10</c:f>
              <c:strCache>
                <c:ptCount val="1"/>
                <c:pt idx="0">
                  <c:v> Total Post Impressions </c:v>
                </c:pt>
              </c:strCache>
            </c:strRef>
          </c:tx>
          <c:spPr>
            <a:solidFill>
              <a:schemeClr val="accent2"/>
            </a:solidFill>
            <a:ln>
              <a:noFill/>
            </a:ln>
            <a:effectLst/>
          </c:spPr>
          <c:invertIfNegative val="0"/>
          <c:cat>
            <c:multiLvlStrRef>
              <c:f>Sheet8!$A$11:$A$17</c:f>
              <c:multiLvlStrCache>
                <c:ptCount val="3"/>
                <c:lvl>
                  <c:pt idx="0">
                    <c:v>Carousel</c:v>
                  </c:pt>
                  <c:pt idx="1">
                    <c:v>Video</c:v>
                  </c:pt>
                  <c:pt idx="2">
                    <c:v>Photo</c:v>
                  </c:pt>
                </c:lvl>
                <c:lvl>
                  <c:pt idx="0">
                    <c:v>Instagram</c:v>
                  </c:pt>
                  <c:pt idx="1">
                    <c:v>TikTok</c:v>
                  </c:pt>
                  <c:pt idx="2">
                    <c:v>X</c:v>
                  </c:pt>
                </c:lvl>
              </c:multiLvlStrCache>
            </c:multiLvlStrRef>
          </c:cat>
          <c:val>
            <c:numRef>
              <c:f>Sheet8!$C$11:$C$17</c:f>
              <c:numCache>
                <c:formatCode>General</c:formatCode>
                <c:ptCount val="3"/>
                <c:pt idx="0">
                  <c:v>1144317</c:v>
                </c:pt>
                <c:pt idx="1">
                  <c:v>57798</c:v>
                </c:pt>
                <c:pt idx="2">
                  <c:v>22874</c:v>
                </c:pt>
              </c:numCache>
            </c:numRef>
          </c:val>
          <c:extLst>
            <c:ext xmlns:c16="http://schemas.microsoft.com/office/drawing/2014/chart" uri="{C3380CC4-5D6E-409C-BE32-E72D297353CC}">
              <c16:uniqueId val="{00000001-D4E1-4040-85AA-45771B426ACA}"/>
            </c:ext>
          </c:extLst>
        </c:ser>
        <c:dLbls>
          <c:showLegendKey val="0"/>
          <c:showVal val="0"/>
          <c:showCatName val="0"/>
          <c:showSerName val="0"/>
          <c:showPercent val="0"/>
          <c:showBubbleSize val="0"/>
        </c:dLbls>
        <c:gapWidth val="219"/>
        <c:overlap val="-27"/>
        <c:axId val="1831784047"/>
        <c:axId val="1831785775"/>
      </c:barChart>
      <c:catAx>
        <c:axId val="1831784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785775"/>
        <c:crosses val="autoZero"/>
        <c:auto val="1"/>
        <c:lblAlgn val="ctr"/>
        <c:lblOffset val="100"/>
        <c:noMultiLvlLbl val="0"/>
      </c:catAx>
      <c:valAx>
        <c:axId val="18317857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1784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Data.xlsx]Pivot Data!PivotTable9</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Impressions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rgbClr val="00C2BA"/>
            </a:solidFill>
            <a:round/>
          </a:ln>
          <a:effectLst/>
        </c:spPr>
        <c:marker>
          <c:symbol val="circle"/>
          <c:size val="5"/>
          <c:spPr>
            <a:solidFill>
              <a:srgbClr val="00C2BA"/>
            </a:solidFill>
            <a:ln w="9525">
              <a:solidFill>
                <a:srgbClr val="00C2BA"/>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rgbClr val="F228DF"/>
            </a:solidFill>
            <a:round/>
          </a:ln>
          <a:effectLst/>
        </c:spPr>
        <c:marker>
          <c:symbol val="circle"/>
          <c:size val="5"/>
          <c:spPr>
            <a:solidFill>
              <a:srgbClr val="F228DF"/>
            </a:solidFill>
            <a:ln w="9525">
              <a:solidFill>
                <a:srgbClr val="F228D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rgbClr val="8771C4"/>
            </a:solidFill>
            <a:round/>
          </a:ln>
          <a:effectLst/>
        </c:spPr>
        <c:marker>
          <c:symbol val="circle"/>
          <c:size val="5"/>
          <c:spPr>
            <a:solidFill>
              <a:srgbClr val="8771C4"/>
            </a:solidFill>
            <a:ln w="9525">
              <a:solidFill>
                <a:srgbClr val="8771C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00C2BA"/>
            </a:solidFill>
            <a:round/>
          </a:ln>
          <a:effectLst/>
        </c:spPr>
        <c:marker>
          <c:symbol val="circle"/>
          <c:size val="5"/>
          <c:spPr>
            <a:solidFill>
              <a:srgbClr val="00C2BA"/>
            </a:solidFill>
            <a:ln w="9525">
              <a:solidFill>
                <a:srgbClr val="00C2BA"/>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rgbClr val="F228DF"/>
            </a:solidFill>
            <a:round/>
          </a:ln>
          <a:effectLst/>
        </c:spPr>
        <c:marker>
          <c:symbol val="circle"/>
          <c:size val="5"/>
          <c:spPr>
            <a:solidFill>
              <a:srgbClr val="F228DF"/>
            </a:solidFill>
            <a:ln w="9525">
              <a:solidFill>
                <a:srgbClr val="F228D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rgbClr val="8771C4"/>
            </a:solidFill>
            <a:round/>
          </a:ln>
          <a:effectLst/>
        </c:spPr>
        <c:marker>
          <c:symbol val="circle"/>
          <c:size val="5"/>
          <c:spPr>
            <a:solidFill>
              <a:srgbClr val="8771C4"/>
            </a:solidFill>
            <a:ln w="9525">
              <a:solidFill>
                <a:srgbClr val="8771C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rgbClr val="00C2BA"/>
            </a:solidFill>
            <a:round/>
          </a:ln>
          <a:effectLst/>
        </c:spPr>
        <c:marker>
          <c:symbol val="circle"/>
          <c:size val="5"/>
          <c:spPr>
            <a:solidFill>
              <a:srgbClr val="00C2BA"/>
            </a:solidFill>
            <a:ln w="9525">
              <a:solidFill>
                <a:srgbClr val="00C2BA"/>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rgbClr val="F228DF"/>
            </a:solidFill>
            <a:round/>
          </a:ln>
          <a:effectLst/>
        </c:spPr>
        <c:marker>
          <c:symbol val="circle"/>
          <c:size val="5"/>
          <c:spPr>
            <a:solidFill>
              <a:srgbClr val="F228DF"/>
            </a:solidFill>
            <a:ln w="9525">
              <a:solidFill>
                <a:srgbClr val="F228D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rgbClr val="8771C4"/>
            </a:solidFill>
            <a:round/>
          </a:ln>
          <a:effectLst/>
        </c:spPr>
        <c:marker>
          <c:symbol val="circle"/>
          <c:size val="5"/>
          <c:spPr>
            <a:solidFill>
              <a:srgbClr val="8771C4"/>
            </a:solidFill>
            <a:ln w="9525">
              <a:solidFill>
                <a:srgbClr val="8771C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Data'!$B$126:$B$127</c:f>
              <c:strCache>
                <c:ptCount val="1"/>
                <c:pt idx="0">
                  <c:v>Instagram</c:v>
                </c:pt>
              </c:strCache>
            </c:strRef>
          </c:tx>
          <c:spPr>
            <a:ln w="28575" cap="rnd">
              <a:solidFill>
                <a:srgbClr val="00C2BA"/>
              </a:solidFill>
              <a:round/>
            </a:ln>
            <a:effectLst/>
          </c:spPr>
          <c:marker>
            <c:symbol val="circle"/>
            <c:size val="5"/>
            <c:spPr>
              <a:solidFill>
                <a:srgbClr val="00C2BA"/>
              </a:solidFill>
              <a:ln w="9525">
                <a:solidFill>
                  <a:srgbClr val="00C2BA"/>
                </a:solidFill>
              </a:ln>
              <a:effectLst/>
            </c:spPr>
          </c:marker>
          <c:cat>
            <c:strRef>
              <c:f>'Pivot Data'!$A$128:$A$136</c:f>
              <c:strCache>
                <c:ptCount val="8"/>
                <c:pt idx="0">
                  <c:v>15</c:v>
                </c:pt>
                <c:pt idx="1">
                  <c:v>17</c:v>
                </c:pt>
                <c:pt idx="2">
                  <c:v>18</c:v>
                </c:pt>
                <c:pt idx="3">
                  <c:v>19</c:v>
                </c:pt>
                <c:pt idx="4">
                  <c:v>20</c:v>
                </c:pt>
                <c:pt idx="5">
                  <c:v>21</c:v>
                </c:pt>
                <c:pt idx="6">
                  <c:v>22</c:v>
                </c:pt>
                <c:pt idx="7">
                  <c:v>23</c:v>
                </c:pt>
              </c:strCache>
            </c:strRef>
          </c:cat>
          <c:val>
            <c:numRef>
              <c:f>'Pivot Data'!$B$128:$B$136</c:f>
              <c:numCache>
                <c:formatCode>#,##0</c:formatCode>
                <c:ptCount val="8"/>
                <c:pt idx="0">
                  <c:v>156491</c:v>
                </c:pt>
                <c:pt idx="1">
                  <c:v>797317</c:v>
                </c:pt>
                <c:pt idx="2">
                  <c:v>1045030</c:v>
                </c:pt>
                <c:pt idx="3">
                  <c:v>445524</c:v>
                </c:pt>
                <c:pt idx="4">
                  <c:v>2490593</c:v>
                </c:pt>
                <c:pt idx="5">
                  <c:v>1255840</c:v>
                </c:pt>
                <c:pt idx="6">
                  <c:v>233200</c:v>
                </c:pt>
                <c:pt idx="7">
                  <c:v>78409</c:v>
                </c:pt>
              </c:numCache>
            </c:numRef>
          </c:val>
          <c:smooth val="0"/>
          <c:extLst>
            <c:ext xmlns:c16="http://schemas.microsoft.com/office/drawing/2014/chart" uri="{C3380CC4-5D6E-409C-BE32-E72D297353CC}">
              <c16:uniqueId val="{00000000-ADFE-4345-AD69-7DA8AEFF523F}"/>
            </c:ext>
          </c:extLst>
        </c:ser>
        <c:ser>
          <c:idx val="1"/>
          <c:order val="1"/>
          <c:tx>
            <c:strRef>
              <c:f>'Pivot Data'!$C$126:$C$127</c:f>
              <c:strCache>
                <c:ptCount val="1"/>
                <c:pt idx="0">
                  <c:v>TikTok</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Data'!$A$128:$A$136</c:f>
              <c:strCache>
                <c:ptCount val="8"/>
                <c:pt idx="0">
                  <c:v>15</c:v>
                </c:pt>
                <c:pt idx="1">
                  <c:v>17</c:v>
                </c:pt>
                <c:pt idx="2">
                  <c:v>18</c:v>
                </c:pt>
                <c:pt idx="3">
                  <c:v>19</c:v>
                </c:pt>
                <c:pt idx="4">
                  <c:v>20</c:v>
                </c:pt>
                <c:pt idx="5">
                  <c:v>21</c:v>
                </c:pt>
                <c:pt idx="6">
                  <c:v>22</c:v>
                </c:pt>
                <c:pt idx="7">
                  <c:v>23</c:v>
                </c:pt>
              </c:strCache>
            </c:strRef>
          </c:cat>
          <c:val>
            <c:numRef>
              <c:f>'Pivot Data'!$C$128:$C$136</c:f>
              <c:numCache>
                <c:formatCode>#,##0</c:formatCode>
                <c:ptCount val="8"/>
                <c:pt idx="1">
                  <c:v>226949</c:v>
                </c:pt>
                <c:pt idx="2">
                  <c:v>3573469</c:v>
                </c:pt>
                <c:pt idx="3">
                  <c:v>130689</c:v>
                </c:pt>
                <c:pt idx="4">
                  <c:v>614309</c:v>
                </c:pt>
                <c:pt idx="5">
                  <c:v>73901</c:v>
                </c:pt>
                <c:pt idx="6">
                  <c:v>12858549</c:v>
                </c:pt>
                <c:pt idx="7">
                  <c:v>59414</c:v>
                </c:pt>
              </c:numCache>
            </c:numRef>
          </c:val>
          <c:smooth val="0"/>
          <c:extLst>
            <c:ext xmlns:c16="http://schemas.microsoft.com/office/drawing/2014/chart" uri="{C3380CC4-5D6E-409C-BE32-E72D297353CC}">
              <c16:uniqueId val="{0000000D-ADFE-4345-AD69-7DA8AEFF523F}"/>
            </c:ext>
          </c:extLst>
        </c:ser>
        <c:ser>
          <c:idx val="2"/>
          <c:order val="2"/>
          <c:tx>
            <c:strRef>
              <c:f>'Pivot Data'!$D$126:$D$127</c:f>
              <c:strCache>
                <c:ptCount val="1"/>
                <c:pt idx="0">
                  <c:v>X</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'Pivot Data'!$A$128:$A$136</c:f>
              <c:strCache>
                <c:ptCount val="8"/>
                <c:pt idx="0">
                  <c:v>15</c:v>
                </c:pt>
                <c:pt idx="1">
                  <c:v>17</c:v>
                </c:pt>
                <c:pt idx="2">
                  <c:v>18</c:v>
                </c:pt>
                <c:pt idx="3">
                  <c:v>19</c:v>
                </c:pt>
                <c:pt idx="4">
                  <c:v>20</c:v>
                </c:pt>
                <c:pt idx="5">
                  <c:v>21</c:v>
                </c:pt>
                <c:pt idx="6">
                  <c:v>22</c:v>
                </c:pt>
                <c:pt idx="7">
                  <c:v>23</c:v>
                </c:pt>
              </c:strCache>
            </c:strRef>
          </c:cat>
          <c:val>
            <c:numRef>
              <c:f>'Pivot Data'!$D$128:$D$136</c:f>
              <c:numCache>
                <c:formatCode>#,##0</c:formatCode>
                <c:ptCount val="8"/>
                <c:pt idx="0">
                  <c:v>14120</c:v>
                </c:pt>
                <c:pt idx="1">
                  <c:v>49689</c:v>
                </c:pt>
                <c:pt idx="2">
                  <c:v>124420</c:v>
                </c:pt>
                <c:pt idx="3">
                  <c:v>37703</c:v>
                </c:pt>
                <c:pt idx="4">
                  <c:v>38331</c:v>
                </c:pt>
                <c:pt idx="5">
                  <c:v>45096</c:v>
                </c:pt>
                <c:pt idx="6">
                  <c:v>44643</c:v>
                </c:pt>
              </c:numCache>
            </c:numRef>
          </c:val>
          <c:smooth val="0"/>
          <c:extLst>
            <c:ext xmlns:c16="http://schemas.microsoft.com/office/drawing/2014/chart" uri="{C3380CC4-5D6E-409C-BE32-E72D297353CC}">
              <c16:uniqueId val="{0000000E-ADFE-4345-AD69-7DA8AEFF523F}"/>
            </c:ext>
          </c:extLst>
        </c:ser>
        <c:dLbls>
          <c:showLegendKey val="0"/>
          <c:showVal val="0"/>
          <c:showCatName val="0"/>
          <c:showSerName val="0"/>
          <c:showPercent val="0"/>
          <c:showBubbleSize val="0"/>
        </c:dLbls>
        <c:marker val="1"/>
        <c:smooth val="0"/>
        <c:axId val="493391536"/>
        <c:axId val="493393248"/>
      </c:lineChart>
      <c:catAx>
        <c:axId val="493391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393248"/>
        <c:crosses val="autoZero"/>
        <c:auto val="1"/>
        <c:lblAlgn val="ctr"/>
        <c:lblOffset val="100"/>
        <c:noMultiLvlLbl val="0"/>
      </c:catAx>
      <c:valAx>
        <c:axId val="493393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391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Media Data.xlsx]Pivot Data!PivotTable7</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Engagement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00C2BA"/>
            </a:solidFill>
            <a:round/>
          </a:ln>
          <a:effectLst/>
        </c:spPr>
        <c:marker>
          <c:symbol val="circle"/>
          <c:size val="5"/>
          <c:spPr>
            <a:solidFill>
              <a:srgbClr val="00C2BA"/>
            </a:solidFill>
            <a:ln w="9525">
              <a:solidFill>
                <a:srgbClr val="00C2BA"/>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F228DF"/>
            </a:solidFill>
            <a:round/>
          </a:ln>
          <a:effectLst/>
        </c:spPr>
        <c:marker>
          <c:symbol val="circle"/>
          <c:size val="5"/>
          <c:spPr>
            <a:solidFill>
              <a:srgbClr val="F228DF"/>
            </a:solidFill>
            <a:ln w="9525">
              <a:solidFill>
                <a:srgbClr val="F228D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rgbClr val="8771C4"/>
            </a:solidFill>
            <a:round/>
          </a:ln>
          <a:effectLst/>
        </c:spPr>
        <c:marker>
          <c:symbol val="circle"/>
          <c:size val="5"/>
          <c:spPr>
            <a:solidFill>
              <a:srgbClr val="8771C4"/>
            </a:solidFill>
            <a:ln w="9525">
              <a:solidFill>
                <a:srgbClr val="8771C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rgbClr val="00C2BA"/>
            </a:solidFill>
            <a:round/>
          </a:ln>
          <a:effectLst/>
        </c:spPr>
        <c:marker>
          <c:symbol val="circle"/>
          <c:size val="5"/>
          <c:spPr>
            <a:solidFill>
              <a:srgbClr val="00C2BA"/>
            </a:solidFill>
            <a:ln w="9525">
              <a:solidFill>
                <a:srgbClr val="00C2BA"/>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rgbClr val="F228DF"/>
            </a:solidFill>
            <a:round/>
          </a:ln>
          <a:effectLst/>
        </c:spPr>
        <c:marker>
          <c:symbol val="circle"/>
          <c:size val="5"/>
          <c:spPr>
            <a:solidFill>
              <a:srgbClr val="F228DF"/>
            </a:solidFill>
            <a:ln w="9525">
              <a:solidFill>
                <a:srgbClr val="F228D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8771C4"/>
            </a:solidFill>
            <a:round/>
          </a:ln>
          <a:effectLst/>
        </c:spPr>
        <c:marker>
          <c:symbol val="circle"/>
          <c:size val="5"/>
          <c:spPr>
            <a:solidFill>
              <a:srgbClr val="8771C4"/>
            </a:solidFill>
            <a:ln w="9525">
              <a:solidFill>
                <a:srgbClr val="8771C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rgbClr val="00C2BA"/>
            </a:solidFill>
            <a:round/>
          </a:ln>
          <a:effectLst/>
        </c:spPr>
        <c:marker>
          <c:symbol val="circle"/>
          <c:size val="5"/>
          <c:spPr>
            <a:solidFill>
              <a:srgbClr val="00C2BA"/>
            </a:solidFill>
            <a:ln w="9525">
              <a:solidFill>
                <a:srgbClr val="00C2BA"/>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rgbClr val="F228DF"/>
            </a:solidFill>
            <a:round/>
          </a:ln>
          <a:effectLst/>
        </c:spPr>
        <c:marker>
          <c:symbol val="circle"/>
          <c:size val="5"/>
          <c:spPr>
            <a:solidFill>
              <a:srgbClr val="F228DF"/>
            </a:solidFill>
            <a:ln w="9525">
              <a:solidFill>
                <a:srgbClr val="F228D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rgbClr val="8771C4"/>
            </a:solidFill>
            <a:round/>
          </a:ln>
          <a:effectLst/>
        </c:spPr>
        <c:marker>
          <c:symbol val="circle"/>
          <c:size val="5"/>
          <c:spPr>
            <a:solidFill>
              <a:srgbClr val="8771C4"/>
            </a:solidFill>
            <a:ln w="9525">
              <a:solidFill>
                <a:srgbClr val="8771C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Data'!$B$108:$B$109</c:f>
              <c:strCache>
                <c:ptCount val="1"/>
                <c:pt idx="0">
                  <c:v>Instagram</c:v>
                </c:pt>
              </c:strCache>
            </c:strRef>
          </c:tx>
          <c:spPr>
            <a:ln w="28575" cap="rnd">
              <a:solidFill>
                <a:srgbClr val="00C2BA"/>
              </a:solidFill>
              <a:round/>
            </a:ln>
            <a:effectLst/>
          </c:spPr>
          <c:marker>
            <c:symbol val="circle"/>
            <c:size val="5"/>
            <c:spPr>
              <a:solidFill>
                <a:srgbClr val="00C2BA"/>
              </a:solidFill>
              <a:ln w="9525">
                <a:solidFill>
                  <a:srgbClr val="00C2BA"/>
                </a:solidFill>
              </a:ln>
              <a:effectLst/>
            </c:spPr>
          </c:marker>
          <c:cat>
            <c:strRef>
              <c:f>'Pivot Data'!$A$110:$A$118</c:f>
              <c:strCache>
                <c:ptCount val="8"/>
                <c:pt idx="0">
                  <c:v>15</c:v>
                </c:pt>
                <c:pt idx="1">
                  <c:v>17</c:v>
                </c:pt>
                <c:pt idx="2">
                  <c:v>18</c:v>
                </c:pt>
                <c:pt idx="3">
                  <c:v>19</c:v>
                </c:pt>
                <c:pt idx="4">
                  <c:v>20</c:v>
                </c:pt>
                <c:pt idx="5">
                  <c:v>21</c:v>
                </c:pt>
                <c:pt idx="6">
                  <c:v>22</c:v>
                </c:pt>
                <c:pt idx="7">
                  <c:v>23</c:v>
                </c:pt>
              </c:strCache>
            </c:strRef>
          </c:cat>
          <c:val>
            <c:numRef>
              <c:f>'Pivot Data'!$B$110:$B$118</c:f>
              <c:numCache>
                <c:formatCode>#,##0</c:formatCode>
                <c:ptCount val="8"/>
                <c:pt idx="0">
                  <c:v>6553</c:v>
                </c:pt>
                <c:pt idx="1">
                  <c:v>76023</c:v>
                </c:pt>
                <c:pt idx="2">
                  <c:v>126288</c:v>
                </c:pt>
                <c:pt idx="3">
                  <c:v>45469</c:v>
                </c:pt>
                <c:pt idx="4">
                  <c:v>394519</c:v>
                </c:pt>
                <c:pt idx="5">
                  <c:v>140070</c:v>
                </c:pt>
                <c:pt idx="6">
                  <c:v>19872</c:v>
                </c:pt>
                <c:pt idx="7">
                  <c:v>4250</c:v>
                </c:pt>
              </c:numCache>
            </c:numRef>
          </c:val>
          <c:smooth val="0"/>
          <c:extLst>
            <c:ext xmlns:c16="http://schemas.microsoft.com/office/drawing/2014/chart" uri="{C3380CC4-5D6E-409C-BE32-E72D297353CC}">
              <c16:uniqueId val="{00000000-63F7-2042-B55F-DA423FF6B9BE}"/>
            </c:ext>
          </c:extLst>
        </c:ser>
        <c:ser>
          <c:idx val="1"/>
          <c:order val="1"/>
          <c:tx>
            <c:strRef>
              <c:f>'Pivot Data'!$C$108:$C$109</c:f>
              <c:strCache>
                <c:ptCount val="1"/>
                <c:pt idx="0">
                  <c:v>TikTok</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Data'!$A$110:$A$118</c:f>
              <c:strCache>
                <c:ptCount val="8"/>
                <c:pt idx="0">
                  <c:v>15</c:v>
                </c:pt>
                <c:pt idx="1">
                  <c:v>17</c:v>
                </c:pt>
                <c:pt idx="2">
                  <c:v>18</c:v>
                </c:pt>
                <c:pt idx="3">
                  <c:v>19</c:v>
                </c:pt>
                <c:pt idx="4">
                  <c:v>20</c:v>
                </c:pt>
                <c:pt idx="5">
                  <c:v>21</c:v>
                </c:pt>
                <c:pt idx="6">
                  <c:v>22</c:v>
                </c:pt>
                <c:pt idx="7">
                  <c:v>23</c:v>
                </c:pt>
              </c:strCache>
            </c:strRef>
          </c:cat>
          <c:val>
            <c:numRef>
              <c:f>'Pivot Data'!$C$110:$C$118</c:f>
              <c:numCache>
                <c:formatCode>#,##0</c:formatCode>
                <c:ptCount val="8"/>
                <c:pt idx="1">
                  <c:v>23711</c:v>
                </c:pt>
                <c:pt idx="2">
                  <c:v>430028</c:v>
                </c:pt>
                <c:pt idx="3">
                  <c:v>23850</c:v>
                </c:pt>
                <c:pt idx="4">
                  <c:v>67371</c:v>
                </c:pt>
                <c:pt idx="5">
                  <c:v>5959</c:v>
                </c:pt>
                <c:pt idx="6">
                  <c:v>93107</c:v>
                </c:pt>
                <c:pt idx="7">
                  <c:v>6234</c:v>
                </c:pt>
              </c:numCache>
            </c:numRef>
          </c:val>
          <c:smooth val="0"/>
          <c:extLst>
            <c:ext xmlns:c16="http://schemas.microsoft.com/office/drawing/2014/chart" uri="{C3380CC4-5D6E-409C-BE32-E72D297353CC}">
              <c16:uniqueId val="{0000000F-63F7-2042-B55F-DA423FF6B9BE}"/>
            </c:ext>
          </c:extLst>
        </c:ser>
        <c:ser>
          <c:idx val="2"/>
          <c:order val="2"/>
          <c:tx>
            <c:strRef>
              <c:f>'Pivot Data'!$D$108:$D$109</c:f>
              <c:strCache>
                <c:ptCount val="1"/>
                <c:pt idx="0">
                  <c:v>X</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'Pivot Data'!$A$110:$A$118</c:f>
              <c:strCache>
                <c:ptCount val="8"/>
                <c:pt idx="0">
                  <c:v>15</c:v>
                </c:pt>
                <c:pt idx="1">
                  <c:v>17</c:v>
                </c:pt>
                <c:pt idx="2">
                  <c:v>18</c:v>
                </c:pt>
                <c:pt idx="3">
                  <c:v>19</c:v>
                </c:pt>
                <c:pt idx="4">
                  <c:v>20</c:v>
                </c:pt>
                <c:pt idx="5">
                  <c:v>21</c:v>
                </c:pt>
                <c:pt idx="6">
                  <c:v>22</c:v>
                </c:pt>
                <c:pt idx="7">
                  <c:v>23</c:v>
                </c:pt>
              </c:strCache>
            </c:strRef>
          </c:cat>
          <c:val>
            <c:numRef>
              <c:f>'Pivot Data'!$D$110:$D$118</c:f>
              <c:numCache>
                <c:formatCode>#,##0</c:formatCode>
                <c:ptCount val="8"/>
                <c:pt idx="0">
                  <c:v>967</c:v>
                </c:pt>
                <c:pt idx="1">
                  <c:v>3000</c:v>
                </c:pt>
                <c:pt idx="2">
                  <c:v>8397</c:v>
                </c:pt>
                <c:pt idx="3">
                  <c:v>3287</c:v>
                </c:pt>
                <c:pt idx="4">
                  <c:v>3913</c:v>
                </c:pt>
                <c:pt idx="5">
                  <c:v>2401</c:v>
                </c:pt>
                <c:pt idx="6">
                  <c:v>2666</c:v>
                </c:pt>
              </c:numCache>
            </c:numRef>
          </c:val>
          <c:smooth val="0"/>
          <c:extLst>
            <c:ext xmlns:c16="http://schemas.microsoft.com/office/drawing/2014/chart" uri="{C3380CC4-5D6E-409C-BE32-E72D297353CC}">
              <c16:uniqueId val="{00000010-63F7-2042-B55F-DA423FF6B9BE}"/>
            </c:ext>
          </c:extLst>
        </c:ser>
        <c:dLbls>
          <c:showLegendKey val="0"/>
          <c:showVal val="0"/>
          <c:showCatName val="0"/>
          <c:showSerName val="0"/>
          <c:showPercent val="0"/>
          <c:showBubbleSize val="0"/>
        </c:dLbls>
        <c:marker val="1"/>
        <c:smooth val="0"/>
        <c:axId val="1699795712"/>
        <c:axId val="1699846912"/>
      </c:lineChart>
      <c:catAx>
        <c:axId val="169979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9846912"/>
        <c:crosses val="autoZero"/>
        <c:auto val="1"/>
        <c:lblAlgn val="ctr"/>
        <c:lblOffset val="100"/>
        <c:noMultiLvlLbl val="0"/>
      </c:catAx>
      <c:valAx>
        <c:axId val="1699846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9795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0CBAD-D4A2-BA48-8004-03BF58ACCFD3}"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B1DA8-2C52-E641-8D15-1103B57C4C3C}" type="slidenum">
              <a:rPr lang="en-US" smtClean="0"/>
              <a:t>‹#›</a:t>
            </a:fld>
            <a:endParaRPr lang="en-US"/>
          </a:p>
        </p:txBody>
      </p:sp>
    </p:spTree>
    <p:extLst>
      <p:ext uri="{BB962C8B-B14F-4D97-AF65-F5344CB8AC3E}">
        <p14:creationId xmlns:p14="http://schemas.microsoft.com/office/powerpoint/2010/main" val="407332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mj-lt"/>
              </a:rPr>
              <a:t>Four of the top-performing posts are videos. They are all snippets from the shows.</a:t>
            </a:r>
          </a:p>
          <a:p>
            <a:r>
              <a:rPr lang="en-GB" sz="1200" dirty="0">
                <a:latin typeface="+mj-lt"/>
              </a:rPr>
              <a:t>TikTok achieved the highest impressions at 12.9 million with the post, "We're Mesmer stans first, human beings second 💜." However, its engagement rate of 87K is lower compared to other top-performing TikTok posts.</a:t>
            </a:r>
          </a:p>
          <a:p>
            <a:r>
              <a:rPr lang="en-GB" sz="1200" dirty="0">
                <a:latin typeface="+mj-lt"/>
              </a:rPr>
              <a:t>Instagram boasts the highest engagement with 380K for the post, "Someday this song won't be stuck in our heads... today is not that day 💚" which has 2.3 million impressions.</a:t>
            </a:r>
          </a:p>
          <a:p>
            <a:endParaRPr lang="en-US" dirty="0"/>
          </a:p>
        </p:txBody>
      </p:sp>
      <p:sp>
        <p:nvSpPr>
          <p:cNvPr id="4" name="Slide Number Placeholder 3"/>
          <p:cNvSpPr>
            <a:spLocks noGrp="1"/>
          </p:cNvSpPr>
          <p:nvPr>
            <p:ph type="sldNum" sz="quarter" idx="5"/>
          </p:nvPr>
        </p:nvSpPr>
        <p:spPr/>
        <p:txBody>
          <a:bodyPr/>
          <a:lstStyle/>
          <a:p>
            <a:fld id="{55BB1DA8-2C52-E641-8D15-1103B57C4C3C}" type="slidenum">
              <a:rPr lang="en-US" smtClean="0"/>
              <a:t>4</a:t>
            </a:fld>
            <a:endParaRPr lang="en-US"/>
          </a:p>
        </p:txBody>
      </p:sp>
    </p:spTree>
    <p:extLst>
      <p:ext uri="{BB962C8B-B14F-4D97-AF65-F5344CB8AC3E}">
        <p14:creationId xmlns:p14="http://schemas.microsoft.com/office/powerpoint/2010/main" val="79625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BB1DA8-2C52-E641-8D15-1103B57C4C3C}" type="slidenum">
              <a:rPr lang="en-US" smtClean="0"/>
              <a:t>5</a:t>
            </a:fld>
            <a:endParaRPr lang="en-US"/>
          </a:p>
        </p:txBody>
      </p:sp>
    </p:spTree>
    <p:extLst>
      <p:ext uri="{BB962C8B-B14F-4D97-AF65-F5344CB8AC3E}">
        <p14:creationId xmlns:p14="http://schemas.microsoft.com/office/powerpoint/2010/main" val="370070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1A6662E-FAF4-44BC-88B5-85A7CBFB6D30}" type="datetime1">
              <a:rPr lang="en-US" smtClean="0"/>
              <a:pPr/>
              <a:t>8/28/24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3B850FF-6169-4056-8077-06FFA93A5366}"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4419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8/28/24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6443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8/28/24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7683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8/28/24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47548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5417D9E-721A-44BB-8863-9873FE64DA75}" type="datetime1">
              <a:rPr lang="en-US" smtClean="0"/>
              <a:t>8/28/24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3B850FF-6169-4056-8077-06FFA93A5366}"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348776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8/28/24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7910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8/28/24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4920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8/28/24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7712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8/28/24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6188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DB7ABA-0172-4F9C-889D-567164F66BCD}" type="datetime1">
              <a:rPr lang="en-US" smtClean="0"/>
              <a:t>8/28/24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3B850FF-6169-4056-8077-06FFA93A5366}"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842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8AC6A5B-8AE7-4A41-B5A7-9ADC6686DC18}" type="datetime1">
              <a:rPr lang="en-US" smtClean="0"/>
              <a:t>8/28/24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3B850FF-6169-4056-8077-06FFA93A5366}"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029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7E0CF6C-748E-4B7A-BC8B-3011EF78ED13}" type="datetime1">
              <a:rPr lang="en-US" smtClean="0"/>
              <a:pPr/>
              <a:t>8/28/24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3B850FF-6169-4056-8077-06FFA93A5366}"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7496244"/>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Disney_Channe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BA4E-0010-EF39-B4E7-B341297DD968}"/>
              </a:ext>
            </a:extLst>
          </p:cNvPr>
          <p:cNvSpPr>
            <a:spLocks noGrp="1"/>
          </p:cNvSpPr>
          <p:nvPr>
            <p:ph type="ctrTitle"/>
          </p:nvPr>
        </p:nvSpPr>
        <p:spPr/>
        <p:txBody>
          <a:bodyPr>
            <a:normAutofit fontScale="90000"/>
          </a:bodyPr>
          <a:lstStyle/>
          <a:p>
            <a:pPr>
              <a:lnSpc>
                <a:spcPct val="90000"/>
              </a:lnSpc>
            </a:pPr>
            <a:r>
              <a:rPr lang="en-GB" sz="4100" b="1" baseline="0" dirty="0"/>
              <a:t>Disney Channel Post Performance Across TikTok, Instagram and X</a:t>
            </a:r>
            <a:br>
              <a:rPr lang="en-GB" sz="4100" b="1" dirty="0"/>
            </a:br>
            <a:endParaRPr lang="en-US" sz="4100" b="1" dirty="0"/>
          </a:p>
        </p:txBody>
      </p:sp>
      <p:sp>
        <p:nvSpPr>
          <p:cNvPr id="3" name="Subtitle 2">
            <a:extLst>
              <a:ext uri="{FF2B5EF4-FFF2-40B4-BE49-F238E27FC236}">
                <a16:creationId xmlns:a16="http://schemas.microsoft.com/office/drawing/2014/main" id="{E6DA5BDE-370B-2218-77DF-EE1CD92381A4}"/>
              </a:ext>
            </a:extLst>
          </p:cNvPr>
          <p:cNvSpPr>
            <a:spLocks noGrp="1"/>
          </p:cNvSpPr>
          <p:nvPr>
            <p:ph type="subTitle" idx="1"/>
          </p:nvPr>
        </p:nvSpPr>
        <p:spPr/>
        <p:txBody>
          <a:bodyPr>
            <a:normAutofit/>
          </a:bodyPr>
          <a:lstStyle/>
          <a:p>
            <a:r>
              <a:rPr lang="en-US" dirty="0"/>
              <a:t>Which posts have performed best and why?</a:t>
            </a:r>
          </a:p>
        </p:txBody>
      </p:sp>
      <p:pic>
        <p:nvPicPr>
          <p:cNvPr id="5" name="Picture 4" descr="Disney Channel - Wikipedia">
            <a:extLst>
              <a:ext uri="{FF2B5EF4-FFF2-40B4-BE49-F238E27FC236}">
                <a16:creationId xmlns:a16="http://schemas.microsoft.com/office/drawing/2014/main" id="{D23D0796-7C3D-3889-80DE-FCB1519B19B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1221" y="518805"/>
            <a:ext cx="3145805" cy="1371249"/>
          </a:xfrm>
          <a:prstGeom prst="rect">
            <a:avLst/>
          </a:prstGeom>
        </p:spPr>
      </p:pic>
      <p:sp>
        <p:nvSpPr>
          <p:cNvPr id="6" name="TextBox 22">
            <a:extLst>
              <a:ext uri="{FF2B5EF4-FFF2-40B4-BE49-F238E27FC236}">
                <a16:creationId xmlns:a16="http://schemas.microsoft.com/office/drawing/2014/main" id="{434A31C0-BFEC-5665-8A11-FB3157A244B5}"/>
              </a:ext>
            </a:extLst>
          </p:cNvPr>
          <p:cNvSpPr txBox="1"/>
          <p:nvPr/>
        </p:nvSpPr>
        <p:spPr>
          <a:xfrm>
            <a:off x="11023600" y="6101850"/>
            <a:ext cx="1168400" cy="655564"/>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GB" sz="900" dirty="0">
                <a:hlinkClick r:id="rId3" tooltip="https://en.wikipedia.org/wiki/Disney_Channel"/>
              </a:rPr>
              <a:t>This Photo</a:t>
            </a:r>
            <a:r>
              <a:rPr lang="en-GB" sz="900" dirty="0"/>
              <a:t> by Unknown Author is licensed under </a:t>
            </a:r>
            <a:r>
              <a:rPr lang="en-GB" sz="900" dirty="0">
                <a:hlinkClick r:id="rId4" tooltip="https://creativecommons.org/licenses/by-sa/3.0/"/>
              </a:rPr>
              <a:t>CC BY-SA</a:t>
            </a:r>
            <a:endParaRPr lang="en-GB" sz="900" dirty="0"/>
          </a:p>
        </p:txBody>
      </p:sp>
    </p:spTree>
    <p:extLst>
      <p:ext uri="{BB962C8B-B14F-4D97-AF65-F5344CB8AC3E}">
        <p14:creationId xmlns:p14="http://schemas.microsoft.com/office/powerpoint/2010/main" val="348390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5D54-87CF-906C-F716-B7E7215266F7}"/>
              </a:ext>
            </a:extLst>
          </p:cNvPr>
          <p:cNvSpPr>
            <a:spLocks noGrp="1"/>
          </p:cNvSpPr>
          <p:nvPr>
            <p:ph type="title"/>
          </p:nvPr>
        </p:nvSpPr>
        <p:spPr>
          <a:xfrm>
            <a:off x="640081" y="631373"/>
            <a:ext cx="4018839" cy="2035628"/>
          </a:xfrm>
        </p:spPr>
        <p:txBody>
          <a:bodyPr vert="horz" lIns="91440" tIns="45720" rIns="91440" bIns="45720" rtlCol="0">
            <a:normAutofit/>
          </a:bodyPr>
          <a:lstStyle/>
          <a:p>
            <a:r>
              <a:rPr lang="en-US" dirty="0"/>
              <a:t>Overall Performance</a:t>
            </a:r>
          </a:p>
        </p:txBody>
      </p:sp>
      <p:sp>
        <p:nvSpPr>
          <p:cNvPr id="3" name="Content Placeholder 2">
            <a:extLst>
              <a:ext uri="{FF2B5EF4-FFF2-40B4-BE49-F238E27FC236}">
                <a16:creationId xmlns:a16="http://schemas.microsoft.com/office/drawing/2014/main" id="{9540E450-571E-3360-1912-E7C9F38705AB}"/>
              </a:ext>
            </a:extLst>
          </p:cNvPr>
          <p:cNvSpPr>
            <a:spLocks noGrp="1"/>
          </p:cNvSpPr>
          <p:nvPr>
            <p:ph idx="1"/>
          </p:nvPr>
        </p:nvSpPr>
        <p:spPr>
          <a:xfrm>
            <a:off x="640081" y="2764971"/>
            <a:ext cx="4010296" cy="3472543"/>
          </a:xfrm>
        </p:spPr>
        <p:txBody>
          <a:bodyPr vert="horz" lIns="91440" tIns="45720" rIns="91440" bIns="45720" rtlCol="0">
            <a:normAutofit/>
          </a:bodyPr>
          <a:lstStyle/>
          <a:p>
            <a:pPr marL="0" indent="0">
              <a:buNone/>
            </a:pPr>
            <a:r>
              <a:rPr lang="en-GB" sz="2400" dirty="0">
                <a:latin typeface="+mj-lt"/>
              </a:rPr>
              <a:t>TikTok leads with the highest total post impressions and video views, reaching a total of 17.5 million, while Instagram excels in engagement, boasting 813,000 interactions across all posts.</a:t>
            </a:r>
            <a:endParaRPr lang="en-US" sz="2400" dirty="0">
              <a:latin typeface="+mj-lt"/>
            </a:endParaRPr>
          </a:p>
        </p:txBody>
      </p:sp>
      <p:graphicFrame>
        <p:nvGraphicFramePr>
          <p:cNvPr id="4" name="Chart 3">
            <a:extLst>
              <a:ext uri="{FF2B5EF4-FFF2-40B4-BE49-F238E27FC236}">
                <a16:creationId xmlns:a16="http://schemas.microsoft.com/office/drawing/2014/main" id="{7F8CF6D1-1277-8042-85B9-EE9B306A01B7}"/>
              </a:ext>
            </a:extLst>
          </p:cNvPr>
          <p:cNvGraphicFramePr>
            <a:graphicFrameLocks/>
          </p:cNvGraphicFramePr>
          <p:nvPr>
            <p:extLst>
              <p:ext uri="{D42A27DB-BD31-4B8C-83A1-F6EECF244321}">
                <p14:modId xmlns:p14="http://schemas.microsoft.com/office/powerpoint/2010/main" val="3707999928"/>
              </p:ext>
            </p:extLst>
          </p:nvPr>
        </p:nvGraphicFramePr>
        <p:xfrm>
          <a:off x="6167683" y="639704"/>
          <a:ext cx="5384074" cy="55872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443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4CD2-24AB-85AD-66E2-F3C98D1F3CFB}"/>
              </a:ext>
            </a:extLst>
          </p:cNvPr>
          <p:cNvSpPr>
            <a:spLocks noGrp="1"/>
          </p:cNvSpPr>
          <p:nvPr>
            <p:ph type="title"/>
          </p:nvPr>
        </p:nvSpPr>
        <p:spPr>
          <a:xfrm>
            <a:off x="640081" y="631373"/>
            <a:ext cx="4018839" cy="2035628"/>
          </a:xfrm>
        </p:spPr>
        <p:txBody>
          <a:bodyPr vert="horz" lIns="91440" tIns="45720" rIns="91440" bIns="45720" rtlCol="0">
            <a:normAutofit/>
          </a:bodyPr>
          <a:lstStyle/>
          <a:p>
            <a:r>
              <a:rPr lang="en-US" dirty="0"/>
              <a:t>Predominant Media Type</a:t>
            </a:r>
          </a:p>
        </p:txBody>
      </p:sp>
      <p:sp>
        <p:nvSpPr>
          <p:cNvPr id="3" name="Content Placeholder 2">
            <a:extLst>
              <a:ext uri="{FF2B5EF4-FFF2-40B4-BE49-F238E27FC236}">
                <a16:creationId xmlns:a16="http://schemas.microsoft.com/office/drawing/2014/main" id="{24006802-0CA9-BCF7-5147-2D7643A51250}"/>
              </a:ext>
            </a:extLst>
          </p:cNvPr>
          <p:cNvSpPr>
            <a:spLocks noGrp="1"/>
          </p:cNvSpPr>
          <p:nvPr>
            <p:ph idx="1"/>
          </p:nvPr>
        </p:nvSpPr>
        <p:spPr>
          <a:xfrm>
            <a:off x="640081" y="2764971"/>
            <a:ext cx="4010296" cy="3472543"/>
          </a:xfrm>
        </p:spPr>
        <p:txBody>
          <a:bodyPr vert="horz" lIns="91440" tIns="45720" rIns="91440" bIns="45720" rtlCol="0">
            <a:normAutofit/>
          </a:bodyPr>
          <a:lstStyle/>
          <a:p>
            <a:pPr marL="0" indent="0">
              <a:buNone/>
            </a:pPr>
            <a:r>
              <a:rPr lang="en-GB" sz="2400" dirty="0">
                <a:latin typeface="+mj-lt"/>
              </a:rPr>
              <a:t>Videos are the top-performing media type across all three platforms, generating a total of 22.1 million impressions, which accounts for 90% of all impressions.</a:t>
            </a:r>
            <a:endParaRPr lang="en-US" sz="2400" dirty="0">
              <a:latin typeface="+mj-lt"/>
            </a:endParaRPr>
          </a:p>
        </p:txBody>
      </p:sp>
      <p:graphicFrame>
        <p:nvGraphicFramePr>
          <p:cNvPr id="5" name="Chart 4">
            <a:extLst>
              <a:ext uri="{FF2B5EF4-FFF2-40B4-BE49-F238E27FC236}">
                <a16:creationId xmlns:a16="http://schemas.microsoft.com/office/drawing/2014/main" id="{C9FF4803-481C-8A49-BA07-6E23EE5CBF85}"/>
              </a:ext>
            </a:extLst>
          </p:cNvPr>
          <p:cNvGraphicFramePr>
            <a:graphicFrameLocks/>
          </p:cNvGraphicFramePr>
          <p:nvPr>
            <p:extLst>
              <p:ext uri="{D42A27DB-BD31-4B8C-83A1-F6EECF244321}">
                <p14:modId xmlns:p14="http://schemas.microsoft.com/office/powerpoint/2010/main" val="3690300468"/>
              </p:ext>
            </p:extLst>
          </p:nvPr>
        </p:nvGraphicFramePr>
        <p:xfrm>
          <a:off x="5324474" y="1257300"/>
          <a:ext cx="5776913"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97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7C5F-FABC-3F81-12B9-CD5BEAA14CB1}"/>
              </a:ext>
            </a:extLst>
          </p:cNvPr>
          <p:cNvSpPr>
            <a:spLocks noGrp="1"/>
          </p:cNvSpPr>
          <p:nvPr>
            <p:ph type="title"/>
          </p:nvPr>
        </p:nvSpPr>
        <p:spPr>
          <a:xfrm>
            <a:off x="1295400" y="234696"/>
            <a:ext cx="9601200" cy="1485900"/>
          </a:xfrm>
        </p:spPr>
        <p:txBody>
          <a:bodyPr/>
          <a:lstStyle/>
          <a:p>
            <a:r>
              <a:rPr lang="en-US" dirty="0"/>
              <a:t>Top Performing Posts </a:t>
            </a:r>
            <a:r>
              <a:rPr lang="en-US" sz="1400" dirty="0"/>
              <a:t>(by impressions and engagement)</a:t>
            </a:r>
            <a:endParaRPr lang="en-US" dirty="0"/>
          </a:p>
        </p:txBody>
      </p:sp>
      <p:graphicFrame>
        <p:nvGraphicFramePr>
          <p:cNvPr id="6" name="Chart 5">
            <a:extLst>
              <a:ext uri="{FF2B5EF4-FFF2-40B4-BE49-F238E27FC236}">
                <a16:creationId xmlns:a16="http://schemas.microsoft.com/office/drawing/2014/main" id="{3A8D3FD0-31E4-574D-B56D-940BD25203A3}"/>
              </a:ext>
            </a:extLst>
          </p:cNvPr>
          <p:cNvGraphicFramePr>
            <a:graphicFrameLocks/>
          </p:cNvGraphicFramePr>
          <p:nvPr>
            <p:extLst>
              <p:ext uri="{D42A27DB-BD31-4B8C-83A1-F6EECF244321}">
                <p14:modId xmlns:p14="http://schemas.microsoft.com/office/powerpoint/2010/main" val="769287406"/>
              </p:ext>
            </p:extLst>
          </p:nvPr>
        </p:nvGraphicFramePr>
        <p:xfrm>
          <a:off x="1290320" y="370205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F390D39-FB3D-2948-AC6B-C56FC9FD0985}"/>
              </a:ext>
            </a:extLst>
          </p:cNvPr>
          <p:cNvGraphicFramePr>
            <a:graphicFrameLocks/>
          </p:cNvGraphicFramePr>
          <p:nvPr>
            <p:extLst>
              <p:ext uri="{D42A27DB-BD31-4B8C-83A1-F6EECF244321}">
                <p14:modId xmlns:p14="http://schemas.microsoft.com/office/powerpoint/2010/main" val="1187185610"/>
              </p:ext>
            </p:extLst>
          </p:nvPr>
        </p:nvGraphicFramePr>
        <p:xfrm>
          <a:off x="6459220" y="370205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3">
            <a:extLst>
              <a:ext uri="{FF2B5EF4-FFF2-40B4-BE49-F238E27FC236}">
                <a16:creationId xmlns:a16="http://schemas.microsoft.com/office/drawing/2014/main" id="{A122D017-77DC-3F48-9E7E-E4B282C2544E}"/>
              </a:ext>
            </a:extLst>
          </p:cNvPr>
          <p:cNvSpPr/>
          <p:nvPr/>
        </p:nvSpPr>
        <p:spPr>
          <a:xfrm>
            <a:off x="1295400" y="1149096"/>
            <a:ext cx="3213100" cy="850900"/>
          </a:xfrm>
          <a:prstGeom prst="rect">
            <a:avLst/>
          </a:prstGeom>
          <a:solidFill>
            <a:srgbClr val="8684C7"/>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dirty="0"/>
              <a:t>Top</a:t>
            </a:r>
            <a:r>
              <a:rPr lang="en-GB" sz="1100" baseline="0" dirty="0"/>
              <a:t> Performing Post</a:t>
            </a:r>
          </a:p>
          <a:p>
            <a:pPr algn="l"/>
            <a:endParaRPr lang="en-GB" sz="1100" baseline="0" dirty="0"/>
          </a:p>
          <a:p>
            <a:pPr algn="l"/>
            <a:endParaRPr lang="en-GB" sz="1100" dirty="0"/>
          </a:p>
        </p:txBody>
      </p:sp>
      <p:sp>
        <p:nvSpPr>
          <p:cNvPr id="5" name="TextBox 1">
            <a:extLst>
              <a:ext uri="{FF2B5EF4-FFF2-40B4-BE49-F238E27FC236}">
                <a16:creationId xmlns:a16="http://schemas.microsoft.com/office/drawing/2014/main" id="{9A2CD0E1-B787-ABAE-7D86-FBB7FC756A51}"/>
              </a:ext>
            </a:extLst>
          </p:cNvPr>
          <p:cNvSpPr txBox="1"/>
          <p:nvPr/>
        </p:nvSpPr>
        <p:spPr>
          <a:xfrm>
            <a:off x="1422400" y="1326896"/>
            <a:ext cx="3022600" cy="635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5E769C5D-E68A-F24C-B5FC-F533E716CBE8}" type="TxLink">
              <a:rPr lang="en-US" sz="1600" b="0" i="0" u="none" strike="noStrike">
                <a:solidFill>
                  <a:srgbClr val="000000"/>
                </a:solidFill>
                <a:latin typeface="Calibri"/>
                <a:cs typeface="Calibri"/>
              </a:rPr>
              <a:pPr algn="ctr"/>
              <a:t>We're Mesmer stans first, human beings second 💜</a:t>
            </a:fld>
            <a:endParaRPr lang="en-GB" sz="1600" dirty="0"/>
          </a:p>
        </p:txBody>
      </p:sp>
      <p:sp>
        <p:nvSpPr>
          <p:cNvPr id="8" name="Rectangle 7">
            <a:extLst>
              <a:ext uri="{FF2B5EF4-FFF2-40B4-BE49-F238E27FC236}">
                <a16:creationId xmlns:a16="http://schemas.microsoft.com/office/drawing/2014/main" id="{87E03A36-7943-3940-A1EF-325390B926B4}"/>
              </a:ext>
            </a:extLst>
          </p:cNvPr>
          <p:cNvSpPr/>
          <p:nvPr/>
        </p:nvSpPr>
        <p:spPr>
          <a:xfrm>
            <a:off x="4559300" y="1149096"/>
            <a:ext cx="3213100" cy="850900"/>
          </a:xfrm>
          <a:prstGeom prst="rect">
            <a:avLst/>
          </a:prstGeom>
          <a:solidFill>
            <a:srgbClr val="8684C7"/>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Top</a:t>
            </a:r>
            <a:r>
              <a:rPr lang="en-GB" sz="1100" baseline="0"/>
              <a:t> Performing Post Impressions</a:t>
            </a:r>
          </a:p>
          <a:p>
            <a:pPr algn="l"/>
            <a:endParaRPr lang="en-GB" sz="1100" baseline="0"/>
          </a:p>
          <a:p>
            <a:pPr algn="l"/>
            <a:endParaRPr lang="en-GB" sz="1100"/>
          </a:p>
        </p:txBody>
      </p:sp>
      <p:sp>
        <p:nvSpPr>
          <p:cNvPr id="9" name="Rectangle 8">
            <a:extLst>
              <a:ext uri="{FF2B5EF4-FFF2-40B4-BE49-F238E27FC236}">
                <a16:creationId xmlns:a16="http://schemas.microsoft.com/office/drawing/2014/main" id="{461BA57C-8B8C-1446-A74D-C2FB426C5367}"/>
              </a:ext>
            </a:extLst>
          </p:cNvPr>
          <p:cNvSpPr/>
          <p:nvPr/>
        </p:nvSpPr>
        <p:spPr>
          <a:xfrm>
            <a:off x="7823200" y="1149096"/>
            <a:ext cx="3213100" cy="850900"/>
          </a:xfrm>
          <a:prstGeom prst="rect">
            <a:avLst/>
          </a:prstGeom>
          <a:solidFill>
            <a:srgbClr val="8684C7"/>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Top</a:t>
            </a:r>
            <a:r>
              <a:rPr lang="en-GB" sz="1100" baseline="0"/>
              <a:t> Performing Post Engagement</a:t>
            </a:r>
          </a:p>
          <a:p>
            <a:pPr algn="l"/>
            <a:endParaRPr lang="en-GB" sz="1100" baseline="0"/>
          </a:p>
          <a:p>
            <a:pPr algn="l"/>
            <a:endParaRPr lang="en-GB" sz="1100"/>
          </a:p>
        </p:txBody>
      </p:sp>
      <p:sp>
        <p:nvSpPr>
          <p:cNvPr id="10" name="TextBox 4">
            <a:extLst>
              <a:ext uri="{FF2B5EF4-FFF2-40B4-BE49-F238E27FC236}">
                <a16:creationId xmlns:a16="http://schemas.microsoft.com/office/drawing/2014/main" id="{2678EC0A-3162-B64B-B94C-791A7CC1E220}"/>
              </a:ext>
            </a:extLst>
          </p:cNvPr>
          <p:cNvSpPr txBox="1"/>
          <p:nvPr/>
        </p:nvSpPr>
        <p:spPr>
          <a:xfrm>
            <a:off x="5207000" y="1428496"/>
            <a:ext cx="1905000" cy="508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fld id="{9F2A8E00-02D9-D04B-A9EA-CF5716F92984}" type="TxLink">
              <a:rPr lang="en-US" sz="2000" b="0" i="0" u="none" strike="noStrike">
                <a:solidFill>
                  <a:srgbClr val="000000"/>
                </a:solidFill>
                <a:latin typeface="Calibri"/>
                <a:cs typeface="Calibri"/>
              </a:rPr>
              <a:pPr algn="ctr"/>
              <a:t>12,879,108</a:t>
            </a:fld>
            <a:endParaRPr lang="en-GB" sz="2000"/>
          </a:p>
        </p:txBody>
      </p:sp>
      <p:sp>
        <p:nvSpPr>
          <p:cNvPr id="11" name="TextBox 5">
            <a:extLst>
              <a:ext uri="{FF2B5EF4-FFF2-40B4-BE49-F238E27FC236}">
                <a16:creationId xmlns:a16="http://schemas.microsoft.com/office/drawing/2014/main" id="{C960A028-C423-F34D-AED2-9D0C21F72B14}"/>
              </a:ext>
            </a:extLst>
          </p:cNvPr>
          <p:cNvSpPr txBox="1"/>
          <p:nvPr/>
        </p:nvSpPr>
        <p:spPr>
          <a:xfrm>
            <a:off x="8978900" y="1466596"/>
            <a:ext cx="1447800" cy="508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BC9BF3CD-6289-2440-882F-0A0D5FD155C3}" type="TxLink">
              <a:rPr lang="en-US" sz="2000" b="0" i="0" u="none" strike="noStrike">
                <a:solidFill>
                  <a:srgbClr val="000000"/>
                </a:solidFill>
                <a:latin typeface="Calibri"/>
                <a:cs typeface="Calibri"/>
              </a:rPr>
              <a:pPr/>
              <a:t>89,738</a:t>
            </a:fld>
            <a:endParaRPr lang="en-GB" sz="2000"/>
          </a:p>
        </p:txBody>
      </p:sp>
      <p:sp>
        <p:nvSpPr>
          <p:cNvPr id="12" name="Rectangle 11">
            <a:extLst>
              <a:ext uri="{FF2B5EF4-FFF2-40B4-BE49-F238E27FC236}">
                <a16:creationId xmlns:a16="http://schemas.microsoft.com/office/drawing/2014/main" id="{A122D017-77DC-3F48-9E7E-E4B282C2544E}"/>
              </a:ext>
            </a:extLst>
          </p:cNvPr>
          <p:cNvSpPr/>
          <p:nvPr/>
        </p:nvSpPr>
        <p:spPr>
          <a:xfrm>
            <a:off x="1295400" y="2596897"/>
            <a:ext cx="3213100" cy="850900"/>
          </a:xfrm>
          <a:prstGeom prst="rect">
            <a:avLst/>
          </a:prstGeom>
          <a:solidFill>
            <a:srgbClr val="00C2BA"/>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Top</a:t>
            </a:r>
            <a:r>
              <a:rPr lang="en-GB" sz="1100" baseline="0"/>
              <a:t> Performing Post</a:t>
            </a:r>
          </a:p>
          <a:p>
            <a:pPr algn="l"/>
            <a:endParaRPr lang="en-GB" sz="1100" baseline="0"/>
          </a:p>
          <a:p>
            <a:pPr algn="l"/>
            <a:endParaRPr lang="en-GB" sz="1100"/>
          </a:p>
        </p:txBody>
      </p:sp>
      <p:sp>
        <p:nvSpPr>
          <p:cNvPr id="13" name="TextBox 1">
            <a:extLst>
              <a:ext uri="{FF2B5EF4-FFF2-40B4-BE49-F238E27FC236}">
                <a16:creationId xmlns:a16="http://schemas.microsoft.com/office/drawing/2014/main" id="{9A2CD0E1-B787-ABAE-7D86-FBB7FC756A51}"/>
              </a:ext>
            </a:extLst>
          </p:cNvPr>
          <p:cNvSpPr txBox="1"/>
          <p:nvPr/>
        </p:nvSpPr>
        <p:spPr>
          <a:xfrm>
            <a:off x="1422400" y="2690749"/>
            <a:ext cx="3022600" cy="635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600" dirty="0">
                <a:latin typeface="+mj-lt"/>
              </a:rPr>
              <a:t>Someday this song won't be stuck in our heads... today is not that day 💚</a:t>
            </a:r>
            <a:endParaRPr lang="en-GB" sz="1600" dirty="0"/>
          </a:p>
        </p:txBody>
      </p:sp>
      <p:sp>
        <p:nvSpPr>
          <p:cNvPr id="14" name="Rectangle 13">
            <a:extLst>
              <a:ext uri="{FF2B5EF4-FFF2-40B4-BE49-F238E27FC236}">
                <a16:creationId xmlns:a16="http://schemas.microsoft.com/office/drawing/2014/main" id="{87E03A36-7943-3940-A1EF-325390B926B4}"/>
              </a:ext>
            </a:extLst>
          </p:cNvPr>
          <p:cNvSpPr/>
          <p:nvPr/>
        </p:nvSpPr>
        <p:spPr>
          <a:xfrm>
            <a:off x="4559300" y="2596897"/>
            <a:ext cx="3213100" cy="850900"/>
          </a:xfrm>
          <a:prstGeom prst="rect">
            <a:avLst/>
          </a:prstGeom>
          <a:solidFill>
            <a:srgbClr val="00C2BA">
              <a:alpha val="58000"/>
            </a:srgb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Top</a:t>
            </a:r>
            <a:r>
              <a:rPr lang="en-GB" sz="1100" baseline="0"/>
              <a:t> Performing Post Impressions</a:t>
            </a:r>
          </a:p>
          <a:p>
            <a:pPr algn="l"/>
            <a:endParaRPr lang="en-GB" sz="1100" baseline="0"/>
          </a:p>
          <a:p>
            <a:pPr algn="l"/>
            <a:endParaRPr lang="en-GB" sz="1100"/>
          </a:p>
        </p:txBody>
      </p:sp>
      <p:sp>
        <p:nvSpPr>
          <p:cNvPr id="15" name="Rectangle 14">
            <a:extLst>
              <a:ext uri="{FF2B5EF4-FFF2-40B4-BE49-F238E27FC236}">
                <a16:creationId xmlns:a16="http://schemas.microsoft.com/office/drawing/2014/main" id="{461BA57C-8B8C-1446-A74D-C2FB426C5367}"/>
              </a:ext>
            </a:extLst>
          </p:cNvPr>
          <p:cNvSpPr/>
          <p:nvPr/>
        </p:nvSpPr>
        <p:spPr>
          <a:xfrm>
            <a:off x="7823200" y="2596897"/>
            <a:ext cx="3213100" cy="850900"/>
          </a:xfrm>
          <a:prstGeom prst="rect">
            <a:avLst/>
          </a:prstGeom>
          <a:solidFill>
            <a:srgbClr val="00C2BA">
              <a:alpha val="58000"/>
            </a:srgb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GB" sz="1100"/>
              <a:t>Top</a:t>
            </a:r>
            <a:r>
              <a:rPr lang="en-GB" sz="1100" baseline="0"/>
              <a:t> Performing Post Engagement</a:t>
            </a:r>
          </a:p>
          <a:p>
            <a:pPr algn="l"/>
            <a:endParaRPr lang="en-GB" sz="1100" baseline="0"/>
          </a:p>
          <a:p>
            <a:pPr algn="l"/>
            <a:endParaRPr lang="en-GB" sz="1100"/>
          </a:p>
        </p:txBody>
      </p:sp>
      <p:sp>
        <p:nvSpPr>
          <p:cNvPr id="16" name="TextBox 4">
            <a:extLst>
              <a:ext uri="{FF2B5EF4-FFF2-40B4-BE49-F238E27FC236}">
                <a16:creationId xmlns:a16="http://schemas.microsoft.com/office/drawing/2014/main" id="{2678EC0A-3162-B64B-B94C-791A7CC1E220}"/>
              </a:ext>
            </a:extLst>
          </p:cNvPr>
          <p:cNvSpPr txBox="1"/>
          <p:nvPr/>
        </p:nvSpPr>
        <p:spPr>
          <a:xfrm>
            <a:off x="5207000" y="2876297"/>
            <a:ext cx="1905000" cy="508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0" i="0" u="none" strike="noStrike" dirty="0">
                <a:solidFill>
                  <a:srgbClr val="000000"/>
                </a:solidFill>
                <a:latin typeface="Calibri"/>
                <a:cs typeface="Calibri"/>
              </a:rPr>
              <a:t>2,276,241</a:t>
            </a:r>
            <a:endParaRPr lang="en-GB" sz="2000" dirty="0"/>
          </a:p>
        </p:txBody>
      </p:sp>
      <p:sp>
        <p:nvSpPr>
          <p:cNvPr id="17" name="TextBox 5">
            <a:extLst>
              <a:ext uri="{FF2B5EF4-FFF2-40B4-BE49-F238E27FC236}">
                <a16:creationId xmlns:a16="http://schemas.microsoft.com/office/drawing/2014/main" id="{C960A028-C423-F34D-AED2-9D0C21F72B14}"/>
              </a:ext>
            </a:extLst>
          </p:cNvPr>
          <p:cNvSpPr txBox="1"/>
          <p:nvPr/>
        </p:nvSpPr>
        <p:spPr>
          <a:xfrm>
            <a:off x="8978900" y="2914397"/>
            <a:ext cx="1447800" cy="5080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2000" dirty="0"/>
              <a:t>317,193</a:t>
            </a:r>
          </a:p>
        </p:txBody>
      </p:sp>
      <p:sp>
        <p:nvSpPr>
          <p:cNvPr id="22" name="Content Placeholder 2">
            <a:extLst>
              <a:ext uri="{FF2B5EF4-FFF2-40B4-BE49-F238E27FC236}">
                <a16:creationId xmlns:a16="http://schemas.microsoft.com/office/drawing/2014/main" id="{BF4582F2-33FD-E1B5-BBD0-9BC3907D3C18}"/>
              </a:ext>
            </a:extLst>
          </p:cNvPr>
          <p:cNvSpPr>
            <a:spLocks noGrp="1"/>
          </p:cNvSpPr>
          <p:nvPr>
            <p:ph idx="1"/>
          </p:nvPr>
        </p:nvSpPr>
        <p:spPr>
          <a:xfrm>
            <a:off x="693103" y="748591"/>
            <a:ext cx="1125219" cy="635001"/>
          </a:xfrm>
        </p:spPr>
        <p:txBody>
          <a:bodyPr vert="horz" lIns="91440" tIns="45720" rIns="91440" bIns="45720" rtlCol="0">
            <a:normAutofit/>
          </a:bodyPr>
          <a:lstStyle/>
          <a:p>
            <a:pPr marL="0" indent="0">
              <a:buNone/>
            </a:pPr>
            <a:r>
              <a:rPr lang="en-GB" sz="2400" dirty="0">
                <a:latin typeface="+mj-lt"/>
              </a:rPr>
              <a:t>TikTok</a:t>
            </a:r>
            <a:endParaRPr lang="en-US" sz="2400" dirty="0">
              <a:latin typeface="+mj-lt"/>
            </a:endParaRPr>
          </a:p>
        </p:txBody>
      </p:sp>
      <p:sp>
        <p:nvSpPr>
          <p:cNvPr id="23" name="Content Placeholder 2">
            <a:extLst>
              <a:ext uri="{FF2B5EF4-FFF2-40B4-BE49-F238E27FC236}">
                <a16:creationId xmlns:a16="http://schemas.microsoft.com/office/drawing/2014/main" id="{1C24985B-471E-0E26-3BD3-E3080FD88CE3}"/>
              </a:ext>
            </a:extLst>
          </p:cNvPr>
          <p:cNvSpPr txBox="1">
            <a:spLocks/>
          </p:cNvSpPr>
          <p:nvPr/>
        </p:nvSpPr>
        <p:spPr>
          <a:xfrm>
            <a:off x="693103" y="2177796"/>
            <a:ext cx="1492884" cy="63500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GB" sz="2400" dirty="0">
                <a:latin typeface="+mj-lt"/>
              </a:rPr>
              <a:t>Instagram</a:t>
            </a:r>
            <a:endParaRPr lang="en-US" sz="2400" dirty="0">
              <a:latin typeface="+mj-lt"/>
            </a:endParaRPr>
          </a:p>
        </p:txBody>
      </p:sp>
    </p:spTree>
    <p:extLst>
      <p:ext uri="{BB962C8B-B14F-4D97-AF65-F5344CB8AC3E}">
        <p14:creationId xmlns:p14="http://schemas.microsoft.com/office/powerpoint/2010/main" val="10919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7F44-CFA1-10AE-BF26-44C916D12D15}"/>
              </a:ext>
            </a:extLst>
          </p:cNvPr>
          <p:cNvSpPr>
            <a:spLocks noGrp="1"/>
          </p:cNvSpPr>
          <p:nvPr>
            <p:ph type="title"/>
          </p:nvPr>
        </p:nvSpPr>
        <p:spPr/>
        <p:txBody>
          <a:bodyPr/>
          <a:lstStyle/>
          <a:p>
            <a:r>
              <a:rPr lang="en-US" dirty="0"/>
              <a:t>Mixed Post Performance</a:t>
            </a:r>
          </a:p>
        </p:txBody>
      </p:sp>
      <p:sp>
        <p:nvSpPr>
          <p:cNvPr id="3" name="Content Placeholder 2">
            <a:extLst>
              <a:ext uri="{FF2B5EF4-FFF2-40B4-BE49-F238E27FC236}">
                <a16:creationId xmlns:a16="http://schemas.microsoft.com/office/drawing/2014/main" id="{7DA232E9-7EB3-A982-24DB-91EA6AD4DE76}"/>
              </a:ext>
            </a:extLst>
          </p:cNvPr>
          <p:cNvSpPr>
            <a:spLocks noGrp="1"/>
          </p:cNvSpPr>
          <p:nvPr>
            <p:ph idx="1"/>
          </p:nvPr>
        </p:nvSpPr>
        <p:spPr>
          <a:xfrm>
            <a:off x="685801" y="1384301"/>
            <a:ext cx="10131425" cy="2044700"/>
          </a:xfrm>
        </p:spPr>
        <p:txBody>
          <a:bodyPr>
            <a:normAutofit/>
          </a:bodyPr>
          <a:lstStyle/>
          <a:p>
            <a:r>
              <a:rPr lang="en-GB" dirty="0"/>
              <a:t>"It's the 10th anniversary of Teen Beach Movie! Catch us re-watching both movies... and wondering where the time went 😅," combines video, photo, and carousel formats. </a:t>
            </a:r>
          </a:p>
          <a:p>
            <a:r>
              <a:rPr lang="en-GB" dirty="0"/>
              <a:t>All versions were uploaded simultaneously on each platform, with the carousel leading in performance on Instagram, achieving 1.2 million impressions and 138K engagements. </a:t>
            </a:r>
          </a:p>
          <a:p>
            <a:r>
              <a:rPr lang="en-GB" dirty="0"/>
              <a:t>This success might be attributed to the timing of the post, as discussed later.</a:t>
            </a:r>
            <a:endParaRPr lang="en-US" dirty="0"/>
          </a:p>
        </p:txBody>
      </p:sp>
      <p:graphicFrame>
        <p:nvGraphicFramePr>
          <p:cNvPr id="4" name="Chart 3">
            <a:extLst>
              <a:ext uri="{FF2B5EF4-FFF2-40B4-BE49-F238E27FC236}">
                <a16:creationId xmlns:a16="http://schemas.microsoft.com/office/drawing/2014/main" id="{CCC50FA0-F279-CBD1-6A2F-F5661C68D68E}"/>
              </a:ext>
            </a:extLst>
          </p:cNvPr>
          <p:cNvGraphicFramePr>
            <a:graphicFrameLocks/>
          </p:cNvGraphicFramePr>
          <p:nvPr>
            <p:extLst>
              <p:ext uri="{D42A27DB-BD31-4B8C-83A1-F6EECF244321}">
                <p14:modId xmlns:p14="http://schemas.microsoft.com/office/powerpoint/2010/main" val="4105638518"/>
              </p:ext>
            </p:extLst>
          </p:nvPr>
        </p:nvGraphicFramePr>
        <p:xfrm>
          <a:off x="4229100" y="368496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937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9DD7-B838-52C9-C91D-BDA36387E6C7}"/>
              </a:ext>
            </a:extLst>
          </p:cNvPr>
          <p:cNvSpPr>
            <a:spLocks noGrp="1"/>
          </p:cNvSpPr>
          <p:nvPr>
            <p:ph type="title"/>
          </p:nvPr>
        </p:nvSpPr>
        <p:spPr/>
        <p:txBody>
          <a:bodyPr>
            <a:normAutofit/>
          </a:bodyPr>
          <a:lstStyle/>
          <a:p>
            <a:r>
              <a:rPr lang="en-US" dirty="0"/>
              <a:t>Performance based on Time of Upload</a:t>
            </a:r>
          </a:p>
        </p:txBody>
      </p:sp>
      <p:sp>
        <p:nvSpPr>
          <p:cNvPr id="3" name="Content Placeholder 2">
            <a:extLst>
              <a:ext uri="{FF2B5EF4-FFF2-40B4-BE49-F238E27FC236}">
                <a16:creationId xmlns:a16="http://schemas.microsoft.com/office/drawing/2014/main" id="{94FDB6CC-1C6E-D5B1-FC01-30CE47771A23}"/>
              </a:ext>
            </a:extLst>
          </p:cNvPr>
          <p:cNvSpPr>
            <a:spLocks noGrp="1"/>
          </p:cNvSpPr>
          <p:nvPr>
            <p:ph idx="1"/>
          </p:nvPr>
        </p:nvSpPr>
        <p:spPr>
          <a:xfrm>
            <a:off x="685801" y="1397000"/>
            <a:ext cx="10131425" cy="2273300"/>
          </a:xfrm>
        </p:spPr>
        <p:txBody>
          <a:bodyPr vert="horz" lIns="91440" tIns="45720" rIns="91440" bIns="45720" rtlCol="0">
            <a:normAutofit fontScale="92500" lnSpcReduction="20000"/>
          </a:bodyPr>
          <a:lstStyle/>
          <a:p>
            <a:r>
              <a:rPr lang="en-US" dirty="0"/>
              <a:t>Each platform has better engagement and impressions that are correlated to the time of upload. </a:t>
            </a:r>
          </a:p>
          <a:p>
            <a:r>
              <a:rPr lang="en-US" dirty="0"/>
              <a:t>Looking specifically at engagement, Instagram does well posting around 8pm and TikTok is more successful around 6pm. </a:t>
            </a:r>
          </a:p>
          <a:p>
            <a:r>
              <a:rPr lang="en-US" dirty="0"/>
              <a:t>Due to the spike of impressions at 10pm which is mostly from one post, it makes it look like TikTok does better at 10pm, however engagement is very low for this post. It seems to be an anomaly, due to the post being uploaded on a Sunday at 10pm, users seem to be watching the video but not engaging with it. </a:t>
            </a:r>
          </a:p>
        </p:txBody>
      </p:sp>
      <p:graphicFrame>
        <p:nvGraphicFramePr>
          <p:cNvPr id="4" name="Chart 3">
            <a:extLst>
              <a:ext uri="{FF2B5EF4-FFF2-40B4-BE49-F238E27FC236}">
                <a16:creationId xmlns:a16="http://schemas.microsoft.com/office/drawing/2014/main" id="{FB27457E-CA1E-0544-9C33-ED352257F369}"/>
              </a:ext>
            </a:extLst>
          </p:cNvPr>
          <p:cNvGraphicFramePr>
            <a:graphicFrameLocks/>
          </p:cNvGraphicFramePr>
          <p:nvPr>
            <p:extLst>
              <p:ext uri="{D42A27DB-BD31-4B8C-83A1-F6EECF244321}">
                <p14:modId xmlns:p14="http://schemas.microsoft.com/office/powerpoint/2010/main" val="2224543807"/>
              </p:ext>
            </p:extLst>
          </p:nvPr>
        </p:nvGraphicFramePr>
        <p:xfrm>
          <a:off x="1371600" y="35052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2E80250-B7BC-8A4F-B130-2846A6D09660}"/>
              </a:ext>
            </a:extLst>
          </p:cNvPr>
          <p:cNvGraphicFramePr>
            <a:graphicFrameLocks/>
          </p:cNvGraphicFramePr>
          <p:nvPr>
            <p:extLst>
              <p:ext uri="{D42A27DB-BD31-4B8C-83A1-F6EECF244321}">
                <p14:modId xmlns:p14="http://schemas.microsoft.com/office/powerpoint/2010/main" val="3253408956"/>
              </p:ext>
            </p:extLst>
          </p:nvPr>
        </p:nvGraphicFramePr>
        <p:xfrm>
          <a:off x="6400800" y="35052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078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99BB-9492-53B2-CFDA-3325F98C1BC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30D682A-1EAD-0414-846A-D11F2BA7FEC0}"/>
              </a:ext>
            </a:extLst>
          </p:cNvPr>
          <p:cNvSpPr>
            <a:spLocks noGrp="1"/>
          </p:cNvSpPr>
          <p:nvPr>
            <p:ph idx="1"/>
          </p:nvPr>
        </p:nvSpPr>
        <p:spPr>
          <a:xfrm>
            <a:off x="1371600" y="1384300"/>
            <a:ext cx="9601200" cy="5067300"/>
          </a:xfrm>
        </p:spPr>
        <p:txBody>
          <a:bodyPr vert="horz" lIns="91440" tIns="45720" rIns="91440" bIns="45720" rtlCol="0">
            <a:normAutofit/>
          </a:bodyPr>
          <a:lstStyle/>
          <a:p>
            <a:r>
              <a:rPr lang="en-GB" sz="2800" dirty="0"/>
              <a:t>TikTok and Instagram are the top platforms for posting, due to their higher engagement and impression rates.</a:t>
            </a:r>
          </a:p>
          <a:p>
            <a:r>
              <a:rPr lang="en-GB" sz="2800" dirty="0"/>
              <a:t>Video content consistently outperforms other media types.</a:t>
            </a:r>
          </a:p>
          <a:p>
            <a:r>
              <a:rPr lang="en-GB" sz="2800" dirty="0"/>
              <a:t>Typically, Instagram has higher engagement with posts and see’s the best results around 8 PM. </a:t>
            </a:r>
          </a:p>
          <a:p>
            <a:r>
              <a:rPr lang="en-GB" sz="2800" dirty="0"/>
              <a:t>TikTok has higher impressions and performs optimally when posting at approximately 6 PM.</a:t>
            </a:r>
          </a:p>
          <a:p>
            <a:r>
              <a:rPr lang="en-GB" sz="2800" dirty="0"/>
              <a:t>For increased impressions, posting on TikTok at 10 PM on a Sunday might be advantageous.</a:t>
            </a:r>
          </a:p>
        </p:txBody>
      </p:sp>
    </p:spTree>
    <p:extLst>
      <p:ext uri="{BB962C8B-B14F-4D97-AF65-F5344CB8AC3E}">
        <p14:creationId xmlns:p14="http://schemas.microsoft.com/office/powerpoint/2010/main" val="1507078279"/>
      </p:ext>
    </p:extLst>
  </p:cSld>
  <p:clrMapOvr>
    <a:masterClrMapping/>
  </p:clrMapOvr>
</p:sld>
</file>

<file path=ppt/theme/theme1.xml><?xml version="1.0" encoding="utf-8"?>
<a:theme xmlns:a="http://schemas.openxmlformats.org/drawingml/2006/main" name="Cro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158</TotalTime>
  <Words>528</Words>
  <Application>Microsoft Macintosh PowerPoint</Application>
  <PresentationFormat>Widescreen</PresentationFormat>
  <Paragraphs>46</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Calibri</vt:lpstr>
      <vt:lpstr>Franklin Gothic Book</vt:lpstr>
      <vt:lpstr>Crop</vt:lpstr>
      <vt:lpstr>Disney Channel Post Performance Across TikTok, Instagram and X </vt:lpstr>
      <vt:lpstr>Overall Performance</vt:lpstr>
      <vt:lpstr>Predominant Media Type</vt:lpstr>
      <vt:lpstr>Top Performing Posts (by impressions and engagement)</vt:lpstr>
      <vt:lpstr>Mixed Post Performance</vt:lpstr>
      <vt:lpstr>Performance based on Time of Upload</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Alice Smith</dc:creator>
  <cp:lastModifiedBy>Alice Smith</cp:lastModifiedBy>
  <cp:revision>6</cp:revision>
  <dcterms:created xsi:type="dcterms:W3CDTF">2024-08-28T11:34:56Z</dcterms:created>
  <dcterms:modified xsi:type="dcterms:W3CDTF">2024-08-28T14:17:15Z</dcterms:modified>
</cp:coreProperties>
</file>