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7" r:id="rId9"/>
    <p:sldId id="392" r:id="rId10"/>
    <p:sldId id="393" r:id="rId11"/>
    <p:sldId id="394" r:id="rId12"/>
    <p:sldId id="278" r:id="rId13"/>
    <p:sldId id="395" r:id="rId14"/>
    <p:sldId id="397" r:id="rId15"/>
    <p:sldId id="396" r:id="rId16"/>
    <p:sldId id="398" r:id="rId17"/>
    <p:sldId id="399" r:id="rId18"/>
    <p:sldId id="400" r:id="rId19"/>
    <p:sldId id="391"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74" d="100"/>
          <a:sy n="74" d="100"/>
        </p:scale>
        <p:origin x="368" y="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23/07/2023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23/07/2023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23/07/2023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23/07/2023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23/07/2023</a:t>
            </a:fld>
            <a:endParaRPr lang="en-GB"/>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9838373" y="1214111"/>
            <a:ext cx="2733040" cy="2384898"/>
          </a:xfrm>
        </p:spPr>
        <p:txBody>
          <a:bodyPr rtlCol="0" anchor="b" anchorCtr="0">
            <a:normAutofit fontScale="90000"/>
          </a:bodyPr>
          <a:lstStyle/>
          <a:p>
            <a:pPr rtl="0"/>
            <a:r>
              <a:rPr lang="en-GB" dirty="0"/>
              <a:t>Local</a:t>
            </a:r>
            <a:br>
              <a:rPr lang="en-GB" dirty="0"/>
            </a:br>
            <a:r>
              <a:rPr lang="en-GB" dirty="0"/>
              <a:t>Library Database</a:t>
            </a:r>
            <a:br>
              <a:rPr lang="en-GB" dirty="0"/>
            </a:br>
            <a:br>
              <a:rPr lang="en-GB" dirty="0"/>
            </a:br>
            <a:endParaRPr lang="en-GB"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120" y="0"/>
            <a:ext cx="953008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10244773" y="2563018"/>
            <a:ext cx="3565524" cy="1731963"/>
          </a:xfrm>
        </p:spPr>
        <p:txBody>
          <a:bodyPr rtlCol="0">
            <a:normAutofit/>
          </a:bodyPr>
          <a:lstStyle/>
          <a:p>
            <a:pPr rtl="0"/>
            <a:r>
              <a:rPr lang="en-GB" dirty="0"/>
              <a:t>Alice Rais</a:t>
            </a:r>
          </a:p>
        </p:txBody>
      </p:sp>
      <p:pic>
        <p:nvPicPr>
          <p:cNvPr id="5" name="Picture 4" descr="A screenshot of a computer&#10;&#10;Description automatically generated">
            <a:extLst>
              <a:ext uri="{FF2B5EF4-FFF2-40B4-BE49-F238E27FC236}">
                <a16:creationId xmlns:a16="http://schemas.microsoft.com/office/drawing/2014/main" id="{C470E942-1C9A-A43A-EDF6-27BBCE62BECF}"/>
              </a:ext>
            </a:extLst>
          </p:cNvPr>
          <p:cNvPicPr>
            <a:picLocks noChangeAspect="1"/>
          </p:cNvPicPr>
          <p:nvPr/>
        </p:nvPicPr>
        <p:blipFill>
          <a:blip r:embed="rId4"/>
          <a:stretch>
            <a:fillRect/>
          </a:stretch>
        </p:blipFill>
        <p:spPr>
          <a:xfrm>
            <a:off x="0" y="255828"/>
            <a:ext cx="9458960" cy="6076762"/>
          </a:xfrm>
          <a:prstGeom prst="rect">
            <a:avLst/>
          </a:pr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85D6-D7CB-76E2-3944-425026EE0BC0}"/>
              </a:ext>
            </a:extLst>
          </p:cNvPr>
          <p:cNvSpPr>
            <a:spLocks noGrp="1"/>
          </p:cNvSpPr>
          <p:nvPr>
            <p:ph type="title"/>
          </p:nvPr>
        </p:nvSpPr>
        <p:spPr>
          <a:xfrm>
            <a:off x="550862" y="549275"/>
            <a:ext cx="11091600" cy="1332000"/>
          </a:xfrm>
        </p:spPr>
        <p:txBody>
          <a:bodyPr wrap="square" anchor="t">
            <a:normAutofit/>
          </a:bodyPr>
          <a:lstStyle/>
          <a:p>
            <a:r>
              <a:rPr lang="en-GB" sz="3000" b="0">
                <a:effectLst/>
              </a:rPr>
              <a:t>Prepare an example query with a subquery to demonstrate how to extract data from your DB for analysis </a:t>
            </a:r>
            <a:br>
              <a:rPr lang="en-GB" sz="3000" b="0">
                <a:effectLst/>
              </a:rPr>
            </a:br>
            <a:endParaRPr lang="en-GB" sz="3000"/>
          </a:p>
        </p:txBody>
      </p:sp>
      <p:pic>
        <p:nvPicPr>
          <p:cNvPr id="8" name="Content Placeholder 7">
            <a:extLst>
              <a:ext uri="{FF2B5EF4-FFF2-40B4-BE49-F238E27FC236}">
                <a16:creationId xmlns:a16="http://schemas.microsoft.com/office/drawing/2014/main" id="{97C88A09-7BD0-EC00-7258-0D9C65C88EB2}"/>
              </a:ext>
            </a:extLst>
          </p:cNvPr>
          <p:cNvPicPr>
            <a:picLocks noGrp="1" noChangeAspect="1"/>
          </p:cNvPicPr>
          <p:nvPr>
            <p:ph idx="1"/>
          </p:nvPr>
        </p:nvPicPr>
        <p:blipFill>
          <a:blip r:embed="rId2"/>
          <a:stretch>
            <a:fillRect/>
          </a:stretch>
        </p:blipFill>
        <p:spPr>
          <a:xfrm>
            <a:off x="813877" y="1760824"/>
            <a:ext cx="8830878" cy="4547901"/>
          </a:xfrm>
          <a:noFill/>
        </p:spPr>
      </p:pic>
      <p:sp>
        <p:nvSpPr>
          <p:cNvPr id="4" name="Date Placeholder 3">
            <a:extLst>
              <a:ext uri="{FF2B5EF4-FFF2-40B4-BE49-F238E27FC236}">
                <a16:creationId xmlns:a16="http://schemas.microsoft.com/office/drawing/2014/main" id="{9F0C0CBD-29BA-3A4D-7D5B-2EFA2AB8A5DB}"/>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r>
              <a:rPr lang="en-GB"/>
              <a:t>Tuesday, February 2, 20XX</a:t>
            </a:r>
          </a:p>
        </p:txBody>
      </p:sp>
      <p:sp>
        <p:nvSpPr>
          <p:cNvPr id="5" name="Footer Placeholder 4">
            <a:extLst>
              <a:ext uri="{FF2B5EF4-FFF2-40B4-BE49-F238E27FC236}">
                <a16:creationId xmlns:a16="http://schemas.microsoft.com/office/drawing/2014/main" id="{A5E3DB10-BCF1-6203-000C-B52BCDABDA9F}"/>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en-GB"/>
              <a:t>Sample Footer Text</a:t>
            </a:r>
          </a:p>
        </p:txBody>
      </p:sp>
      <p:sp>
        <p:nvSpPr>
          <p:cNvPr id="6" name="Slide Number Placeholder 5">
            <a:extLst>
              <a:ext uri="{FF2B5EF4-FFF2-40B4-BE49-F238E27FC236}">
                <a16:creationId xmlns:a16="http://schemas.microsoft.com/office/drawing/2014/main" id="{16E573C9-3B97-F6B3-18D9-0CD9E1C47517}"/>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10</a:t>
            </a:fld>
            <a:endParaRPr lang="en-GB"/>
          </a:p>
        </p:txBody>
      </p:sp>
    </p:spTree>
    <p:extLst>
      <p:ext uri="{BB962C8B-B14F-4D97-AF65-F5344CB8AC3E}">
        <p14:creationId xmlns:p14="http://schemas.microsoft.com/office/powerpoint/2010/main" val="35386374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5D5E-F65A-3846-519D-FB6DB52D7F26}"/>
              </a:ext>
            </a:extLst>
          </p:cNvPr>
          <p:cNvSpPr>
            <a:spLocks noGrp="1"/>
          </p:cNvSpPr>
          <p:nvPr>
            <p:ph type="title"/>
          </p:nvPr>
        </p:nvSpPr>
        <p:spPr>
          <a:xfrm>
            <a:off x="550862" y="549275"/>
            <a:ext cx="11091600" cy="1332000"/>
          </a:xfrm>
        </p:spPr>
        <p:txBody>
          <a:bodyPr wrap="square" anchor="t">
            <a:normAutofit/>
          </a:bodyPr>
          <a:lstStyle/>
          <a:p>
            <a:r>
              <a:rPr lang="en-GB" sz="3000" b="0">
                <a:effectLst/>
              </a:rPr>
              <a:t>In your database, create a stored function that can be applied to a query in your DB</a:t>
            </a:r>
            <a:br>
              <a:rPr lang="en-GB" sz="3000" b="0">
                <a:effectLst/>
              </a:rPr>
            </a:br>
            <a:endParaRPr lang="en-GB" sz="3000"/>
          </a:p>
        </p:txBody>
      </p:sp>
      <p:pic>
        <p:nvPicPr>
          <p:cNvPr id="8" name="Content Placeholder 7">
            <a:extLst>
              <a:ext uri="{FF2B5EF4-FFF2-40B4-BE49-F238E27FC236}">
                <a16:creationId xmlns:a16="http://schemas.microsoft.com/office/drawing/2014/main" id="{A7A23EB1-D32D-4D63-AD0E-E27C9E272905}"/>
              </a:ext>
            </a:extLst>
          </p:cNvPr>
          <p:cNvPicPr>
            <a:picLocks noGrp="1" noChangeAspect="1"/>
          </p:cNvPicPr>
          <p:nvPr>
            <p:ph idx="1"/>
          </p:nvPr>
        </p:nvPicPr>
        <p:blipFill>
          <a:blip r:embed="rId2"/>
          <a:stretch>
            <a:fillRect/>
          </a:stretch>
        </p:blipFill>
        <p:spPr>
          <a:xfrm>
            <a:off x="273493" y="1436648"/>
            <a:ext cx="8382000" cy="5224452"/>
          </a:xfrm>
          <a:noFill/>
        </p:spPr>
      </p:pic>
      <p:sp>
        <p:nvSpPr>
          <p:cNvPr id="6" name="Slide Number Placeholder 5">
            <a:extLst>
              <a:ext uri="{FF2B5EF4-FFF2-40B4-BE49-F238E27FC236}">
                <a16:creationId xmlns:a16="http://schemas.microsoft.com/office/drawing/2014/main" id="{70339A74-C3D9-833F-1611-3FCBD4589FA5}"/>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11</a:t>
            </a:fld>
            <a:endParaRPr lang="en-GB"/>
          </a:p>
        </p:txBody>
      </p:sp>
    </p:spTree>
    <p:extLst>
      <p:ext uri="{BB962C8B-B14F-4D97-AF65-F5344CB8AC3E}">
        <p14:creationId xmlns:p14="http://schemas.microsoft.com/office/powerpoint/2010/main" val="216568782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0470-4F9B-93F6-79B3-4B8BF7CE31B3}"/>
              </a:ext>
            </a:extLst>
          </p:cNvPr>
          <p:cNvSpPr>
            <a:spLocks noGrp="1"/>
          </p:cNvSpPr>
          <p:nvPr>
            <p:ph type="title"/>
          </p:nvPr>
        </p:nvSpPr>
        <p:spPr>
          <a:xfrm>
            <a:off x="550862" y="549275"/>
            <a:ext cx="11091600" cy="1332000"/>
          </a:xfrm>
        </p:spPr>
        <p:txBody>
          <a:bodyPr wrap="square" anchor="t">
            <a:normAutofit/>
          </a:bodyPr>
          <a:lstStyle/>
          <a:p>
            <a:r>
              <a:rPr lang="en-GB" sz="2300" b="0">
                <a:effectLst/>
              </a:rPr>
              <a:t>Prepare an example query with group by and having to demonstrate how to extract data from your DB for analysis </a:t>
            </a:r>
            <a:br>
              <a:rPr lang="en-GB" sz="2300" b="0">
                <a:effectLst/>
              </a:rPr>
            </a:br>
            <a:br>
              <a:rPr lang="en-GB" sz="2300" b="0">
                <a:effectLst/>
              </a:rPr>
            </a:br>
            <a:endParaRPr lang="en-GB" sz="2300"/>
          </a:p>
        </p:txBody>
      </p:sp>
      <p:pic>
        <p:nvPicPr>
          <p:cNvPr id="8" name="Content Placeholder 7">
            <a:extLst>
              <a:ext uri="{FF2B5EF4-FFF2-40B4-BE49-F238E27FC236}">
                <a16:creationId xmlns:a16="http://schemas.microsoft.com/office/drawing/2014/main" id="{E29141C1-4A19-B5D4-B08A-6D2C324629BE}"/>
              </a:ext>
            </a:extLst>
          </p:cNvPr>
          <p:cNvPicPr>
            <a:picLocks noGrp="1" noChangeAspect="1"/>
          </p:cNvPicPr>
          <p:nvPr>
            <p:ph idx="1"/>
          </p:nvPr>
        </p:nvPicPr>
        <p:blipFill>
          <a:blip r:embed="rId2"/>
          <a:stretch>
            <a:fillRect/>
          </a:stretch>
        </p:blipFill>
        <p:spPr>
          <a:xfrm>
            <a:off x="721359" y="1536622"/>
            <a:ext cx="10731893" cy="5124477"/>
          </a:xfrm>
          <a:noFill/>
        </p:spPr>
      </p:pic>
      <p:sp>
        <p:nvSpPr>
          <p:cNvPr id="4" name="Date Placeholder 3">
            <a:extLst>
              <a:ext uri="{FF2B5EF4-FFF2-40B4-BE49-F238E27FC236}">
                <a16:creationId xmlns:a16="http://schemas.microsoft.com/office/drawing/2014/main" id="{2BE7C4EC-120B-D2FB-02E2-7BC3425A90F1}"/>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r>
              <a:rPr lang="en-GB"/>
              <a:t>Tuesday, February 2, 20XX</a:t>
            </a:r>
          </a:p>
        </p:txBody>
      </p:sp>
      <p:sp>
        <p:nvSpPr>
          <p:cNvPr id="5" name="Footer Placeholder 4">
            <a:extLst>
              <a:ext uri="{FF2B5EF4-FFF2-40B4-BE49-F238E27FC236}">
                <a16:creationId xmlns:a16="http://schemas.microsoft.com/office/drawing/2014/main" id="{E23C3A8B-B579-3382-5F73-4E0B9E4AD16C}"/>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en-GB"/>
              <a:t>Sample Footer Text</a:t>
            </a:r>
          </a:p>
        </p:txBody>
      </p:sp>
      <p:sp>
        <p:nvSpPr>
          <p:cNvPr id="6" name="Slide Number Placeholder 5">
            <a:extLst>
              <a:ext uri="{FF2B5EF4-FFF2-40B4-BE49-F238E27FC236}">
                <a16:creationId xmlns:a16="http://schemas.microsoft.com/office/drawing/2014/main" id="{8175A783-94AD-A411-40AE-8384CF7DBB0D}"/>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12</a:t>
            </a:fld>
            <a:endParaRPr lang="en-GB"/>
          </a:p>
        </p:txBody>
      </p:sp>
    </p:spTree>
    <p:extLst>
      <p:ext uri="{BB962C8B-B14F-4D97-AF65-F5344CB8AC3E}">
        <p14:creationId xmlns:p14="http://schemas.microsoft.com/office/powerpoint/2010/main" val="112332003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0D44-F454-5114-D1B5-3F4A45282C78}"/>
              </a:ext>
            </a:extLst>
          </p:cNvPr>
          <p:cNvSpPr>
            <a:spLocks noGrp="1"/>
          </p:cNvSpPr>
          <p:nvPr>
            <p:ph type="title"/>
          </p:nvPr>
        </p:nvSpPr>
        <p:spPr>
          <a:xfrm>
            <a:off x="550862" y="549275"/>
            <a:ext cx="11091600" cy="1332000"/>
          </a:xfrm>
        </p:spPr>
        <p:txBody>
          <a:bodyPr wrap="square" anchor="t">
            <a:normAutofit/>
          </a:bodyPr>
          <a:lstStyle/>
          <a:p>
            <a:pPr>
              <a:lnSpc>
                <a:spcPct val="90000"/>
              </a:lnSpc>
            </a:pPr>
            <a:r>
              <a:rPr lang="en-GB" sz="4100" b="0">
                <a:effectLst/>
              </a:rPr>
              <a:t>Create a store procedure and show how it runs</a:t>
            </a:r>
            <a:br>
              <a:rPr lang="en-GB" sz="4100" b="0">
                <a:effectLst/>
              </a:rPr>
            </a:br>
            <a:endParaRPr lang="en-GB" sz="4100"/>
          </a:p>
        </p:txBody>
      </p:sp>
      <p:pic>
        <p:nvPicPr>
          <p:cNvPr id="8" name="Content Placeholder 7">
            <a:extLst>
              <a:ext uri="{FF2B5EF4-FFF2-40B4-BE49-F238E27FC236}">
                <a16:creationId xmlns:a16="http://schemas.microsoft.com/office/drawing/2014/main" id="{068B97BA-636F-3997-0929-324113747993}"/>
              </a:ext>
            </a:extLst>
          </p:cNvPr>
          <p:cNvPicPr>
            <a:picLocks noGrp="1" noChangeAspect="1"/>
          </p:cNvPicPr>
          <p:nvPr>
            <p:ph sz="half" idx="1"/>
          </p:nvPr>
        </p:nvPicPr>
        <p:blipFill>
          <a:blip r:embed="rId2"/>
          <a:stretch>
            <a:fillRect/>
          </a:stretch>
        </p:blipFill>
        <p:spPr>
          <a:xfrm>
            <a:off x="148788" y="1534160"/>
            <a:ext cx="7661630" cy="3543501"/>
          </a:xfrm>
          <a:noFill/>
        </p:spPr>
      </p:pic>
      <p:pic>
        <p:nvPicPr>
          <p:cNvPr id="7" name="Picture 6">
            <a:extLst>
              <a:ext uri="{FF2B5EF4-FFF2-40B4-BE49-F238E27FC236}">
                <a16:creationId xmlns:a16="http://schemas.microsoft.com/office/drawing/2014/main" id="{6EA1649A-7025-88AF-BB57-C6F46F2F9A66}"/>
              </a:ext>
            </a:extLst>
          </p:cNvPr>
          <p:cNvPicPr>
            <a:picLocks noChangeAspect="1"/>
          </p:cNvPicPr>
          <p:nvPr/>
        </p:nvPicPr>
        <p:blipFill>
          <a:blip r:embed="rId3"/>
          <a:stretch>
            <a:fillRect/>
          </a:stretch>
        </p:blipFill>
        <p:spPr>
          <a:xfrm>
            <a:off x="3979603" y="5308728"/>
            <a:ext cx="7844415" cy="1549272"/>
          </a:xfrm>
          <a:prstGeom prst="rect">
            <a:avLst/>
          </a:prstGeom>
          <a:noFill/>
        </p:spPr>
      </p:pic>
      <p:sp>
        <p:nvSpPr>
          <p:cNvPr id="6" name="Slide Number Placeholder 5">
            <a:extLst>
              <a:ext uri="{FF2B5EF4-FFF2-40B4-BE49-F238E27FC236}">
                <a16:creationId xmlns:a16="http://schemas.microsoft.com/office/drawing/2014/main" id="{E592BB6F-0850-EC57-9198-1F659E1FE25E}"/>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13</a:t>
            </a:fld>
            <a:endParaRPr lang="en-GB"/>
          </a:p>
        </p:txBody>
      </p:sp>
    </p:spTree>
    <p:extLst>
      <p:ext uri="{BB962C8B-B14F-4D97-AF65-F5344CB8AC3E}">
        <p14:creationId xmlns:p14="http://schemas.microsoft.com/office/powerpoint/2010/main" val="22476410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3FEE-A9A3-9DE9-3F29-EA23704E8B1F}"/>
              </a:ext>
            </a:extLst>
          </p:cNvPr>
          <p:cNvSpPr>
            <a:spLocks noGrp="1"/>
          </p:cNvSpPr>
          <p:nvPr>
            <p:ph type="title"/>
          </p:nvPr>
        </p:nvSpPr>
        <p:spPr>
          <a:xfrm>
            <a:off x="550862" y="549275"/>
            <a:ext cx="11091600" cy="1332000"/>
          </a:xfrm>
        </p:spPr>
        <p:txBody>
          <a:bodyPr wrap="square" anchor="t">
            <a:normAutofit/>
          </a:bodyPr>
          <a:lstStyle/>
          <a:p>
            <a:r>
              <a:rPr lang="en-GB" sz="2300" b="0">
                <a:effectLst/>
              </a:rPr>
              <a:t>In your database, create a trigger and demonstrate how it runs</a:t>
            </a:r>
            <a:br>
              <a:rPr lang="en-GB" sz="2300" b="0">
                <a:effectLst/>
              </a:rPr>
            </a:br>
            <a:r>
              <a:rPr lang="en-GB" sz="2300" b="0">
                <a:solidFill>
                  <a:srgbClr val="FFFF00"/>
                </a:solidFill>
                <a:effectLst/>
              </a:rPr>
              <a:t>This trigger will update the book availability status in the 'Books' table after an insertion is made into the 'borrowed_books' table.</a:t>
            </a:r>
            <a:br>
              <a:rPr lang="en-GB" sz="2300" b="0">
                <a:effectLst/>
              </a:rPr>
            </a:br>
            <a:endParaRPr lang="en-GB" sz="2300" dirty="0"/>
          </a:p>
        </p:txBody>
      </p:sp>
      <p:pic>
        <p:nvPicPr>
          <p:cNvPr id="8" name="Content Placeholder 7" descr="A screen shot of a computer&#10;&#10;Description automatically generated">
            <a:extLst>
              <a:ext uri="{FF2B5EF4-FFF2-40B4-BE49-F238E27FC236}">
                <a16:creationId xmlns:a16="http://schemas.microsoft.com/office/drawing/2014/main" id="{C668F411-069B-47CC-5A51-2DA56C9C6706}"/>
              </a:ext>
            </a:extLst>
          </p:cNvPr>
          <p:cNvPicPr>
            <a:picLocks noGrp="1" noChangeAspect="1"/>
          </p:cNvPicPr>
          <p:nvPr>
            <p:ph idx="1"/>
          </p:nvPr>
        </p:nvPicPr>
        <p:blipFill>
          <a:blip r:embed="rId2"/>
          <a:stretch>
            <a:fillRect/>
          </a:stretch>
        </p:blipFill>
        <p:spPr>
          <a:xfrm>
            <a:off x="113505" y="1439187"/>
            <a:ext cx="7616509" cy="3979625"/>
          </a:xfrm>
          <a:noFill/>
        </p:spPr>
      </p:pic>
      <p:sp>
        <p:nvSpPr>
          <p:cNvPr id="4" name="Date Placeholder 3">
            <a:extLst>
              <a:ext uri="{FF2B5EF4-FFF2-40B4-BE49-F238E27FC236}">
                <a16:creationId xmlns:a16="http://schemas.microsoft.com/office/drawing/2014/main" id="{9D91F80E-9509-754A-D49D-1578750C8B3C}"/>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r>
              <a:rPr lang="en-GB" dirty="0"/>
              <a:t>Tuesday, February 2, 20XX</a:t>
            </a:r>
          </a:p>
        </p:txBody>
      </p:sp>
      <p:sp>
        <p:nvSpPr>
          <p:cNvPr id="5" name="Footer Placeholder 4">
            <a:extLst>
              <a:ext uri="{FF2B5EF4-FFF2-40B4-BE49-F238E27FC236}">
                <a16:creationId xmlns:a16="http://schemas.microsoft.com/office/drawing/2014/main" id="{120A16D1-8B89-7695-25E0-C42455844EA9}"/>
              </a:ext>
            </a:extLst>
          </p:cNvPr>
          <p:cNvSpPr>
            <a:spLocks noGrp="1"/>
          </p:cNvSpPr>
          <p:nvPr>
            <p:ph type="ftr" sz="quarter" idx="11"/>
          </p:nvPr>
        </p:nvSpPr>
        <p:spPr>
          <a:xfrm>
            <a:off x="3359150" y="6507212"/>
            <a:ext cx="6379210" cy="153888"/>
          </a:xfrm>
        </p:spPr>
        <p:txBody>
          <a:bodyPr wrap="square" anchor="ctr">
            <a:normAutofit/>
          </a:bodyPr>
          <a:lstStyle/>
          <a:p>
            <a:pPr rtl="0">
              <a:spcAft>
                <a:spcPts val="600"/>
              </a:spcAft>
            </a:pPr>
            <a:r>
              <a:rPr lang="en-GB"/>
              <a:t>Sample Footer Text</a:t>
            </a:r>
          </a:p>
        </p:txBody>
      </p:sp>
      <p:sp>
        <p:nvSpPr>
          <p:cNvPr id="6" name="Slide Number Placeholder 5">
            <a:extLst>
              <a:ext uri="{FF2B5EF4-FFF2-40B4-BE49-F238E27FC236}">
                <a16:creationId xmlns:a16="http://schemas.microsoft.com/office/drawing/2014/main" id="{1334CE10-1982-4894-B615-A0C2CAA205A3}"/>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n-GB" smtClean="0"/>
              <a:pPr rtl="0">
                <a:spcAft>
                  <a:spcPts val="600"/>
                </a:spcAft>
              </a:pPr>
              <a:t>14</a:t>
            </a:fld>
            <a:endParaRPr lang="en-GB"/>
          </a:p>
        </p:txBody>
      </p:sp>
      <p:pic>
        <p:nvPicPr>
          <p:cNvPr id="7" name="Picture 6">
            <a:extLst>
              <a:ext uri="{FF2B5EF4-FFF2-40B4-BE49-F238E27FC236}">
                <a16:creationId xmlns:a16="http://schemas.microsoft.com/office/drawing/2014/main" id="{E99488A3-BD3A-09FB-285E-46F84BC84F37}"/>
              </a:ext>
            </a:extLst>
          </p:cNvPr>
          <p:cNvPicPr>
            <a:picLocks noChangeAspect="1"/>
          </p:cNvPicPr>
          <p:nvPr/>
        </p:nvPicPr>
        <p:blipFill>
          <a:blip r:embed="rId3"/>
          <a:stretch>
            <a:fillRect/>
          </a:stretch>
        </p:blipFill>
        <p:spPr>
          <a:xfrm>
            <a:off x="81439" y="5422826"/>
            <a:ext cx="6134415" cy="1435174"/>
          </a:xfrm>
          <a:prstGeom prst="rect">
            <a:avLst/>
          </a:prstGeom>
        </p:spPr>
      </p:pic>
      <p:pic>
        <p:nvPicPr>
          <p:cNvPr id="10" name="Picture 9">
            <a:extLst>
              <a:ext uri="{FF2B5EF4-FFF2-40B4-BE49-F238E27FC236}">
                <a16:creationId xmlns:a16="http://schemas.microsoft.com/office/drawing/2014/main" id="{43ECBA3F-8A64-4B44-3756-23B39B933A9A}"/>
              </a:ext>
            </a:extLst>
          </p:cNvPr>
          <p:cNvPicPr>
            <a:picLocks noChangeAspect="1"/>
          </p:cNvPicPr>
          <p:nvPr/>
        </p:nvPicPr>
        <p:blipFill>
          <a:blip r:embed="rId4"/>
          <a:stretch>
            <a:fillRect/>
          </a:stretch>
        </p:blipFill>
        <p:spPr>
          <a:xfrm>
            <a:off x="6253079" y="5104057"/>
            <a:ext cx="5938921" cy="1717911"/>
          </a:xfrm>
          <a:prstGeom prst="rect">
            <a:avLst/>
          </a:prstGeom>
        </p:spPr>
      </p:pic>
    </p:spTree>
    <p:extLst>
      <p:ext uri="{BB962C8B-B14F-4D97-AF65-F5344CB8AC3E}">
        <p14:creationId xmlns:p14="http://schemas.microsoft.com/office/powerpoint/2010/main" val="24385913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ECFC-845D-6899-6B83-6CF3948A08F6}"/>
              </a:ext>
            </a:extLst>
          </p:cNvPr>
          <p:cNvSpPr>
            <a:spLocks noGrp="1"/>
          </p:cNvSpPr>
          <p:nvPr>
            <p:ph type="title"/>
          </p:nvPr>
        </p:nvSpPr>
        <p:spPr/>
        <p:txBody>
          <a:bodyPr/>
          <a:lstStyle/>
          <a:p>
            <a:r>
              <a:rPr lang="en-GB" sz="2000" b="0" dirty="0">
                <a:effectLst/>
                <a:latin typeface="Consolas" panose="020B0609020204030204" pitchFamily="49" charset="0"/>
              </a:rPr>
              <a:t>Create a view that uses at least 3-4 base tables, produce a logically arranged result set for analysis.</a:t>
            </a:r>
            <a:br>
              <a:rPr lang="en-GB" b="0" dirty="0">
                <a:solidFill>
                  <a:srgbClr val="CE9178"/>
                </a:solidFill>
                <a:effectLst/>
                <a:latin typeface="Consolas" panose="020B0609020204030204" pitchFamily="49" charset="0"/>
              </a:rPr>
            </a:br>
            <a:r>
              <a:rPr lang="en-GB" sz="2000" b="0" dirty="0">
                <a:solidFill>
                  <a:srgbClr val="CE9178"/>
                </a:solidFill>
                <a:effectLst/>
                <a:latin typeface="Consolas" panose="020B0609020204030204" pitchFamily="49" charset="0"/>
              </a:rPr>
              <a:t>Calculate the total number of books borrowed for each author in descending order to see which authors have the most books borrowed and are therefore the most popular authors.</a:t>
            </a:r>
            <a:br>
              <a:rPr lang="en-GB" sz="2000" b="0" dirty="0">
                <a:solidFill>
                  <a:srgbClr val="CCCCCC"/>
                </a:solidFill>
                <a:effectLst/>
                <a:latin typeface="Consolas" panose="020B0609020204030204" pitchFamily="49" charset="0"/>
              </a:rPr>
            </a:br>
            <a:br>
              <a:rPr lang="en-GB" b="0" dirty="0">
                <a:solidFill>
                  <a:srgbClr val="CCCCCC"/>
                </a:solidFill>
                <a:effectLst/>
                <a:latin typeface="Consolas" panose="020B0609020204030204" pitchFamily="49" charset="0"/>
              </a:rPr>
            </a:br>
            <a:br>
              <a:rPr lang="en-GB" b="0" dirty="0">
                <a:solidFill>
                  <a:srgbClr val="CCCCCC"/>
                </a:solidFill>
                <a:effectLst/>
                <a:latin typeface="Consolas" panose="020B0609020204030204" pitchFamily="49" charset="0"/>
              </a:rPr>
            </a:br>
            <a:br>
              <a:rPr lang="en-GB" b="0" dirty="0">
                <a:solidFill>
                  <a:srgbClr val="CCCCCC"/>
                </a:solidFill>
                <a:effectLst/>
                <a:latin typeface="Consolas" panose="020B0609020204030204" pitchFamily="49" charset="0"/>
              </a:rPr>
            </a:br>
            <a:endParaRPr lang="en-GB" dirty="0"/>
          </a:p>
        </p:txBody>
      </p:sp>
      <p:pic>
        <p:nvPicPr>
          <p:cNvPr id="8" name="Content Placeholder 7">
            <a:extLst>
              <a:ext uri="{FF2B5EF4-FFF2-40B4-BE49-F238E27FC236}">
                <a16:creationId xmlns:a16="http://schemas.microsoft.com/office/drawing/2014/main" id="{46472AE0-45AE-ACF6-9BE6-7759F7BE63D9}"/>
              </a:ext>
            </a:extLst>
          </p:cNvPr>
          <p:cNvPicPr>
            <a:picLocks noGrp="1" noChangeAspect="1"/>
          </p:cNvPicPr>
          <p:nvPr>
            <p:ph idx="1"/>
          </p:nvPr>
        </p:nvPicPr>
        <p:blipFill>
          <a:blip r:embed="rId2"/>
          <a:stretch>
            <a:fillRect/>
          </a:stretch>
        </p:blipFill>
        <p:spPr>
          <a:xfrm>
            <a:off x="0" y="2399101"/>
            <a:ext cx="12475998" cy="3474720"/>
          </a:xfrm>
        </p:spPr>
      </p:pic>
      <p:sp>
        <p:nvSpPr>
          <p:cNvPr id="6" name="Slide Number Placeholder 5">
            <a:extLst>
              <a:ext uri="{FF2B5EF4-FFF2-40B4-BE49-F238E27FC236}">
                <a16:creationId xmlns:a16="http://schemas.microsoft.com/office/drawing/2014/main" id="{6C0CF436-68F3-FAE3-9FF7-0E246C444F06}"/>
              </a:ext>
            </a:extLst>
          </p:cNvPr>
          <p:cNvSpPr>
            <a:spLocks noGrp="1"/>
          </p:cNvSpPr>
          <p:nvPr>
            <p:ph type="sldNum" sz="quarter" idx="12"/>
          </p:nvPr>
        </p:nvSpPr>
        <p:spPr/>
        <p:txBody>
          <a:bodyPr/>
          <a:lstStyle/>
          <a:p>
            <a:pPr rtl="0"/>
            <a:fld id="{DBA1B0FB-D917-4C8C-928F-313BD683BF39}" type="slidenum">
              <a:rPr lang="en-GB" smtClean="0"/>
              <a:t>15</a:t>
            </a:fld>
            <a:endParaRPr lang="en-GB"/>
          </a:p>
        </p:txBody>
      </p:sp>
      <p:pic>
        <p:nvPicPr>
          <p:cNvPr id="4" name="Picture 3">
            <a:extLst>
              <a:ext uri="{FF2B5EF4-FFF2-40B4-BE49-F238E27FC236}">
                <a16:creationId xmlns:a16="http://schemas.microsoft.com/office/drawing/2014/main" id="{879A8B99-CDE9-58D4-F80B-B42A62EC0433}"/>
              </a:ext>
            </a:extLst>
          </p:cNvPr>
          <p:cNvPicPr>
            <a:picLocks noChangeAspect="1"/>
          </p:cNvPicPr>
          <p:nvPr/>
        </p:nvPicPr>
        <p:blipFill>
          <a:blip r:embed="rId3"/>
          <a:stretch>
            <a:fillRect/>
          </a:stretch>
        </p:blipFill>
        <p:spPr>
          <a:xfrm>
            <a:off x="7833360" y="4813464"/>
            <a:ext cx="5552631" cy="1847636"/>
          </a:xfrm>
          <a:prstGeom prst="rect">
            <a:avLst/>
          </a:prstGeom>
        </p:spPr>
      </p:pic>
    </p:spTree>
    <p:extLst>
      <p:ext uri="{BB962C8B-B14F-4D97-AF65-F5344CB8AC3E}">
        <p14:creationId xmlns:p14="http://schemas.microsoft.com/office/powerpoint/2010/main" val="34803623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dirty="0"/>
              <a:t>Alice Rais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21C819-49F6-EE9E-5ABF-15F0F5764A7C}"/>
              </a:ext>
            </a:extLst>
          </p:cNvPr>
          <p:cNvPicPr>
            <a:picLocks noChangeAspect="1"/>
          </p:cNvPicPr>
          <p:nvPr/>
        </p:nvPicPr>
        <p:blipFill rotWithShape="1">
          <a:blip r:embed="rId2"/>
          <a:srcRect t="11785" b="13464"/>
          <a:stretch/>
        </p:blipFill>
        <p:spPr>
          <a:xfrm>
            <a:off x="0" y="640090"/>
            <a:ext cx="11155680" cy="6275071"/>
          </a:xfrm>
          <a:prstGeom prst="rect">
            <a:avLst/>
          </a:prstGeom>
          <a:noFill/>
        </p:spPr>
      </p:pic>
      <p:sp>
        <p:nvSpPr>
          <p:cNvPr id="15" name="Slide Number Placeholder 14" hidden="1">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2</a:t>
            </a:fld>
            <a:endParaRPr lang="en-GB"/>
          </a:p>
        </p:txBody>
      </p:sp>
      <p:pic>
        <p:nvPicPr>
          <p:cNvPr id="13" name="Picture 12">
            <a:extLst>
              <a:ext uri="{FF2B5EF4-FFF2-40B4-BE49-F238E27FC236}">
                <a16:creationId xmlns:a16="http://schemas.microsoft.com/office/drawing/2014/main" id="{ECD75A1F-3EA0-B11B-38D0-51AB6CD17502}"/>
              </a:ext>
            </a:extLst>
          </p:cNvPr>
          <p:cNvPicPr>
            <a:picLocks noChangeAspect="1"/>
          </p:cNvPicPr>
          <p:nvPr/>
        </p:nvPicPr>
        <p:blipFill>
          <a:blip r:embed="rId3"/>
          <a:stretch>
            <a:fillRect/>
          </a:stretch>
        </p:blipFill>
        <p:spPr>
          <a:xfrm>
            <a:off x="396785" y="197852"/>
            <a:ext cx="7674797" cy="1529348"/>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3" name="Picture Placeholder 2">
            <a:extLst>
              <a:ext uri="{FF2B5EF4-FFF2-40B4-BE49-F238E27FC236}">
                <a16:creationId xmlns:a16="http://schemas.microsoft.com/office/drawing/2014/main" id="{62B807BD-F706-FE6D-718C-FAA70921E56B}"/>
              </a:ext>
            </a:extLst>
          </p:cNvPr>
          <p:cNvSpPr>
            <a:spLocks noGrp="1"/>
          </p:cNvSpPr>
          <p:nvPr>
            <p:ph type="pic" sz="quarter" idx="15"/>
          </p:nvPr>
        </p:nvSpPr>
        <p:spPr/>
      </p:sp>
      <p:pic>
        <p:nvPicPr>
          <p:cNvPr id="9" name="Picture 8">
            <a:extLst>
              <a:ext uri="{FF2B5EF4-FFF2-40B4-BE49-F238E27FC236}">
                <a16:creationId xmlns:a16="http://schemas.microsoft.com/office/drawing/2014/main" id="{9189C4A0-46D8-0B39-1C5B-DE0482456991}"/>
              </a:ext>
            </a:extLst>
          </p:cNvPr>
          <p:cNvPicPr>
            <a:picLocks noChangeAspect="1"/>
          </p:cNvPicPr>
          <p:nvPr/>
        </p:nvPicPr>
        <p:blipFill>
          <a:blip r:embed="rId7"/>
          <a:stretch>
            <a:fillRect/>
          </a:stretch>
        </p:blipFill>
        <p:spPr>
          <a:xfrm>
            <a:off x="585125" y="92297"/>
            <a:ext cx="11097967" cy="6491859"/>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GB"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pic>
        <p:nvPicPr>
          <p:cNvPr id="6" name="Picture 5">
            <a:extLst>
              <a:ext uri="{FF2B5EF4-FFF2-40B4-BE49-F238E27FC236}">
                <a16:creationId xmlns:a16="http://schemas.microsoft.com/office/drawing/2014/main" id="{0408B07A-CE76-7A5D-ECC5-E88E355E5117}"/>
              </a:ext>
            </a:extLst>
          </p:cNvPr>
          <p:cNvPicPr>
            <a:picLocks noChangeAspect="1"/>
          </p:cNvPicPr>
          <p:nvPr/>
        </p:nvPicPr>
        <p:blipFill>
          <a:blip r:embed="rId4"/>
          <a:stretch>
            <a:fillRect/>
          </a:stretch>
        </p:blipFill>
        <p:spPr>
          <a:xfrm>
            <a:off x="370995" y="559811"/>
            <a:ext cx="5788082" cy="920071"/>
          </a:xfrm>
          <a:prstGeom prst="rect">
            <a:avLst/>
          </a:prstGeom>
        </p:spPr>
      </p:pic>
      <p:sp>
        <p:nvSpPr>
          <p:cNvPr id="9" name="Title 8">
            <a:extLst>
              <a:ext uri="{FF2B5EF4-FFF2-40B4-BE49-F238E27FC236}">
                <a16:creationId xmlns:a16="http://schemas.microsoft.com/office/drawing/2014/main" id="{E28BB8FB-0777-C109-9C22-63022686F301}"/>
              </a:ext>
            </a:extLst>
          </p:cNvPr>
          <p:cNvSpPr>
            <a:spLocks noGrp="1"/>
          </p:cNvSpPr>
          <p:nvPr>
            <p:ph type="ctrTitle"/>
          </p:nvPr>
        </p:nvSpPr>
        <p:spPr/>
        <p:txBody>
          <a:bodyPr/>
          <a:lstStyle/>
          <a:p>
            <a:endParaRPr lang="en-GB" dirty="0"/>
          </a:p>
        </p:txBody>
      </p:sp>
      <p:pic>
        <p:nvPicPr>
          <p:cNvPr id="13" name="Picture 12">
            <a:extLst>
              <a:ext uri="{FF2B5EF4-FFF2-40B4-BE49-F238E27FC236}">
                <a16:creationId xmlns:a16="http://schemas.microsoft.com/office/drawing/2014/main" id="{4CEA9A1E-FAEB-0BFC-0AC4-EE948EE2C878}"/>
              </a:ext>
            </a:extLst>
          </p:cNvPr>
          <p:cNvPicPr>
            <a:picLocks noChangeAspect="1"/>
          </p:cNvPicPr>
          <p:nvPr/>
        </p:nvPicPr>
        <p:blipFill>
          <a:blip r:embed="rId5"/>
          <a:stretch>
            <a:fillRect/>
          </a:stretch>
        </p:blipFill>
        <p:spPr>
          <a:xfrm>
            <a:off x="740693" y="2201452"/>
            <a:ext cx="10665742" cy="2228923"/>
          </a:xfrm>
          <a:prstGeom prst="rect">
            <a:avLst/>
          </a:prstGeom>
        </p:spPr>
      </p:pic>
      <p:pic>
        <p:nvPicPr>
          <p:cNvPr id="17" name="Picture 16">
            <a:extLst>
              <a:ext uri="{FF2B5EF4-FFF2-40B4-BE49-F238E27FC236}">
                <a16:creationId xmlns:a16="http://schemas.microsoft.com/office/drawing/2014/main" id="{5095E9B2-A8C3-5A9F-260A-2F6644D3AFE0}"/>
              </a:ext>
            </a:extLst>
          </p:cNvPr>
          <p:cNvPicPr>
            <a:picLocks noChangeAspect="1"/>
          </p:cNvPicPr>
          <p:nvPr/>
        </p:nvPicPr>
        <p:blipFill>
          <a:blip r:embed="rId6"/>
          <a:stretch>
            <a:fillRect/>
          </a:stretch>
        </p:blipFill>
        <p:spPr>
          <a:xfrm>
            <a:off x="896845" y="4550021"/>
            <a:ext cx="9744814" cy="1915232"/>
          </a:xfrm>
          <a:prstGeom prst="rect">
            <a:avLst/>
          </a:prstGeom>
        </p:spPr>
      </p:pic>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n-GB"/>
              <a:t>Chart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5</a:t>
            </a:fld>
            <a:endParaRPr lang="en-GB"/>
          </a:p>
        </p:txBody>
      </p:sp>
      <p:pic>
        <p:nvPicPr>
          <p:cNvPr id="3" name="Picture 2">
            <a:extLst>
              <a:ext uri="{FF2B5EF4-FFF2-40B4-BE49-F238E27FC236}">
                <a16:creationId xmlns:a16="http://schemas.microsoft.com/office/drawing/2014/main" id="{F4F96983-D1B0-3F21-7A46-A91AA22C4ED8}"/>
              </a:ext>
            </a:extLst>
          </p:cNvPr>
          <p:cNvPicPr>
            <a:picLocks noChangeAspect="1"/>
          </p:cNvPicPr>
          <p:nvPr/>
        </p:nvPicPr>
        <p:blipFill>
          <a:blip r:embed="rId2"/>
          <a:stretch>
            <a:fillRect/>
          </a:stretch>
        </p:blipFill>
        <p:spPr>
          <a:xfrm>
            <a:off x="-318" y="171019"/>
            <a:ext cx="4875369" cy="3331305"/>
          </a:xfrm>
          <a:prstGeom prst="rect">
            <a:avLst/>
          </a:prstGeom>
        </p:spPr>
      </p:pic>
      <p:pic>
        <p:nvPicPr>
          <p:cNvPr id="12" name="Picture 11">
            <a:extLst>
              <a:ext uri="{FF2B5EF4-FFF2-40B4-BE49-F238E27FC236}">
                <a16:creationId xmlns:a16="http://schemas.microsoft.com/office/drawing/2014/main" id="{156E6A90-2D3C-10B4-A3B8-413D4CBEBDCF}"/>
              </a:ext>
            </a:extLst>
          </p:cNvPr>
          <p:cNvPicPr>
            <a:picLocks noChangeAspect="1"/>
          </p:cNvPicPr>
          <p:nvPr/>
        </p:nvPicPr>
        <p:blipFill>
          <a:blip r:embed="rId3"/>
          <a:stretch>
            <a:fillRect/>
          </a:stretch>
        </p:blipFill>
        <p:spPr>
          <a:xfrm>
            <a:off x="4783220" y="99008"/>
            <a:ext cx="7734698" cy="3721291"/>
          </a:xfrm>
          <a:prstGeom prst="rect">
            <a:avLst/>
          </a:prstGeom>
        </p:spPr>
      </p:pic>
      <p:pic>
        <p:nvPicPr>
          <p:cNvPr id="14" name="Picture 13">
            <a:extLst>
              <a:ext uri="{FF2B5EF4-FFF2-40B4-BE49-F238E27FC236}">
                <a16:creationId xmlns:a16="http://schemas.microsoft.com/office/drawing/2014/main" id="{366AA2E1-D12E-C264-025A-F93BA47C9C2A}"/>
              </a:ext>
            </a:extLst>
          </p:cNvPr>
          <p:cNvPicPr>
            <a:picLocks noChangeAspect="1"/>
          </p:cNvPicPr>
          <p:nvPr/>
        </p:nvPicPr>
        <p:blipFill>
          <a:blip r:embed="rId4"/>
          <a:stretch>
            <a:fillRect/>
          </a:stretch>
        </p:blipFill>
        <p:spPr>
          <a:xfrm>
            <a:off x="91207" y="4182564"/>
            <a:ext cx="11748198" cy="2626453"/>
          </a:xfrm>
          <a:prstGeom prst="rect">
            <a:avLst/>
          </a:prstGeom>
        </p:spPr>
      </p:pic>
    </p:spTree>
    <p:extLst>
      <p:ext uri="{BB962C8B-B14F-4D97-AF65-F5344CB8AC3E}">
        <p14:creationId xmlns:p14="http://schemas.microsoft.com/office/powerpoint/2010/main" val="374028603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19E1-8DA3-96F4-230A-3DA702C3B6E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A3FFE48-A318-823A-A16B-DDB0EE821F7E}"/>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4DEFD0C1-A526-9A92-FCC0-2CF5BA0A1F2D}"/>
              </a:ext>
            </a:extLst>
          </p:cNvPr>
          <p:cNvSpPr>
            <a:spLocks noGrp="1"/>
          </p:cNvSpPr>
          <p:nvPr>
            <p:ph type="dt" sz="half" idx="10"/>
          </p:nvPr>
        </p:nvSpPr>
        <p:spPr/>
        <p:txBody>
          <a:bodyPr/>
          <a:lstStyle/>
          <a:p>
            <a:pPr rtl="0"/>
            <a:r>
              <a:rPr lang="en-GB"/>
              <a:t>Tuesday, February 2, 20XX</a:t>
            </a:r>
          </a:p>
        </p:txBody>
      </p:sp>
      <p:sp>
        <p:nvSpPr>
          <p:cNvPr id="5" name="Footer Placeholder 4">
            <a:extLst>
              <a:ext uri="{FF2B5EF4-FFF2-40B4-BE49-F238E27FC236}">
                <a16:creationId xmlns:a16="http://schemas.microsoft.com/office/drawing/2014/main" id="{BF559F25-C70A-B8EB-73D8-F9B4D5F65124}"/>
              </a:ext>
            </a:extLst>
          </p:cNvPr>
          <p:cNvSpPr>
            <a:spLocks noGrp="1"/>
          </p:cNvSpPr>
          <p:nvPr>
            <p:ph type="ftr" sz="quarter" idx="11"/>
          </p:nvPr>
        </p:nvSpPr>
        <p:spPr/>
        <p:txBody>
          <a:bodyPr/>
          <a:lstStyle/>
          <a:p>
            <a:pPr rtl="0"/>
            <a:r>
              <a:rPr lang="en-GB"/>
              <a:t>Sample Footer Text</a:t>
            </a:r>
          </a:p>
        </p:txBody>
      </p:sp>
      <p:sp>
        <p:nvSpPr>
          <p:cNvPr id="6" name="Slide Number Placeholder 5">
            <a:extLst>
              <a:ext uri="{FF2B5EF4-FFF2-40B4-BE49-F238E27FC236}">
                <a16:creationId xmlns:a16="http://schemas.microsoft.com/office/drawing/2014/main" id="{160652A4-109F-93F1-924E-146D3A3C185A}"/>
              </a:ext>
            </a:extLst>
          </p:cNvPr>
          <p:cNvSpPr>
            <a:spLocks noGrp="1"/>
          </p:cNvSpPr>
          <p:nvPr>
            <p:ph type="sldNum" sz="quarter" idx="12"/>
          </p:nvPr>
        </p:nvSpPr>
        <p:spPr/>
        <p:txBody>
          <a:bodyPr/>
          <a:lstStyle/>
          <a:p>
            <a:pPr rtl="0"/>
            <a:fld id="{DBA1B0FB-D917-4C8C-928F-313BD683BF39}" type="slidenum">
              <a:rPr lang="en-GB" smtClean="0"/>
              <a:t>6</a:t>
            </a:fld>
            <a:endParaRPr lang="en-GB"/>
          </a:p>
        </p:txBody>
      </p:sp>
      <p:pic>
        <p:nvPicPr>
          <p:cNvPr id="8" name="Picture 7">
            <a:extLst>
              <a:ext uri="{FF2B5EF4-FFF2-40B4-BE49-F238E27FC236}">
                <a16:creationId xmlns:a16="http://schemas.microsoft.com/office/drawing/2014/main" id="{8F5F68E1-72EF-7FC5-28C2-4F8285F23B26}"/>
              </a:ext>
            </a:extLst>
          </p:cNvPr>
          <p:cNvPicPr>
            <a:picLocks noChangeAspect="1"/>
          </p:cNvPicPr>
          <p:nvPr/>
        </p:nvPicPr>
        <p:blipFill>
          <a:blip r:embed="rId2"/>
          <a:stretch>
            <a:fillRect/>
          </a:stretch>
        </p:blipFill>
        <p:spPr>
          <a:xfrm>
            <a:off x="1" y="-38965"/>
            <a:ext cx="8839200" cy="5450719"/>
          </a:xfrm>
          <a:prstGeom prst="rect">
            <a:avLst/>
          </a:prstGeom>
        </p:spPr>
      </p:pic>
      <p:pic>
        <p:nvPicPr>
          <p:cNvPr id="10" name="Picture 9">
            <a:extLst>
              <a:ext uri="{FF2B5EF4-FFF2-40B4-BE49-F238E27FC236}">
                <a16:creationId xmlns:a16="http://schemas.microsoft.com/office/drawing/2014/main" id="{3BDAF203-D5A9-F8B9-7474-A6B549D0C9F4}"/>
              </a:ext>
            </a:extLst>
          </p:cNvPr>
          <p:cNvPicPr>
            <a:picLocks noChangeAspect="1"/>
          </p:cNvPicPr>
          <p:nvPr/>
        </p:nvPicPr>
        <p:blipFill>
          <a:blip r:embed="rId3"/>
          <a:stretch>
            <a:fillRect/>
          </a:stretch>
        </p:blipFill>
        <p:spPr>
          <a:xfrm>
            <a:off x="4878039" y="5234779"/>
            <a:ext cx="6763098" cy="1530429"/>
          </a:xfrm>
          <a:prstGeom prst="rect">
            <a:avLst/>
          </a:prstGeom>
        </p:spPr>
      </p:pic>
    </p:spTree>
    <p:extLst>
      <p:ext uri="{BB962C8B-B14F-4D97-AF65-F5344CB8AC3E}">
        <p14:creationId xmlns:p14="http://schemas.microsoft.com/office/powerpoint/2010/main" val="1656183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F74A-24C4-23DA-9F73-6A488E88D1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EC87191-2CD3-18F4-A364-3E2178AE1768}"/>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63B07960-DC60-52B0-FA8E-3112CA6812FA}"/>
              </a:ext>
            </a:extLst>
          </p:cNvPr>
          <p:cNvSpPr>
            <a:spLocks noGrp="1"/>
          </p:cNvSpPr>
          <p:nvPr>
            <p:ph type="dt" sz="half" idx="10"/>
          </p:nvPr>
        </p:nvSpPr>
        <p:spPr/>
        <p:txBody>
          <a:bodyPr/>
          <a:lstStyle/>
          <a:p>
            <a:pPr rtl="0"/>
            <a:r>
              <a:rPr lang="en-GB"/>
              <a:t>Tuesday, February 2, 20XX</a:t>
            </a:r>
          </a:p>
        </p:txBody>
      </p:sp>
      <p:sp>
        <p:nvSpPr>
          <p:cNvPr id="5" name="Footer Placeholder 4">
            <a:extLst>
              <a:ext uri="{FF2B5EF4-FFF2-40B4-BE49-F238E27FC236}">
                <a16:creationId xmlns:a16="http://schemas.microsoft.com/office/drawing/2014/main" id="{01AB162D-A0D3-1408-3FC3-43EBB9CCF602}"/>
              </a:ext>
            </a:extLst>
          </p:cNvPr>
          <p:cNvSpPr>
            <a:spLocks noGrp="1"/>
          </p:cNvSpPr>
          <p:nvPr>
            <p:ph type="ftr" sz="quarter" idx="11"/>
          </p:nvPr>
        </p:nvSpPr>
        <p:spPr/>
        <p:txBody>
          <a:bodyPr/>
          <a:lstStyle/>
          <a:p>
            <a:pPr rtl="0"/>
            <a:r>
              <a:rPr lang="en-GB"/>
              <a:t>Sample Footer Text</a:t>
            </a:r>
          </a:p>
        </p:txBody>
      </p:sp>
      <p:sp>
        <p:nvSpPr>
          <p:cNvPr id="6" name="Slide Number Placeholder 5">
            <a:extLst>
              <a:ext uri="{FF2B5EF4-FFF2-40B4-BE49-F238E27FC236}">
                <a16:creationId xmlns:a16="http://schemas.microsoft.com/office/drawing/2014/main" id="{BAF9FBB5-BA76-CA98-27DB-C2D505594843}"/>
              </a:ext>
            </a:extLst>
          </p:cNvPr>
          <p:cNvSpPr>
            <a:spLocks noGrp="1"/>
          </p:cNvSpPr>
          <p:nvPr>
            <p:ph type="sldNum" sz="quarter" idx="12"/>
          </p:nvPr>
        </p:nvSpPr>
        <p:spPr/>
        <p:txBody>
          <a:bodyPr/>
          <a:lstStyle/>
          <a:p>
            <a:pPr rtl="0"/>
            <a:fld id="{DBA1B0FB-D917-4C8C-928F-313BD683BF39}" type="slidenum">
              <a:rPr lang="en-GB" smtClean="0"/>
              <a:t>7</a:t>
            </a:fld>
            <a:endParaRPr lang="en-GB"/>
          </a:p>
        </p:txBody>
      </p:sp>
      <p:pic>
        <p:nvPicPr>
          <p:cNvPr id="8" name="Picture 7">
            <a:extLst>
              <a:ext uri="{FF2B5EF4-FFF2-40B4-BE49-F238E27FC236}">
                <a16:creationId xmlns:a16="http://schemas.microsoft.com/office/drawing/2014/main" id="{D049949B-9684-4A69-084E-D84016882477}"/>
              </a:ext>
            </a:extLst>
          </p:cNvPr>
          <p:cNvPicPr>
            <a:picLocks noChangeAspect="1"/>
          </p:cNvPicPr>
          <p:nvPr/>
        </p:nvPicPr>
        <p:blipFill>
          <a:blip r:embed="rId2"/>
          <a:stretch>
            <a:fillRect/>
          </a:stretch>
        </p:blipFill>
        <p:spPr>
          <a:xfrm>
            <a:off x="73482" y="22286"/>
            <a:ext cx="9182277" cy="5268797"/>
          </a:xfrm>
          <a:prstGeom prst="rect">
            <a:avLst/>
          </a:prstGeom>
        </p:spPr>
      </p:pic>
      <p:pic>
        <p:nvPicPr>
          <p:cNvPr id="10" name="Picture 9">
            <a:extLst>
              <a:ext uri="{FF2B5EF4-FFF2-40B4-BE49-F238E27FC236}">
                <a16:creationId xmlns:a16="http://schemas.microsoft.com/office/drawing/2014/main" id="{4D148051-6BC3-8450-B231-D9A4B529605C}"/>
              </a:ext>
            </a:extLst>
          </p:cNvPr>
          <p:cNvPicPr>
            <a:picLocks noChangeAspect="1"/>
          </p:cNvPicPr>
          <p:nvPr/>
        </p:nvPicPr>
        <p:blipFill>
          <a:blip r:embed="rId3"/>
          <a:stretch>
            <a:fillRect/>
          </a:stretch>
        </p:blipFill>
        <p:spPr>
          <a:xfrm>
            <a:off x="3359150" y="5147896"/>
            <a:ext cx="7938770" cy="1673700"/>
          </a:xfrm>
          <a:prstGeom prst="rect">
            <a:avLst/>
          </a:prstGeom>
        </p:spPr>
      </p:pic>
    </p:spTree>
    <p:extLst>
      <p:ext uri="{BB962C8B-B14F-4D97-AF65-F5344CB8AC3E}">
        <p14:creationId xmlns:p14="http://schemas.microsoft.com/office/powerpoint/2010/main" val="27696966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AFFD-EF3B-5C43-0515-56FCB94DD9D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86F9220-355D-E4AE-F99C-FE3DFF9EC943}"/>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17AEB530-B886-D2B0-D139-2C944466E8F5}"/>
              </a:ext>
            </a:extLst>
          </p:cNvPr>
          <p:cNvSpPr>
            <a:spLocks noGrp="1"/>
          </p:cNvSpPr>
          <p:nvPr>
            <p:ph type="dt" sz="half" idx="10"/>
          </p:nvPr>
        </p:nvSpPr>
        <p:spPr/>
        <p:txBody>
          <a:bodyPr/>
          <a:lstStyle/>
          <a:p>
            <a:pPr rtl="0"/>
            <a:r>
              <a:rPr lang="en-GB"/>
              <a:t>Tuesday, February 2, 20XX</a:t>
            </a:r>
          </a:p>
        </p:txBody>
      </p:sp>
      <p:sp>
        <p:nvSpPr>
          <p:cNvPr id="5" name="Footer Placeholder 4">
            <a:extLst>
              <a:ext uri="{FF2B5EF4-FFF2-40B4-BE49-F238E27FC236}">
                <a16:creationId xmlns:a16="http://schemas.microsoft.com/office/drawing/2014/main" id="{4879E915-B9C7-8109-19FA-D0FAE1BEB495}"/>
              </a:ext>
            </a:extLst>
          </p:cNvPr>
          <p:cNvSpPr>
            <a:spLocks noGrp="1"/>
          </p:cNvSpPr>
          <p:nvPr>
            <p:ph type="ftr" sz="quarter" idx="11"/>
          </p:nvPr>
        </p:nvSpPr>
        <p:spPr/>
        <p:txBody>
          <a:bodyPr/>
          <a:lstStyle/>
          <a:p>
            <a:pPr rtl="0"/>
            <a:r>
              <a:rPr lang="en-GB"/>
              <a:t>Sample Footer Text</a:t>
            </a:r>
          </a:p>
        </p:txBody>
      </p:sp>
      <p:sp>
        <p:nvSpPr>
          <p:cNvPr id="6" name="Slide Number Placeholder 5">
            <a:extLst>
              <a:ext uri="{FF2B5EF4-FFF2-40B4-BE49-F238E27FC236}">
                <a16:creationId xmlns:a16="http://schemas.microsoft.com/office/drawing/2014/main" id="{5B4677CB-615A-E6DE-F36A-1C08ACDACCC3}"/>
              </a:ext>
            </a:extLst>
          </p:cNvPr>
          <p:cNvSpPr>
            <a:spLocks noGrp="1"/>
          </p:cNvSpPr>
          <p:nvPr>
            <p:ph type="sldNum" sz="quarter" idx="12"/>
          </p:nvPr>
        </p:nvSpPr>
        <p:spPr/>
        <p:txBody>
          <a:bodyPr/>
          <a:lstStyle/>
          <a:p>
            <a:pPr rtl="0"/>
            <a:fld id="{DBA1B0FB-D917-4C8C-928F-313BD683BF39}" type="slidenum">
              <a:rPr lang="en-GB" smtClean="0"/>
              <a:t>8</a:t>
            </a:fld>
            <a:endParaRPr lang="en-GB"/>
          </a:p>
        </p:txBody>
      </p:sp>
      <p:pic>
        <p:nvPicPr>
          <p:cNvPr id="8" name="Picture 7">
            <a:extLst>
              <a:ext uri="{FF2B5EF4-FFF2-40B4-BE49-F238E27FC236}">
                <a16:creationId xmlns:a16="http://schemas.microsoft.com/office/drawing/2014/main" id="{AFCC7FB4-94F3-C4C9-FDC5-93997B0A9290}"/>
              </a:ext>
            </a:extLst>
          </p:cNvPr>
          <p:cNvPicPr>
            <a:picLocks noChangeAspect="1"/>
          </p:cNvPicPr>
          <p:nvPr/>
        </p:nvPicPr>
        <p:blipFill>
          <a:blip r:embed="rId2"/>
          <a:stretch>
            <a:fillRect/>
          </a:stretch>
        </p:blipFill>
        <p:spPr>
          <a:xfrm>
            <a:off x="147482" y="93911"/>
            <a:ext cx="12044518" cy="5297065"/>
          </a:xfrm>
          <a:prstGeom prst="rect">
            <a:avLst/>
          </a:prstGeom>
        </p:spPr>
      </p:pic>
      <p:pic>
        <p:nvPicPr>
          <p:cNvPr id="12" name="Picture 11">
            <a:extLst>
              <a:ext uri="{FF2B5EF4-FFF2-40B4-BE49-F238E27FC236}">
                <a16:creationId xmlns:a16="http://schemas.microsoft.com/office/drawing/2014/main" id="{39ABF441-AC0A-463C-4F81-DA558408B8FD}"/>
              </a:ext>
            </a:extLst>
          </p:cNvPr>
          <p:cNvPicPr>
            <a:picLocks noChangeAspect="1"/>
          </p:cNvPicPr>
          <p:nvPr/>
        </p:nvPicPr>
        <p:blipFill>
          <a:blip r:embed="rId3"/>
          <a:stretch>
            <a:fillRect/>
          </a:stretch>
        </p:blipFill>
        <p:spPr>
          <a:xfrm>
            <a:off x="3009120" y="4506421"/>
            <a:ext cx="9512164" cy="2257668"/>
          </a:xfrm>
          <a:prstGeom prst="rect">
            <a:avLst/>
          </a:prstGeom>
        </p:spPr>
      </p:pic>
    </p:spTree>
    <p:extLst>
      <p:ext uri="{BB962C8B-B14F-4D97-AF65-F5344CB8AC3E}">
        <p14:creationId xmlns:p14="http://schemas.microsoft.com/office/powerpoint/2010/main" val="346123903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wrap="square" rtlCol="0" anchor="t">
            <a:normAutofit/>
          </a:bodyPr>
          <a:lstStyle/>
          <a:p>
            <a:r>
              <a:rPr lang="en-GB" sz="3000" b="0">
                <a:effectLst/>
              </a:rPr>
              <a:t>Using any type of the joins create a view that combines multiple tables in a logical way</a:t>
            </a:r>
            <a:br>
              <a:rPr lang="en-GB" sz="3000" b="0">
                <a:effectLst/>
              </a:rPr>
            </a:br>
            <a:endParaRPr lang="en-GB" sz="3000"/>
          </a:p>
        </p:txBody>
      </p:sp>
      <p:pic>
        <p:nvPicPr>
          <p:cNvPr id="6" name="Content Placeholder 5">
            <a:extLst>
              <a:ext uri="{FF2B5EF4-FFF2-40B4-BE49-F238E27FC236}">
                <a16:creationId xmlns:a16="http://schemas.microsoft.com/office/drawing/2014/main" id="{0CAACD27-F758-274B-9695-D65CD10B5703}"/>
              </a:ext>
            </a:extLst>
          </p:cNvPr>
          <p:cNvPicPr>
            <a:picLocks noGrp="1" noChangeAspect="1"/>
          </p:cNvPicPr>
          <p:nvPr>
            <p:ph idx="1"/>
          </p:nvPr>
        </p:nvPicPr>
        <p:blipFill>
          <a:blip r:embed="rId2"/>
          <a:stretch>
            <a:fillRect/>
          </a:stretch>
        </p:blipFill>
        <p:spPr>
          <a:xfrm>
            <a:off x="644460" y="2113199"/>
            <a:ext cx="10903080" cy="3979625"/>
          </a:xfrm>
          <a:noFill/>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wrap="square" rtlCol="0" anchor="ctr">
            <a:normAutofit/>
          </a:bodyPr>
          <a:lstStyle/>
          <a:p>
            <a:pPr rtl="0">
              <a:spcAft>
                <a:spcPts val="600"/>
              </a:spcAft>
            </a:pPr>
            <a:r>
              <a:rPr lang="en-GB"/>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9</a:t>
            </a:fld>
            <a:endParaRPr lang="en-GB"/>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{0CA68AB6-8465-4E3A-ABB3-42ED2F1C07D3}tf33713516_win32</Template>
  <TotalTime>208</TotalTime>
  <Words>308</Words>
  <Application>Microsoft Office PowerPoint</Application>
  <PresentationFormat>Widescreen</PresentationFormat>
  <Paragraphs>54</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Gill Sans MT</vt:lpstr>
      <vt:lpstr>Walbaum Display</vt:lpstr>
      <vt:lpstr>3DFloatVTI</vt:lpstr>
      <vt:lpstr>Local Library Database  </vt:lpstr>
      <vt:lpstr>PowerPoint Presentation</vt:lpstr>
      <vt:lpstr>PowerPoint Presentation</vt:lpstr>
      <vt:lpstr>PowerPoint Presentation</vt:lpstr>
      <vt:lpstr>Chart</vt:lpstr>
      <vt:lpstr>PowerPoint Presentation</vt:lpstr>
      <vt:lpstr>PowerPoint Presentation</vt:lpstr>
      <vt:lpstr>PowerPoint Presentation</vt:lpstr>
      <vt:lpstr>Using any type of the joins create a view that combines multiple tables in a logical way </vt:lpstr>
      <vt:lpstr>Prepare an example query with a subquery to demonstrate how to extract data from your DB for analysis  </vt:lpstr>
      <vt:lpstr>In your database, create a stored function that can be applied to a query in your DB </vt:lpstr>
      <vt:lpstr>Prepare an example query with group by and having to demonstrate how to extract data from your DB for analysis   </vt:lpstr>
      <vt:lpstr>Create a store procedure and show how it runs </vt:lpstr>
      <vt:lpstr>In your database, create a trigger and demonstrate how it runs This trigger will update the book availability status in the 'Books' table after an insertion is made into the 'borrowed_books' table. </vt:lpstr>
      <vt:lpstr>Create a view that uses at least 3-4 base tables, produce a logically arranged result set for analysis. Calculate the total number of books borrowed for each author in descending order to see which authors have the most books borrowed and are therefore the most popular authors.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Database  </dc:title>
  <dc:creator>Alice Rais - BSV</dc:creator>
  <cp:lastModifiedBy>Alice Rais - BSV</cp:lastModifiedBy>
  <cp:revision>4</cp:revision>
  <dcterms:created xsi:type="dcterms:W3CDTF">2023-07-12T09:17:47Z</dcterms:created>
  <dcterms:modified xsi:type="dcterms:W3CDTF">2023-07-23T16:28:17Z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