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72" r:id="rId3"/>
    <p:sldId id="257" r:id="rId4"/>
    <p:sldId id="273" r:id="rId5"/>
    <p:sldId id="278" r:id="rId6"/>
    <p:sldId id="285" r:id="rId7"/>
    <p:sldId id="265" r:id="rId8"/>
    <p:sldId id="280" r:id="rId9"/>
    <p:sldId id="284" r:id="rId10"/>
    <p:sldId id="283" r:id="rId11"/>
    <p:sldId id="279" r:id="rId12"/>
    <p:sldId id="281" r:id="rId13"/>
    <p:sldId id="282" r:id="rId14"/>
    <p:sldId id="275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87217" autoAdjust="0"/>
  </p:normalViewPr>
  <p:slideViewPr>
    <p:cSldViewPr snapToGrid="0">
      <p:cViewPr varScale="1">
        <p:scale>
          <a:sx n="59" d="100"/>
          <a:sy n="59" d="100"/>
        </p:scale>
        <p:origin x="11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各位老师好，我是本次答辩的学生吉志远，下面将有我介绍本课题，编译竞赛特等奖代码的分析与总结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最后经过控制流图简化，消除冗余的单目标分支指令，就得到了最终的结果 </a:t>
            </a:r>
            <a:r>
              <a:rPr lang="en-US" altLang="zh-CN" baseline="0" dirty="0"/>
              <a:t>return i32 25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接下来介绍第二个性能你优化关键点，</a:t>
            </a:r>
            <a:r>
              <a:rPr lang="zh-CN" altLang="en-US" dirty="0"/>
              <a:t>对循环实现多线程并行化。考虑对绿色框中的矩阵乘法循环实现多线程并行。</a:t>
            </a:r>
            <a:endParaRPr lang="en-US" altLang="zh-CN" dirty="0"/>
          </a:p>
          <a:p>
            <a:r>
              <a:rPr lang="zh-CN" altLang="en-US" dirty="0"/>
              <a:t>如果用传统的</a:t>
            </a:r>
            <a:r>
              <a:rPr lang="en-US" altLang="zh-CN" dirty="0"/>
              <a:t>UNIX</a:t>
            </a:r>
            <a:r>
              <a:rPr lang="zh-CN" altLang="en-US" dirty="0"/>
              <a:t>多线程框架 </a:t>
            </a:r>
            <a:r>
              <a:rPr lang="en-US" altLang="zh-CN" dirty="0" err="1"/>
              <a:t>pthread</a:t>
            </a:r>
            <a:r>
              <a:rPr lang="en-US" altLang="zh-CN" baseline="0" dirty="0"/>
              <a:t> </a:t>
            </a:r>
            <a:r>
              <a:rPr lang="zh-CN" altLang="en-US" baseline="0" dirty="0"/>
              <a:t>，每个线程都有独立的栈空间，如果有</a:t>
            </a:r>
            <a:r>
              <a:rPr lang="en-US" altLang="zh-CN" baseline="0" dirty="0"/>
              <a:t>N</a:t>
            </a:r>
            <a:r>
              <a:rPr lang="zh-CN" altLang="en-US" baseline="0" dirty="0"/>
              <a:t>个线程，</a:t>
            </a:r>
            <a:r>
              <a:rPr lang="zh-CN" altLang="en-US" dirty="0"/>
              <a:t>就需要将这些上下文局部变量复制</a:t>
            </a:r>
            <a:r>
              <a:rPr lang="en-US" altLang="zh-CN" dirty="0"/>
              <a:t>N</a:t>
            </a:r>
            <a:r>
              <a:rPr lang="zh-CN" altLang="en-US" dirty="0"/>
              <a:t>份，增加了开销。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6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而本项目的多线程框架让</a:t>
            </a:r>
            <a:r>
              <a:rPr lang="en-US" altLang="zh-CN" dirty="0"/>
              <a:t>N</a:t>
            </a:r>
            <a:r>
              <a:rPr lang="zh-CN" altLang="en-US" dirty="0"/>
              <a:t>个线程共享栈空间，只需要给每个线程划分子任务左右边界，如图，</a:t>
            </a:r>
            <a:r>
              <a:rPr lang="en-US" altLang="zh-CN" dirty="0" err="1"/>
              <a:t>MTStart</a:t>
            </a:r>
            <a:r>
              <a:rPr lang="zh-CN" altLang="en-US" dirty="0"/>
              <a:t>部分开始多线程，</a:t>
            </a:r>
            <a:r>
              <a:rPr lang="en-US" altLang="zh-CN" dirty="0" err="1"/>
              <a:t>Mtedn</a:t>
            </a:r>
            <a:r>
              <a:rPr lang="zh-CN" altLang="en-US" dirty="0"/>
              <a:t>结束多线程，由于栈空间共享，之前的局部变量都可以直接访问，这样就减少了开销，提升了性能。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6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该框架提升性能除了多线程，区别于传统框架的主要因素是在某些场景下可以减少寄存器的使用，避免寄存器分配溢出或者减轻其影响。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以矩阵乘法为例，其包含三个数组 </a:t>
            </a:r>
            <a:r>
              <a:rPr lang="en-US" altLang="zh-CN" dirty="0"/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，数组分配在栈上，</a:t>
            </a:r>
            <a:r>
              <a:rPr lang="en-US" altLang="zh-CN" dirty="0"/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的地址都可以直接通过栈指针加上一个编译期确定的常量得到。一般的多线程框架例如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栈空间不共享，每个线程的栈指针是不同的，那么就至少需要用一个新寄存器保存一下以前的栈指针才能访问 </a:t>
            </a:r>
            <a:r>
              <a:rPr lang="en-US" altLang="zh-CN" dirty="0"/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/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里面的东西了（如果保存每个数组的地址代价会更大）；而创新多线程框架在启动多线程后栈指针不会变化，所有线程栈指针是一样的，就不需要新的寄存器了。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4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9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0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我的分享将主要分为几下部分：一，课题背景，二，该竞赛和特等奖项目的简介，三，用两个例子介绍编译器的优化效果，最后，是对本次毕业设计的经验总结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本文面向的的编译器是指，在去年的大学生编译器设计竞赛中，我校获得的特等奖项目，这是一个面向简化了的</a:t>
            </a:r>
            <a:r>
              <a:rPr lang="en-US" altLang="zh-CN" dirty="0"/>
              <a:t>C</a:t>
            </a:r>
            <a:r>
              <a:rPr lang="zh-CN" altLang="en-US" dirty="0"/>
              <a:t>语言的编译系统。该项目的优化性能很好，在比赛中绝大多数功能和性能测试用例上的表现效果都好于</a:t>
            </a:r>
            <a:r>
              <a:rPr lang="en-US" altLang="zh-CN" dirty="0"/>
              <a:t>GCC –O3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我的工作主要是分析该项目的结构，学习编译优化算法，并结合例子来进行说明。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下面介绍的是本编译器项目的整体架构：该项目符合 </a:t>
            </a:r>
            <a:r>
              <a:rPr lang="en-US" altLang="zh-CN" dirty="0"/>
              <a:t>LLVM </a:t>
            </a:r>
            <a:r>
              <a:rPr lang="zh-CN" altLang="en-US" dirty="0"/>
              <a:t>编译器三段式设计，在前端部分，源代码经过词法和语法分析得到</a:t>
            </a:r>
            <a:r>
              <a:rPr lang="en-US" altLang="zh-CN" dirty="0"/>
              <a:t>AST</a:t>
            </a:r>
            <a:r>
              <a:rPr lang="zh-CN" altLang="en-US" dirty="0"/>
              <a:t>，送往中段，中段部分生成</a:t>
            </a:r>
            <a:r>
              <a:rPr lang="en-US" altLang="zh-CN" dirty="0"/>
              <a:t>IR</a:t>
            </a:r>
            <a:r>
              <a:rPr lang="zh-CN" altLang="en-US" dirty="0"/>
              <a:t>。这里的中间表示采用静态单赋值形式，这是一种和编程语言及目标机器都无关，规定虚拟变量只能被赋值一次的 </a:t>
            </a:r>
            <a:r>
              <a:rPr lang="en-US" altLang="zh-CN" dirty="0"/>
              <a:t>IR </a:t>
            </a:r>
            <a:r>
              <a:rPr lang="zh-CN" altLang="en-US" dirty="0"/>
              <a:t>组织形式，适合进行通用优化，中端经过寄存器分配和指令选择在后端中被逐级转换成到</a:t>
            </a:r>
            <a:r>
              <a:rPr lang="en-US" altLang="zh-CN" dirty="0"/>
              <a:t>ARM</a:t>
            </a:r>
            <a:r>
              <a:rPr lang="zh-CN" altLang="en-US" dirty="0"/>
              <a:t>的机器指令。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这里为了进一步优化编译器结构，中端部分被创新性地分为三层，即</a:t>
            </a:r>
            <a:r>
              <a:rPr lang="en-US" altLang="zh-CN" dirty="0"/>
              <a:t>HIR:</a:t>
            </a:r>
            <a:r>
              <a:rPr lang="zh-CN" altLang="en-US" dirty="0"/>
              <a:t> </a:t>
            </a:r>
            <a:r>
              <a:rPr lang="en-US" altLang="zh-CN" dirty="0"/>
              <a:t>… MIR: ... LIR: …</a:t>
            </a:r>
            <a:r>
              <a:rPr lang="zh-CN" altLang="en-US" dirty="0"/>
              <a:t>由源码一层层向机器码靠近，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High IR </a:t>
            </a:r>
            <a:r>
              <a:rPr lang="zh-CN" altLang="en-US" dirty="0"/>
              <a:t>保留了源代码的结构，方便进行一些结构级的变换，</a:t>
            </a:r>
            <a:r>
              <a:rPr lang="en-US" altLang="zh-CN" dirty="0"/>
              <a:t>Middle IR</a:t>
            </a:r>
            <a:r>
              <a:rPr lang="en-US" altLang="zh-CN" baseline="0" dirty="0"/>
              <a:t> </a:t>
            </a:r>
            <a:r>
              <a:rPr lang="zh-CN" altLang="en-US" baseline="0" dirty="0"/>
              <a:t>将 </a:t>
            </a:r>
            <a:r>
              <a:rPr lang="en-US" altLang="zh-CN" baseline="0" dirty="0"/>
              <a:t>High IR </a:t>
            </a:r>
            <a:r>
              <a:rPr lang="zh-CN" altLang="en-US" baseline="0" dirty="0"/>
              <a:t>的结构细化为控制流图，有更简洁的语义，方便进行大部分通用优化，</a:t>
            </a:r>
            <a:r>
              <a:rPr lang="en-US" altLang="zh-CN" baseline="0" dirty="0"/>
              <a:t>Low IR </a:t>
            </a:r>
            <a:r>
              <a:rPr lang="zh-CN" altLang="en-US" baseline="0" dirty="0"/>
              <a:t>在 </a:t>
            </a:r>
            <a:r>
              <a:rPr lang="en-US" altLang="zh-CN" baseline="0" dirty="0"/>
              <a:t>Middle IR </a:t>
            </a:r>
            <a:r>
              <a:rPr lang="zh-CN" altLang="en-US" baseline="0" dirty="0"/>
              <a:t>的基础上增加了很多更贴近 </a:t>
            </a:r>
            <a:r>
              <a:rPr lang="en-US" altLang="zh-CN" baseline="0" dirty="0"/>
              <a:t>ARM </a:t>
            </a:r>
            <a:r>
              <a:rPr lang="zh-CN" altLang="en-US" baseline="0" dirty="0"/>
              <a:t>架构的指令，方便最终的代码生成。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这幅图是本项目中实现的部分优化算法，每个优化用一个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类实现。该编译器具有非常好的可扩展性，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如图所示，在此基础上，我们可以自定义新的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方法来拓展，也可以从提供的大量优化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中只把自己需要的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排列组合得到一个裁剪的编译器项目。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BBExps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的表达式的结构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：合并相邻的循环，主要在于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spmv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的测例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AccumulatePattern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：对应迭代向数组某个地址的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，把地址替换为局部变量，在循环外再将累加结果加入地址，可以减少循环内的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load/store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HighIRsimplyCFG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中合并基本块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BBCommonSubExper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（块内公共子表达式消除，包括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指令，可消除单前驱的块间公共子表达式）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BBConstPropagation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块内常量传播，支持数组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CondSimplify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中将多个条件块合并后简化条件块）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ConstFlod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：（常量折叠，若一条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的操作数都是常数，则可以折叠这条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ConstLoopExpansion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：（常量循环展开，展开循环次数为常数的循环）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DeadCodeEliminate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：（死代码删除，采用标记式方式删除）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Dominators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：（支配树，提供支配边界信息）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HIRToMIR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，生成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连接基本块生成控制流图，并为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的函数添加返回值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IRCheck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父母是否正确，调用使用者链表是否正确，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前驱后继是否正确，检测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指令位置。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LoopFind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：可以查找循环，返回循环体集合与条件块集合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LoopInvariant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：循环不变量外提（支持无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：低级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一些指令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Multithreading: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对于虚拟机分析可以多线程的函数，分析函数内部应该被多线程的循环，并插入多线程调用。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PowerArray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：（分析中遇到一个幂数组可以在编译过程中计算出数组，并将对数组的访存修改为左移。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ReachDefinition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：（到达定值分析，未使用）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RefactorParlins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：交换操作数位置，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RegisterAllocation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初版寄存器分配。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SimplifyCFG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：合并单前驱块，删除无前驱块，删除冗余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指令，删除只有一条强制跳转指令的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>
              <a:effectLst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SparseCondConstPropagation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：（希有条件常量传播，未开发完）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mem2reg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：构造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格式，采用半剪枝算法，减少冗余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指令的生成。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Vectorizaiton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：通过模式匹配来添加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InstructionSchedule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指令调度优化软流水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7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下面我将用两个例子来分别介绍该项目的功能和性能优化效果，第一例子是</a:t>
            </a:r>
            <a:r>
              <a:rPr lang="en-US" altLang="zh-CN" dirty="0"/>
              <a:t>If</a:t>
            </a:r>
            <a:r>
              <a:rPr lang="zh-CN" altLang="en-US" dirty="0"/>
              <a:t>测试，中间的源代码，可以看出，该函数能够通过编译时静态分析得到执行结果</a:t>
            </a:r>
            <a:r>
              <a:rPr lang="en-US" altLang="zh-CN" dirty="0"/>
              <a:t>25</a:t>
            </a:r>
            <a:r>
              <a:rPr lang="zh-CN" altLang="en-US" dirty="0"/>
              <a:t>，左图为直接翻译得到的</a:t>
            </a:r>
            <a:r>
              <a:rPr lang="en-US" altLang="zh-CN" dirty="0"/>
              <a:t>IR</a:t>
            </a:r>
            <a:r>
              <a:rPr lang="zh-CN" altLang="en-US" dirty="0"/>
              <a:t>，把</a:t>
            </a:r>
            <a:r>
              <a:rPr lang="en-US" altLang="zh-CN" dirty="0"/>
              <a:t>IR</a:t>
            </a:r>
            <a:r>
              <a:rPr lang="zh-CN" altLang="en-US" dirty="0"/>
              <a:t>按照各个基本块的跳转关系组织，得到右侧的</a:t>
            </a:r>
            <a:r>
              <a:rPr lang="en-US" altLang="zh-CN" dirty="0"/>
              <a:t>CFG</a:t>
            </a:r>
            <a:r>
              <a:rPr lang="zh-CN" altLang="en-US" dirty="0"/>
              <a:t>，可以看到，</a:t>
            </a:r>
            <a:r>
              <a:rPr lang="zh-CN" altLang="en-US" baseline="0" dirty="0"/>
              <a:t>在中端为了满足静态单赋值的要求， 各个基本块中使用变量都需要 </a:t>
            </a:r>
            <a:r>
              <a:rPr lang="en-US" altLang="zh-CN" baseline="0" dirty="0"/>
              <a:t>Load </a:t>
            </a:r>
            <a:r>
              <a:rPr lang="zh-CN" altLang="en-US" baseline="0" dirty="0"/>
              <a:t>和 </a:t>
            </a:r>
            <a:r>
              <a:rPr lang="en-US" altLang="zh-CN" baseline="0" dirty="0"/>
              <a:t>Store </a:t>
            </a:r>
            <a:r>
              <a:rPr lang="zh-CN" altLang="en-US" baseline="0" dirty="0"/>
              <a:t>操作，造成大量冗余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将其转换成 </a:t>
            </a:r>
            <a:r>
              <a:rPr lang="en-US" altLang="zh-CN" baseline="0" dirty="0"/>
              <a:t>Reg-SSA </a:t>
            </a:r>
            <a:r>
              <a:rPr lang="zh-CN" altLang="en-US" baseline="0" dirty="0"/>
              <a:t>形式，用虚拟寄存器来引用变量，可以减少</a:t>
            </a:r>
            <a:r>
              <a:rPr lang="en-US" altLang="zh-CN" baseline="0" dirty="0"/>
              <a:t>LS</a:t>
            </a:r>
            <a:r>
              <a:rPr lang="zh-CN" altLang="en-US" baseline="0" dirty="0"/>
              <a:t>次数，得到如图的</a:t>
            </a:r>
            <a:r>
              <a:rPr lang="en-US" altLang="zh-CN" baseline="0" dirty="0"/>
              <a:t>IR</a:t>
            </a:r>
            <a:r>
              <a:rPr lang="zh-CN" altLang="en-US" baseline="0" dirty="0"/>
              <a:t>，这些虚拟寄存器在后端时用图染色算法再对应到到物理寄存器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1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进一步的，每个基本块末尾的条件分支都可以在编译时就得到结果，如本例中的</a:t>
            </a:r>
            <a:r>
              <a:rPr lang="en-US" altLang="zh-CN" baseline="0" dirty="0" err="1"/>
              <a:t>Cmp</a:t>
            </a:r>
            <a:r>
              <a:rPr lang="en-US" altLang="zh-CN" baseline="0" dirty="0"/>
              <a:t> 5 5</a:t>
            </a:r>
            <a:r>
              <a:rPr lang="zh-CN" altLang="en-US" baseline="0" dirty="0"/>
              <a:t>，经过常量传播</a:t>
            </a:r>
            <a:r>
              <a:rPr lang="en-US" altLang="zh-CN" baseline="0" dirty="0"/>
              <a:t>Pass</a:t>
            </a:r>
            <a:r>
              <a:rPr lang="zh-CN" altLang="en-US" baseline="0" dirty="0"/>
              <a:t>之后，可以确定分支跳转的目标，得到第二幅图中的</a:t>
            </a:r>
            <a:r>
              <a:rPr lang="en-US" altLang="zh-CN" baseline="0" dirty="0"/>
              <a:t>IR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809946"/>
            <a:ext cx="9418320" cy="14823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编译竞赛特等奖代码的分析与总结 </a:t>
            </a:r>
            <a:br>
              <a:rPr lang="zh-CN" altLang="en-US" sz="4800" dirty="0"/>
            </a:b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毕业设计答辩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20F93D-E4F7-495E-9441-00FCF0A5083F}"/>
              </a:ext>
            </a:extLst>
          </p:cNvPr>
          <p:cNvSpPr txBox="1">
            <a:spLocks/>
          </p:cNvSpPr>
          <p:nvPr/>
        </p:nvSpPr>
        <p:spPr>
          <a:xfrm>
            <a:off x="1761493" y="3292311"/>
            <a:ext cx="9418320" cy="88768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PB17030889 </a:t>
            </a:r>
            <a:r>
              <a:rPr lang="zh-CN" altLang="en-US" sz="2800" dirty="0"/>
              <a:t>吉志远</a:t>
            </a:r>
            <a:endParaRPr lang="en-US" altLang="zh-CN" sz="2800" dirty="0"/>
          </a:p>
          <a:p>
            <a:r>
              <a:rPr lang="zh-CN" altLang="en-US" sz="2800" dirty="0"/>
              <a:t>指导老师：徐伟 高级实验师</a:t>
            </a:r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 Pass </a:t>
            </a:r>
            <a:r>
              <a:rPr lang="zh-CN" altLang="en-US" dirty="0"/>
              <a:t>举例（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48EF5-9DE1-47D6-8272-593D79D7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22" y="4673542"/>
            <a:ext cx="3596332" cy="1349757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6B470C7-CE0D-4A33-A977-9E2BC06F5101}"/>
              </a:ext>
            </a:extLst>
          </p:cNvPr>
          <p:cNvSpPr/>
          <p:nvPr/>
        </p:nvSpPr>
        <p:spPr>
          <a:xfrm>
            <a:off x="7629078" y="2998814"/>
            <a:ext cx="707010" cy="1661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流程图简化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C8D5145-20DE-486A-8707-C9D50FAEF096}"/>
              </a:ext>
            </a:extLst>
          </p:cNvPr>
          <p:cNvSpPr txBox="1">
            <a:spLocks/>
          </p:cNvSpPr>
          <p:nvPr/>
        </p:nvSpPr>
        <p:spPr>
          <a:xfrm>
            <a:off x="5119393" y="5162926"/>
            <a:ext cx="1734218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最终结果：</a:t>
            </a:r>
          </a:p>
        </p:txBody>
      </p:sp>
    </p:spTree>
    <p:extLst>
      <p:ext uri="{BB962C8B-B14F-4D97-AF65-F5344CB8AC3E}">
        <p14:creationId xmlns:p14="http://schemas.microsoft.com/office/powerpoint/2010/main" val="31891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501DA5B-2E3E-4E99-A51D-C27EACEE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传统多线程框架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11C9727-7FDB-4D0D-9BA8-39572F08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013EA59-C238-4C96-A97E-F13344B421DE}"/>
              </a:ext>
            </a:extLst>
          </p:cNvPr>
          <p:cNvSpPr txBox="1"/>
          <p:nvPr/>
        </p:nvSpPr>
        <p:spPr>
          <a:xfrm flipH="1">
            <a:off x="409867" y="852928"/>
            <a:ext cx="4755405" cy="42473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my_func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(......) 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 some context on stack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 = 0; k &lt; n; k++)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=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+ B[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][k] * C[k][j];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676BB18-F317-41AB-88E6-385A6F838DCF}"/>
              </a:ext>
            </a:extLst>
          </p:cNvPr>
          <p:cNvSpPr/>
          <p:nvPr/>
        </p:nvSpPr>
        <p:spPr>
          <a:xfrm>
            <a:off x="608640" y="1336637"/>
            <a:ext cx="3680652" cy="5071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065A5-B0A1-4269-8387-D58C14238E0B}"/>
              </a:ext>
            </a:extLst>
          </p:cNvPr>
          <p:cNvSpPr/>
          <p:nvPr/>
        </p:nvSpPr>
        <p:spPr>
          <a:xfrm>
            <a:off x="608640" y="1920623"/>
            <a:ext cx="4464423" cy="2374367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E793567F-9B15-4B61-AA64-ED850A4163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65272" y="2917812"/>
            <a:ext cx="17298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CBE4DBF2-6F52-4921-88BA-9DC6ADA5CFB9}"/>
              </a:ext>
            </a:extLst>
          </p:cNvPr>
          <p:cNvSpPr txBox="1"/>
          <p:nvPr/>
        </p:nvSpPr>
        <p:spPr>
          <a:xfrm flipH="1">
            <a:off x="6956560" y="1632485"/>
            <a:ext cx="4755405" cy="258532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matrix_mul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t, ......(context)……) 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starti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(t);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(t);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 = 0; k &lt; n; k++)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=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+ B[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][k] * C[k][j];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D55584AB-E2D1-45FF-965A-8334DF6642DC}"/>
              </a:ext>
            </a:extLst>
          </p:cNvPr>
          <p:cNvSpPr txBox="1"/>
          <p:nvPr/>
        </p:nvSpPr>
        <p:spPr>
          <a:xfrm>
            <a:off x="8064813" y="367713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经典的多线程实现（包装成函数）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CABD2C2F-C8EE-4F26-84D7-C1FB4829E8A5}"/>
              </a:ext>
            </a:extLst>
          </p:cNvPr>
          <p:cNvSpPr/>
          <p:nvPr/>
        </p:nvSpPr>
        <p:spPr>
          <a:xfrm>
            <a:off x="6895088" y="1594764"/>
            <a:ext cx="4887045" cy="2646096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D0226E74-C25F-4593-9A62-EFFFBD126BBB}"/>
              </a:ext>
            </a:extLst>
          </p:cNvPr>
          <p:cNvSpPr txBox="1"/>
          <p:nvPr/>
        </p:nvSpPr>
        <p:spPr>
          <a:xfrm>
            <a:off x="5073063" y="3135774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微软雅黑" pitchFamily="34" charset="-122"/>
                <a:ea typeface="微软雅黑" pitchFamily="34" charset="-122"/>
              </a:rPr>
              <a:t>pthread_create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DDB34FA-3C0B-488D-9D6E-E23FCCF6D296}"/>
              </a:ext>
            </a:extLst>
          </p:cNvPr>
          <p:cNvSpPr/>
          <p:nvPr/>
        </p:nvSpPr>
        <p:spPr>
          <a:xfrm>
            <a:off x="4289292" y="536011"/>
            <a:ext cx="5749159" cy="1073422"/>
          </a:xfrm>
          <a:custGeom>
            <a:avLst/>
            <a:gdLst>
              <a:gd name="connsiteX0" fmla="*/ 0 w 5749159"/>
              <a:gd name="connsiteY0" fmla="*/ 894747 h 1073422"/>
              <a:gd name="connsiteX1" fmla="*/ 3153103 w 5749159"/>
              <a:gd name="connsiteY1" fmla="*/ 1367 h 1073422"/>
              <a:gd name="connsiteX2" fmla="*/ 5749159 w 5749159"/>
              <a:gd name="connsiteY2" fmla="*/ 1073422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159" h="1073422">
                <a:moveTo>
                  <a:pt x="0" y="894747"/>
                </a:moveTo>
                <a:cubicBezTo>
                  <a:pt x="1097455" y="433167"/>
                  <a:pt x="2194910" y="-28412"/>
                  <a:pt x="3153103" y="1367"/>
                </a:cubicBezTo>
                <a:cubicBezTo>
                  <a:pt x="4111296" y="31146"/>
                  <a:pt x="5262180" y="868470"/>
                  <a:pt x="5749159" y="10734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01865AAE-77A8-4154-8AAE-17EE5D9C51CE}"/>
              </a:ext>
            </a:extLst>
          </p:cNvPr>
          <p:cNvSpPr txBox="1"/>
          <p:nvPr/>
        </p:nvSpPr>
        <p:spPr>
          <a:xfrm>
            <a:off x="9044653" y="703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上下文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83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创新多线程框架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74E808-3B5B-4E1F-8615-E8E0025B0DA6}"/>
              </a:ext>
            </a:extLst>
          </p:cNvPr>
          <p:cNvSpPr txBox="1">
            <a:spLocks/>
          </p:cNvSpPr>
          <p:nvPr/>
        </p:nvSpPr>
        <p:spPr>
          <a:xfrm>
            <a:off x="115322" y="409882"/>
            <a:ext cx="11720945" cy="5367646"/>
          </a:xfrm>
          <a:prstGeom prst="rect">
            <a:avLst/>
          </a:prstGeom>
        </p:spPr>
        <p:txBody>
          <a:bodyPr/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A84EF50-BE0F-4C22-9139-2E59280966DA}"/>
              </a:ext>
            </a:extLst>
          </p:cNvPr>
          <p:cNvSpPr txBox="1"/>
          <p:nvPr/>
        </p:nvSpPr>
        <p:spPr>
          <a:xfrm flipH="1">
            <a:off x="335247" y="833587"/>
            <a:ext cx="4755405" cy="424731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F(......)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 = 0; k &lt; n; k++)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=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+ B[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][k] * C[k][j];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FA10CC50-5782-4685-8FF4-18C3ED938F89}"/>
              </a:ext>
            </a:extLst>
          </p:cNvPr>
          <p:cNvSpPr txBox="1"/>
          <p:nvPr/>
        </p:nvSpPr>
        <p:spPr>
          <a:xfrm flipH="1">
            <a:off x="6860939" y="449390"/>
            <a:ext cx="4975330" cy="535531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F(......)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thread_id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mtstart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L = (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thread_id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+ 0) * n /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num_threads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R = (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thread_id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+ 1) * n /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num_threads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 n;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 = 0; k &lt; n; k++)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= 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][j] + B[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][k] * C[k][j];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mtend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thread_id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88C36B7-E02A-4D73-BD76-C0F482EF952C}"/>
              </a:ext>
            </a:extLst>
          </p:cNvPr>
          <p:cNvSpPr txBox="1"/>
          <p:nvPr/>
        </p:nvSpPr>
        <p:spPr>
          <a:xfrm>
            <a:off x="825252" y="529950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易于划分为几个不相交的子任务</a:t>
            </a:r>
            <a:endParaRPr 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DD0DE137-09BE-41C6-8A18-C7A9AAAE84CD}"/>
              </a:ext>
            </a:extLst>
          </p:cNvPr>
          <p:cNvCxnSpPr>
            <a:cxnSpLocks/>
          </p:cNvCxnSpPr>
          <p:nvPr/>
        </p:nvCxnSpPr>
        <p:spPr>
          <a:xfrm flipV="1">
            <a:off x="5090652" y="2906874"/>
            <a:ext cx="174718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3">
            <a:extLst>
              <a:ext uri="{FF2B5EF4-FFF2-40B4-BE49-F238E27FC236}">
                <a16:creationId xmlns:a16="http://schemas.microsoft.com/office/drawing/2014/main" id="{88586434-3333-482C-88CD-601AE1FC142D}"/>
              </a:ext>
            </a:extLst>
          </p:cNvPr>
          <p:cNvSpPr txBox="1"/>
          <p:nvPr/>
        </p:nvSpPr>
        <p:spPr>
          <a:xfrm>
            <a:off x="5113755" y="2366463"/>
            <a:ext cx="198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微软雅黑" pitchFamily="34" charset="-122"/>
                <a:ea typeface="微软雅黑" pitchFamily="34" charset="-122"/>
              </a:rPr>
              <a:t>multi_thread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E44F5-CDFB-44DB-AD39-B7DBF67D3BF0}"/>
              </a:ext>
            </a:extLst>
          </p:cNvPr>
          <p:cNvSpPr txBox="1"/>
          <p:nvPr/>
        </p:nvSpPr>
        <p:spPr>
          <a:xfrm>
            <a:off x="9044653" y="833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上下文共享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64" y="6023297"/>
            <a:ext cx="9631725" cy="834703"/>
          </a:xfrm>
        </p:spPr>
        <p:txBody>
          <a:bodyPr/>
          <a:lstStyle/>
          <a:p>
            <a:r>
              <a:rPr lang="zh-CN" altLang="en-US" dirty="0"/>
              <a:t>多线程框架寄存器分配约定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9394" y="-184667"/>
            <a:ext cx="178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1246643" y="6151257"/>
            <a:ext cx="882295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974D64-6324-4334-9E96-707607CC14AF}"/>
              </a:ext>
            </a:extLst>
          </p:cNvPr>
          <p:cNvSpPr txBox="1">
            <a:spLocks/>
          </p:cNvSpPr>
          <p:nvPr/>
        </p:nvSpPr>
        <p:spPr>
          <a:xfrm>
            <a:off x="6365919" y="164110"/>
            <a:ext cx="5295335" cy="5613416"/>
          </a:xfrm>
          <a:prstGeom prst="rect">
            <a:avLst/>
          </a:prstGeom>
        </p:spPr>
        <p:txBody>
          <a:bodyPr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MTSTART</a:t>
            </a:r>
            <a:r>
              <a:rPr lang="zh-CN" altLang="en-US" sz="2400" dirty="0"/>
              <a:t>和</a:t>
            </a:r>
            <a:r>
              <a:rPr lang="en-US" altLang="zh-CN" sz="2400" dirty="0"/>
              <a:t>MTEND</a:t>
            </a:r>
            <a:r>
              <a:rPr lang="zh-CN" altLang="en-US" sz="2400" dirty="0"/>
              <a:t>之间的区域：</a:t>
            </a:r>
            <a:endParaRPr lang="en-US" altLang="zh-CN" sz="2400" dirty="0"/>
          </a:p>
          <a:p>
            <a:r>
              <a:rPr lang="zh-CN" altLang="en-US" sz="2400" dirty="0"/>
              <a:t>局部变量独立（分配在寄存器中）</a:t>
            </a:r>
            <a:endParaRPr lang="en-US" altLang="zh-CN" sz="2400" dirty="0"/>
          </a:p>
          <a:p>
            <a:r>
              <a:rPr lang="zh-CN" altLang="en-US" sz="2400" dirty="0"/>
              <a:t>局部数组共享（栈空间共享）</a:t>
            </a:r>
            <a:endParaRPr lang="en-US" altLang="zh-CN" sz="2400" dirty="0"/>
          </a:p>
          <a:p>
            <a:r>
              <a:rPr lang="zh-CN" altLang="en-US" sz="2400" dirty="0"/>
              <a:t>不能有函数调用</a:t>
            </a:r>
            <a:endParaRPr lang="en-US" altLang="zh-CN" sz="2400" dirty="0"/>
          </a:p>
          <a:p>
            <a:r>
              <a:rPr lang="zh-CN" altLang="en-US" sz="2400" dirty="0"/>
              <a:t>适用于小规模的并行计算</a:t>
            </a:r>
            <a:endParaRPr lang="en-US" altLang="zh-CN" sz="2400" dirty="0"/>
          </a:p>
          <a:p>
            <a:r>
              <a:rPr lang="zh-CN" altLang="en-US" sz="2400" dirty="0"/>
              <a:t>对比于</a:t>
            </a:r>
            <a:r>
              <a:rPr lang="en-US" altLang="zh-CN" sz="2400" dirty="0"/>
              <a:t>130KB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库，该多线程框架仅</a:t>
            </a:r>
            <a:r>
              <a:rPr lang="en-US" altLang="zh-CN" sz="2400" dirty="0"/>
              <a:t>49</a:t>
            </a:r>
            <a:r>
              <a:rPr lang="zh-CN" altLang="en-US" sz="2400" dirty="0"/>
              <a:t>行</a:t>
            </a:r>
            <a:r>
              <a:rPr lang="en-US" altLang="zh-CN" sz="2400" dirty="0"/>
              <a:t>ARM </a:t>
            </a:r>
            <a:r>
              <a:rPr lang="en-US" altLang="zh-CN" sz="2400" dirty="0" err="1"/>
              <a:t>asm</a:t>
            </a:r>
            <a:r>
              <a:rPr lang="en-US" altLang="zh-CN" sz="2400" dirty="0"/>
              <a:t> code</a:t>
            </a:r>
            <a:r>
              <a:rPr lang="zh-CN" altLang="en-US" sz="2400" dirty="0"/>
              <a:t>，更适用于比赛中的测试用例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F5CBF7-01F6-4A39-B7B5-C75B0763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-2"/>
            <a:ext cx="5645768" cy="6023299"/>
          </a:xfrm>
          <a:prstGeom prst="rect">
            <a:avLst/>
          </a:prstGeom>
        </p:spPr>
      </p:pic>
      <p:sp>
        <p:nvSpPr>
          <p:cNvPr id="16" name="Left Brace 6">
            <a:extLst>
              <a:ext uri="{FF2B5EF4-FFF2-40B4-BE49-F238E27FC236}">
                <a16:creationId xmlns:a16="http://schemas.microsoft.com/office/drawing/2014/main" id="{5D598BB2-9C74-4697-AE63-352F1DBD8FAB}"/>
              </a:ext>
            </a:extLst>
          </p:cNvPr>
          <p:cNvSpPr/>
          <p:nvPr/>
        </p:nvSpPr>
        <p:spPr>
          <a:xfrm>
            <a:off x="248814" y="1943061"/>
            <a:ext cx="281932" cy="2050870"/>
          </a:xfrm>
          <a:prstGeom prst="leftBrace">
            <a:avLst>
              <a:gd name="adj1" fmla="val 4323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7" y="760370"/>
            <a:ext cx="9746088" cy="742416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</p:spPr>
        <p:txBody>
          <a:bodyPr>
            <a:normAutofit/>
          </a:bodyPr>
          <a:lstStyle/>
          <a:p>
            <a:pPr marL="728657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对项目的三段式结构的分析</a:t>
            </a:r>
            <a:endParaRPr lang="en-US" altLang="zh-CN" sz="2400" dirty="0"/>
          </a:p>
          <a:p>
            <a:pPr marL="728657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对项目中的优化分析算法进行了分析和说明，如</a:t>
            </a:r>
            <a:endParaRPr lang="en-US" altLang="zh-CN" sz="2400" dirty="0"/>
          </a:p>
          <a:p>
            <a:pPr marL="992175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控制流图简化和死代码消除</a:t>
            </a:r>
            <a:endParaRPr lang="en-US" altLang="zh-CN" sz="2000" dirty="0"/>
          </a:p>
          <a:p>
            <a:pPr marL="992175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支配边界分析和半剪枝法构造静态单赋值形式</a:t>
            </a:r>
            <a:endParaRPr lang="en-US" altLang="zh-CN" sz="2000" dirty="0"/>
          </a:p>
          <a:p>
            <a:pPr marL="992175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Tarjen</a:t>
            </a:r>
            <a:r>
              <a:rPr lang="en-US" altLang="zh-CN" sz="2000" dirty="0"/>
              <a:t> </a:t>
            </a:r>
            <a:r>
              <a:rPr lang="zh-CN" altLang="en-US" sz="2000" dirty="0"/>
              <a:t>强连通分量算法实现循环查找</a:t>
            </a:r>
            <a:endParaRPr lang="en-US" altLang="zh-CN" sz="2000" dirty="0"/>
          </a:p>
          <a:p>
            <a:pPr marL="992175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改进的启发式图染色法分配寄存器</a:t>
            </a:r>
            <a:endParaRPr lang="en-US" altLang="zh-CN" sz="2000" dirty="0"/>
          </a:p>
          <a:p>
            <a:pPr marL="992175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创新多线程框架部分</a:t>
            </a:r>
            <a:br>
              <a:rPr lang="zh-CN" altLang="en-US" sz="2000" dirty="0"/>
            </a:b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	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7" y="760370"/>
            <a:ext cx="9746088" cy="742416"/>
          </a:xfrm>
        </p:spPr>
        <p:txBody>
          <a:bodyPr/>
          <a:lstStyle/>
          <a:p>
            <a:r>
              <a:rPr lang="zh-CN" altLang="en-US" dirty="0"/>
              <a:t>毕业论文目录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7" y="1828803"/>
            <a:ext cx="3447955" cy="43513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第一章 绪论 背景介绍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第二章 编译器前端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抽象语法树 </a:t>
            </a:r>
            <a:r>
              <a:rPr lang="en-US" altLang="zh-CN" sz="2000" dirty="0"/>
              <a:t>AST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IR </a:t>
            </a:r>
            <a:r>
              <a:rPr lang="zh-CN" altLang="en-US" sz="2000" dirty="0"/>
              <a:t>生成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第三章 中端优化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CFG </a:t>
            </a:r>
            <a:r>
              <a:rPr lang="zh-CN" altLang="en-US" sz="2000" dirty="0"/>
              <a:t>简化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常量优化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071E2-9A3D-41EE-B587-9D4A5AAFDDB3}"/>
              </a:ext>
            </a:extLst>
          </p:cNvPr>
          <p:cNvSpPr/>
          <p:nvPr/>
        </p:nvSpPr>
        <p:spPr>
          <a:xfrm>
            <a:off x="5654040" y="92071"/>
            <a:ext cx="6096000" cy="65012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868" lvl="0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第四章 构造</a:t>
            </a:r>
            <a:r>
              <a:rPr lang="en-US" altLang="zh-CN" sz="2000" spc="11" dirty="0">
                <a:solidFill>
                  <a:srgbClr val="3F3F3F"/>
                </a:solidFill>
              </a:rPr>
              <a:t>SSA</a:t>
            </a: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L/S</a:t>
            </a:r>
            <a:r>
              <a:rPr lang="zh-CN" altLang="en-US" sz="2000" dirty="0"/>
              <a:t>体系和寄存器体系对比</a:t>
            </a:r>
            <a:endParaRPr lang="en-US" altLang="zh-CN" sz="2000" dirty="0"/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支配关系分析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spc="11" dirty="0">
                <a:solidFill>
                  <a:srgbClr val="3F3F3F"/>
                </a:solidFill>
              </a:rPr>
              <a:t>SSA</a:t>
            </a:r>
            <a:r>
              <a:rPr lang="zh-CN" altLang="en-US" sz="2000" spc="11" dirty="0">
                <a:solidFill>
                  <a:srgbClr val="3F3F3F"/>
                </a:solidFill>
              </a:rPr>
              <a:t>生成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269868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第五章 循环优化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循环不变量外提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创新多线程框架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269868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第六章 后端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底层指令变换</a:t>
            </a:r>
            <a:endParaRPr lang="en-US" altLang="zh-CN" sz="2000" spc="11" dirty="0">
              <a:solidFill>
                <a:srgbClr val="3F3F3F"/>
              </a:solidFill>
            </a:endParaRPr>
          </a:p>
          <a:p>
            <a:pPr marL="727068" lvl="1" indent="-269868" defTabSz="914377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spc="11" dirty="0">
                <a:solidFill>
                  <a:srgbClr val="3F3F3F"/>
                </a:solidFill>
              </a:rPr>
              <a:t>寄存器分配</a:t>
            </a:r>
            <a:endParaRPr lang="en-US" altLang="zh-CN" sz="2000" spc="11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1034" y="513761"/>
            <a:ext cx="9418320" cy="115620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412" y="2267746"/>
            <a:ext cx="9418320" cy="40764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课题介绍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竞赛项目介绍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编译优化举例</a:t>
            </a:r>
            <a:endParaRPr lang="en-US" altLang="zh-CN" dirty="0"/>
          </a:p>
          <a:p>
            <a:pPr marL="914389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功能优化</a:t>
            </a:r>
            <a:endParaRPr lang="en-US" altLang="zh-CN" sz="2800" dirty="0"/>
          </a:p>
          <a:p>
            <a:pPr marL="914389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性能优化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1"/>
    </mc:Choice>
    <mc:Fallback xmlns="">
      <p:transition spd="slow" advTm="174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7" y="760370"/>
            <a:ext cx="9746088" cy="742416"/>
          </a:xfrm>
        </p:spPr>
        <p:txBody>
          <a:bodyPr/>
          <a:lstStyle/>
          <a:p>
            <a:r>
              <a:rPr lang="zh-CN" altLang="en-US" dirty="0"/>
              <a:t>课题背景介绍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本项目是</a:t>
            </a:r>
            <a:r>
              <a:rPr lang="en-US" altLang="zh-CN" sz="2800" dirty="0"/>
              <a:t>2020 </a:t>
            </a:r>
            <a:r>
              <a:rPr lang="zh-CN" altLang="en-US" sz="2800" dirty="0"/>
              <a:t>年全国大学生计算机系统能力大赛编译系统设计赛中，由我校本科生设计的特等奖项目，是一个面向简化的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语言的综合性的编译系统。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该编译器项目的亮点在于有很强的优化能力，本文对该项目进行了绝大部分代码的分析，整体结构的总结和相关编译算法的学习，是一个说明文档性质的文档。</a:t>
            </a:r>
          </a:p>
          <a:p>
            <a:endParaRPr lang="en-US" altLang="zh-CN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42"/>
    </mc:Choice>
    <mc:Fallback xmlns="">
      <p:transition spd="slow" advTm="462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F8224D-5E57-49A3-95ED-E2F59FFE740F}"/>
              </a:ext>
            </a:extLst>
          </p:cNvPr>
          <p:cNvGrpSpPr/>
          <p:nvPr/>
        </p:nvGrpSpPr>
        <p:grpSpPr>
          <a:xfrm>
            <a:off x="5209" y="1983918"/>
            <a:ext cx="11782385" cy="3996746"/>
            <a:chOff x="-278784" y="2328096"/>
            <a:chExt cx="10633854" cy="27084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7CB7820-9595-408F-97E4-34844EC0B9F6}"/>
                </a:ext>
              </a:extLst>
            </p:cNvPr>
            <p:cNvGrpSpPr/>
            <p:nvPr/>
          </p:nvGrpSpPr>
          <p:grpSpPr>
            <a:xfrm>
              <a:off x="-278784" y="2328096"/>
              <a:ext cx="9795635" cy="1094282"/>
              <a:chOff x="97136" y="1275934"/>
              <a:chExt cx="9795635" cy="10942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622CF46-F16A-4E6F-9B00-1CE7A6B2796E}"/>
                  </a:ext>
                </a:extLst>
              </p:cNvPr>
              <p:cNvSpPr/>
              <p:nvPr/>
            </p:nvSpPr>
            <p:spPr>
              <a:xfrm>
                <a:off x="7567421" y="1933800"/>
                <a:ext cx="2325350" cy="3001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/>
                  <a:t>MIRPass</a:t>
                </a:r>
                <a:endParaRPr lang="zh-CN" altLang="en-US" b="1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09D55827-B696-4191-B227-C7A49FBEB830}"/>
                  </a:ext>
                </a:extLst>
              </p:cNvPr>
              <p:cNvGrpSpPr/>
              <p:nvPr/>
            </p:nvGrpSpPr>
            <p:grpSpPr>
              <a:xfrm>
                <a:off x="97136" y="1275934"/>
                <a:ext cx="7743831" cy="1094282"/>
                <a:chOff x="-528024" y="5496816"/>
                <a:chExt cx="7743831" cy="1094282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3DBD0ED5-C56B-4826-B6D4-0DE39D5CC8BF}"/>
                    </a:ext>
                  </a:extLst>
                </p:cNvPr>
                <p:cNvGrpSpPr/>
                <p:nvPr/>
              </p:nvGrpSpPr>
              <p:grpSpPr>
                <a:xfrm>
                  <a:off x="-528024" y="5780302"/>
                  <a:ext cx="5918863" cy="810796"/>
                  <a:chOff x="-478707" y="4509394"/>
                  <a:chExt cx="5918863" cy="810796"/>
                </a:xfrm>
              </p:grpSpPr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B920D155-7FCE-4096-A078-233E5EB9FF44}"/>
                      </a:ext>
                    </a:extLst>
                  </p:cNvPr>
                  <p:cNvSpPr txBox="1"/>
                  <p:nvPr/>
                </p:nvSpPr>
                <p:spPr>
                  <a:xfrm>
                    <a:off x="-478707" y="4757060"/>
                    <a:ext cx="1092988" cy="56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 </a:t>
                    </a:r>
                    <a:r>
                      <a:rPr lang="en-US" altLang="zh-CN" sz="2400" b="1" dirty="0" err="1"/>
                      <a:t>Src</a:t>
                    </a:r>
                    <a:r>
                      <a:rPr lang="en-US" altLang="zh-CN" sz="2400" b="1" dirty="0"/>
                      <a:t> </a:t>
                    </a:r>
                  </a:p>
                  <a:p>
                    <a:r>
                      <a:rPr lang="en-US" altLang="zh-CN" sz="2400" b="1" dirty="0"/>
                      <a:t>code</a:t>
                    </a:r>
                  </a:p>
                </p:txBody>
              </p:sp>
              <p:sp>
                <p:nvSpPr>
                  <p:cNvPr id="33" name="矩形: 圆角 32">
                    <a:extLst>
                      <a:ext uri="{FF2B5EF4-FFF2-40B4-BE49-F238E27FC236}">
                        <a16:creationId xmlns:a16="http://schemas.microsoft.com/office/drawing/2014/main" id="{24C905E4-1735-4E2C-B28F-FAF55EECDFA9}"/>
                      </a:ext>
                    </a:extLst>
                  </p:cNvPr>
                  <p:cNvSpPr/>
                  <p:nvPr/>
                </p:nvSpPr>
                <p:spPr>
                  <a:xfrm>
                    <a:off x="789895" y="4890881"/>
                    <a:ext cx="1169826" cy="29305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/>
                      <a:t>Scanner</a:t>
                    </a:r>
                    <a:endParaRPr lang="zh-CN" altLang="en-US" b="1"/>
                  </a:p>
                </p:txBody>
              </p: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EBCA6F6D-44FF-460D-9F82-1A015E58168D}"/>
                      </a:ext>
                    </a:extLst>
                  </p:cNvPr>
                  <p:cNvSpPr/>
                  <p:nvPr/>
                </p:nvSpPr>
                <p:spPr>
                  <a:xfrm>
                    <a:off x="2353221" y="4891661"/>
                    <a:ext cx="1169826" cy="29305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/>
                      <a:t>Parser</a:t>
                    </a:r>
                    <a:endParaRPr lang="zh-CN" altLang="en-US" b="1"/>
                  </a:p>
                </p:txBody>
              </p:sp>
              <p:sp>
                <p:nvSpPr>
                  <p:cNvPr id="35" name="矩形: 圆角 34">
                    <a:extLst>
                      <a:ext uri="{FF2B5EF4-FFF2-40B4-BE49-F238E27FC236}">
                        <a16:creationId xmlns:a16="http://schemas.microsoft.com/office/drawing/2014/main" id="{6A6262EE-D90D-4EC8-9F04-E841708093F1}"/>
                      </a:ext>
                    </a:extLst>
                  </p:cNvPr>
                  <p:cNvSpPr/>
                  <p:nvPr/>
                </p:nvSpPr>
                <p:spPr>
                  <a:xfrm>
                    <a:off x="3896419" y="4890880"/>
                    <a:ext cx="1169826" cy="29305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/>
                      <a:t>IRBuilder</a:t>
                    </a:r>
                    <a:endParaRPr lang="zh-CN" altLang="en-US" b="1" dirty="0"/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80C4D6AF-44C3-4EF0-8D4B-BFC7DC5CD325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947" y="4509394"/>
                    <a:ext cx="17680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Token</a:t>
                    </a:r>
                    <a:r>
                      <a:rPr lang="zh-CN" altLang="en-US" b="1" dirty="0"/>
                      <a:t> </a:t>
                    </a:r>
                    <a:r>
                      <a:rPr lang="en-US" altLang="zh-CN" b="1" dirty="0"/>
                      <a:t>stream</a:t>
                    </a:r>
                    <a:endParaRPr lang="zh-CN" altLang="en-US" b="1" dirty="0"/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82E8B615-4FAA-4A20-A792-D9330422D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8274" y="4529725"/>
                    <a:ext cx="10845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/>
                      <a:t>AST</a:t>
                    </a:r>
                  </a:p>
                </p:txBody>
              </p:sp>
              <p:sp>
                <p:nvSpPr>
                  <p:cNvPr id="38" name="箭头: 右 37">
                    <a:extLst>
                      <a:ext uri="{FF2B5EF4-FFF2-40B4-BE49-F238E27FC236}">
                        <a16:creationId xmlns:a16="http://schemas.microsoft.com/office/drawing/2014/main" id="{70D530A1-97BB-4E01-91ED-D96B39178F71}"/>
                      </a:ext>
                    </a:extLst>
                  </p:cNvPr>
                  <p:cNvSpPr/>
                  <p:nvPr/>
                </p:nvSpPr>
                <p:spPr>
                  <a:xfrm>
                    <a:off x="1979849" y="4902253"/>
                    <a:ext cx="373372" cy="270306"/>
                  </a:xfrm>
                  <a:prstGeom prst="rightArrow">
                    <a:avLst>
                      <a:gd name="adj1" fmla="val 50000"/>
                      <a:gd name="adj2" fmla="val 42483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箭头: 右 38">
                    <a:extLst>
                      <a:ext uri="{FF2B5EF4-FFF2-40B4-BE49-F238E27FC236}">
                        <a16:creationId xmlns:a16="http://schemas.microsoft.com/office/drawing/2014/main" id="{27498376-11E7-494A-8706-792F3D52A9FF}"/>
                      </a:ext>
                    </a:extLst>
                  </p:cNvPr>
                  <p:cNvSpPr/>
                  <p:nvPr/>
                </p:nvSpPr>
                <p:spPr>
                  <a:xfrm>
                    <a:off x="3523047" y="4902253"/>
                    <a:ext cx="373372" cy="270306"/>
                  </a:xfrm>
                  <a:prstGeom prst="rightArrow">
                    <a:avLst>
                      <a:gd name="adj1" fmla="val 50000"/>
                      <a:gd name="adj2" fmla="val 42483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箭头: 右 39">
                    <a:extLst>
                      <a:ext uri="{FF2B5EF4-FFF2-40B4-BE49-F238E27FC236}">
                        <a16:creationId xmlns:a16="http://schemas.microsoft.com/office/drawing/2014/main" id="{7454FB6D-D7F3-43A8-BD4A-8234422ACF37}"/>
                      </a:ext>
                    </a:extLst>
                  </p:cNvPr>
                  <p:cNvSpPr/>
                  <p:nvPr/>
                </p:nvSpPr>
                <p:spPr>
                  <a:xfrm>
                    <a:off x="5066784" y="4902253"/>
                    <a:ext cx="373372" cy="270306"/>
                  </a:xfrm>
                  <a:prstGeom prst="rightArrow">
                    <a:avLst>
                      <a:gd name="adj1" fmla="val 50000"/>
                      <a:gd name="adj2" fmla="val 42483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ED33EC1-DA00-4733-9A72-BA8AF0A4ED61}"/>
                    </a:ext>
                  </a:extLst>
                </p:cNvPr>
                <p:cNvSpPr/>
                <p:nvPr/>
              </p:nvSpPr>
              <p:spPr>
                <a:xfrm>
                  <a:off x="5409518" y="6150414"/>
                  <a:ext cx="1169827" cy="29305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/>
                    <a:t>HIRPass</a:t>
                  </a:r>
                  <a:endParaRPr lang="zh-CN" altLang="en-US" b="1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94CCDD6-D1E0-42F1-B027-ED8C304E5E8C}"/>
                    </a:ext>
                  </a:extLst>
                </p:cNvPr>
                <p:cNvSpPr txBox="1"/>
                <p:nvPr/>
              </p:nvSpPr>
              <p:spPr>
                <a:xfrm>
                  <a:off x="6384745" y="5774798"/>
                  <a:ext cx="831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MIR</a:t>
                  </a:r>
                </a:p>
              </p:txBody>
            </p:sp>
            <p:sp>
              <p:nvSpPr>
                <p:cNvPr id="30" name="箭头: 右 29">
                  <a:extLst>
                    <a:ext uri="{FF2B5EF4-FFF2-40B4-BE49-F238E27FC236}">
                      <a16:creationId xmlns:a16="http://schemas.microsoft.com/office/drawing/2014/main" id="{6DF13194-4113-430E-B973-269003959E12}"/>
                    </a:ext>
                  </a:extLst>
                </p:cNvPr>
                <p:cNvSpPr/>
                <p:nvPr/>
              </p:nvSpPr>
              <p:spPr>
                <a:xfrm>
                  <a:off x="6568889" y="6159244"/>
                  <a:ext cx="373372" cy="270306"/>
                </a:xfrm>
                <a:prstGeom prst="rightArrow">
                  <a:avLst>
                    <a:gd name="adj1" fmla="val 50000"/>
                    <a:gd name="adj2" fmla="val 42483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箭头: 右 30">
                  <a:extLst>
                    <a:ext uri="{FF2B5EF4-FFF2-40B4-BE49-F238E27FC236}">
                      <a16:creationId xmlns:a16="http://schemas.microsoft.com/office/drawing/2014/main" id="{D07890FD-629A-4B4B-B33C-DBFE1BF77AA3}"/>
                    </a:ext>
                  </a:extLst>
                </p:cNvPr>
                <p:cNvSpPr/>
                <p:nvPr/>
              </p:nvSpPr>
              <p:spPr>
                <a:xfrm>
                  <a:off x="367206" y="6184535"/>
                  <a:ext cx="373372" cy="270306"/>
                </a:xfrm>
                <a:prstGeom prst="rightArrow">
                  <a:avLst>
                    <a:gd name="adj1" fmla="val 50000"/>
                    <a:gd name="adj2" fmla="val 42483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FA72DC4-BCAC-4B2C-85E3-50BA63C527D9}"/>
                    </a:ext>
                  </a:extLst>
                </p:cNvPr>
                <p:cNvSpPr txBox="1"/>
                <p:nvPr/>
              </p:nvSpPr>
              <p:spPr>
                <a:xfrm>
                  <a:off x="4764654" y="5496816"/>
                  <a:ext cx="831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HIR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2C728F4-8182-458B-83B9-9090089A077B}"/>
                </a:ext>
              </a:extLst>
            </p:cNvPr>
            <p:cNvGrpSpPr/>
            <p:nvPr/>
          </p:nvGrpSpPr>
          <p:grpSpPr>
            <a:xfrm>
              <a:off x="7110990" y="3294960"/>
              <a:ext cx="3244080" cy="1271944"/>
              <a:chOff x="650311" y="4654635"/>
              <a:chExt cx="3244080" cy="1271944"/>
            </a:xfrm>
          </p:grpSpPr>
          <p:sp>
            <p:nvSpPr>
              <p:cNvPr id="17" name="箭头: 下 16">
                <a:extLst>
                  <a:ext uri="{FF2B5EF4-FFF2-40B4-BE49-F238E27FC236}">
                    <a16:creationId xmlns:a16="http://schemas.microsoft.com/office/drawing/2014/main" id="{5182BC13-842E-4AB8-9A62-15C9A79FDF13}"/>
                  </a:ext>
                </a:extLst>
              </p:cNvPr>
              <p:cNvSpPr/>
              <p:nvPr/>
            </p:nvSpPr>
            <p:spPr>
              <a:xfrm>
                <a:off x="1076998" y="4658241"/>
                <a:ext cx="282560" cy="1268338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C75BA2-663F-4109-AC6A-8F3F3F31BCFC}"/>
                  </a:ext>
                </a:extLst>
              </p:cNvPr>
              <p:cNvSpPr txBox="1"/>
              <p:nvPr/>
            </p:nvSpPr>
            <p:spPr>
              <a:xfrm>
                <a:off x="650311" y="5005265"/>
                <a:ext cx="1198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LIR</a:t>
                </a:r>
              </a:p>
            </p:txBody>
          </p:sp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62340E4E-D69A-4659-A157-05BDAD1DDCAE}"/>
                  </a:ext>
                </a:extLst>
              </p:cNvPr>
              <p:cNvSpPr/>
              <p:nvPr/>
            </p:nvSpPr>
            <p:spPr>
              <a:xfrm>
                <a:off x="2477684" y="4658243"/>
                <a:ext cx="282560" cy="237478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9896C9-C339-4614-BD7D-BBABCF217932}"/>
                  </a:ext>
                </a:extLst>
              </p:cNvPr>
              <p:cNvSpPr txBox="1"/>
              <p:nvPr/>
            </p:nvSpPr>
            <p:spPr>
              <a:xfrm>
                <a:off x="2696273" y="4654635"/>
                <a:ext cx="1198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LIR</a:t>
                </a:r>
                <a:endParaRPr lang="en-US" altLang="zh-CN" b="1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2986A9D-E598-44A1-9F2C-11A203AD0682}"/>
                  </a:ext>
                </a:extLst>
              </p:cNvPr>
              <p:cNvSpPr/>
              <p:nvPr/>
            </p:nvSpPr>
            <p:spPr>
              <a:xfrm>
                <a:off x="2044859" y="4895721"/>
                <a:ext cx="1148208" cy="49173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Reg </a:t>
                </a:r>
                <a:r>
                  <a:rPr lang="en-US" altLang="zh-CN" b="1" dirty="0" err="1"/>
                  <a:t>Alloc</a:t>
                </a:r>
                <a:endParaRPr lang="en-US" altLang="zh-CN" b="1" dirty="0"/>
              </a:p>
            </p:txBody>
          </p:sp>
          <p:sp>
            <p:nvSpPr>
              <p:cNvPr id="22" name="箭头: 下 21">
                <a:extLst>
                  <a:ext uri="{FF2B5EF4-FFF2-40B4-BE49-F238E27FC236}">
                    <a16:creationId xmlns:a16="http://schemas.microsoft.com/office/drawing/2014/main" id="{F45D4F0C-3C59-4890-BFA1-4BCD865223B8}"/>
                  </a:ext>
                </a:extLst>
              </p:cNvPr>
              <p:cNvSpPr/>
              <p:nvPr/>
            </p:nvSpPr>
            <p:spPr>
              <a:xfrm>
                <a:off x="2477684" y="5397497"/>
                <a:ext cx="316426" cy="51771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6031B6-6CB6-41A7-9D9D-BABD2E75FC65}"/>
                  </a:ext>
                </a:extLst>
              </p:cNvPr>
              <p:cNvSpPr txBox="1"/>
              <p:nvPr/>
            </p:nvSpPr>
            <p:spPr>
              <a:xfrm>
                <a:off x="1596593" y="5383435"/>
                <a:ext cx="1861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Instr2reg map</a:t>
                </a: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81A34FC-6E52-493A-9EE0-409E498DCA23}"/>
                </a:ext>
              </a:extLst>
            </p:cNvPr>
            <p:cNvSpPr/>
            <p:nvPr/>
          </p:nvSpPr>
          <p:spPr>
            <a:xfrm>
              <a:off x="7191502" y="4632712"/>
              <a:ext cx="2325349" cy="2930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High-level Instr</a:t>
              </a:r>
              <a:endParaRPr lang="zh-CN" altLang="en-US" b="1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988716B-B7FD-43ED-8C06-4B5988883F9B}"/>
                </a:ext>
              </a:extLst>
            </p:cNvPr>
            <p:cNvGrpSpPr/>
            <p:nvPr/>
          </p:nvGrpSpPr>
          <p:grpSpPr>
            <a:xfrm>
              <a:off x="636266" y="4651308"/>
              <a:ext cx="6555235" cy="270304"/>
              <a:chOff x="3733426" y="4652652"/>
              <a:chExt cx="3458075" cy="30620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2235935-4C6E-4995-8CAA-B79B4ADE03C8}"/>
                  </a:ext>
                </a:extLst>
              </p:cNvPr>
              <p:cNvSpPr/>
              <p:nvPr/>
            </p:nvSpPr>
            <p:spPr>
              <a:xfrm>
                <a:off x="4096343" y="4665806"/>
                <a:ext cx="1169826" cy="29305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Low-level </a:t>
                </a:r>
                <a:r>
                  <a:rPr lang="en-US" altLang="zh-CN" b="1" dirty="0" err="1"/>
                  <a:t>Instr</a:t>
                </a:r>
                <a:endParaRPr lang="zh-CN" altLang="en-US" b="1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27D5BDC-14BE-467C-93F0-33F6074068E6}"/>
                  </a:ext>
                </a:extLst>
              </p:cNvPr>
              <p:cNvSpPr/>
              <p:nvPr/>
            </p:nvSpPr>
            <p:spPr>
              <a:xfrm>
                <a:off x="5648304" y="4652652"/>
                <a:ext cx="1169826" cy="29305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Mid-level </a:t>
                </a:r>
                <a:r>
                  <a:rPr lang="en-US" altLang="zh-CN" b="1" dirty="0" err="1"/>
                  <a:t>Instr</a:t>
                </a:r>
                <a:endParaRPr lang="zh-CN" altLang="en-US" b="1" dirty="0"/>
              </a:p>
            </p:txBody>
          </p:sp>
          <p:sp>
            <p:nvSpPr>
              <p:cNvPr id="14" name="箭头: 下 13">
                <a:extLst>
                  <a:ext uri="{FF2B5EF4-FFF2-40B4-BE49-F238E27FC236}">
                    <a16:creationId xmlns:a16="http://schemas.microsoft.com/office/drawing/2014/main" id="{23E983CF-BA32-4AF6-8376-65A824AB1716}"/>
                  </a:ext>
                </a:extLst>
              </p:cNvPr>
              <p:cNvSpPr/>
              <p:nvPr/>
            </p:nvSpPr>
            <p:spPr>
              <a:xfrm rot="5400000">
                <a:off x="6879801" y="4634005"/>
                <a:ext cx="260484" cy="36291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24F16023-26C7-4AFB-839A-40FB0DDA1826}"/>
                  </a:ext>
                </a:extLst>
              </p:cNvPr>
              <p:cNvSpPr/>
              <p:nvPr/>
            </p:nvSpPr>
            <p:spPr>
              <a:xfrm rot="5400000">
                <a:off x="5326149" y="4634002"/>
                <a:ext cx="260484" cy="36291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7A10B7D5-E5B3-40BD-9CA6-5A9ACDCE9D22}"/>
                  </a:ext>
                </a:extLst>
              </p:cNvPr>
              <p:cNvSpPr/>
              <p:nvPr/>
            </p:nvSpPr>
            <p:spPr>
              <a:xfrm rot="5400000">
                <a:off x="3784642" y="4634002"/>
                <a:ext cx="260484" cy="36291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CEAE3A4-99C8-484F-BC69-5B27AC50B8C1}"/>
                </a:ext>
              </a:extLst>
            </p:cNvPr>
            <p:cNvSpPr txBox="1"/>
            <p:nvPr/>
          </p:nvSpPr>
          <p:spPr>
            <a:xfrm>
              <a:off x="-198747" y="4473383"/>
              <a:ext cx="930964" cy="56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ARM</a:t>
              </a:r>
            </a:p>
            <a:p>
              <a:r>
                <a:rPr lang="en-US" altLang="zh-CN" sz="2400" b="1" dirty="0" err="1"/>
                <a:t>asm</a:t>
              </a:r>
              <a:endParaRPr lang="en-US" altLang="zh-CN" sz="2400" b="1" dirty="0"/>
            </a:p>
          </p:txBody>
        </p:sp>
      </p:grpSp>
      <p:sp>
        <p:nvSpPr>
          <p:cNvPr id="50" name="标题 1">
            <a:extLst>
              <a:ext uri="{FF2B5EF4-FFF2-40B4-BE49-F238E27FC236}">
                <a16:creationId xmlns:a16="http://schemas.microsoft.com/office/drawing/2014/main" id="{5FA47E15-6DB5-4F07-B557-13F91A72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87" y="760370"/>
            <a:ext cx="9746088" cy="742416"/>
          </a:xfrm>
        </p:spPr>
        <p:txBody>
          <a:bodyPr/>
          <a:lstStyle/>
          <a:p>
            <a:r>
              <a:rPr lang="zh-CN" altLang="en-US" dirty="0"/>
              <a:t>项目结构简介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17CA07-D483-44A2-B2C3-92B9830E93FB}"/>
              </a:ext>
            </a:extLst>
          </p:cNvPr>
          <p:cNvSpPr/>
          <p:nvPr/>
        </p:nvSpPr>
        <p:spPr>
          <a:xfrm>
            <a:off x="993159" y="2419774"/>
            <a:ext cx="5072086" cy="1507166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2FF36B-3F5A-480E-A6B2-FFE5205616BA}"/>
              </a:ext>
            </a:extLst>
          </p:cNvPr>
          <p:cNvSpPr/>
          <p:nvPr/>
        </p:nvSpPr>
        <p:spPr>
          <a:xfrm>
            <a:off x="6307443" y="2406130"/>
            <a:ext cx="4887427" cy="241811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4AA88E-902B-4B21-9EA5-07CAD69E43C7}"/>
              </a:ext>
            </a:extLst>
          </p:cNvPr>
          <p:cNvSpPr/>
          <p:nvPr/>
        </p:nvSpPr>
        <p:spPr>
          <a:xfrm>
            <a:off x="1125406" y="5270892"/>
            <a:ext cx="9716112" cy="78607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84"/>
    </mc:Choice>
    <mc:Fallback xmlns="">
      <p:transition spd="slow" advTm="402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7" y="760370"/>
            <a:ext cx="9746088" cy="742416"/>
          </a:xfrm>
        </p:spPr>
        <p:txBody>
          <a:bodyPr/>
          <a:lstStyle/>
          <a:p>
            <a:r>
              <a:rPr lang="zh-CN" altLang="en-US" dirty="0"/>
              <a:t>中间代码优化举例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D7B8B9F6-067E-4ADE-A82B-E7B47F1272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2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461CC9-2E1A-4E4A-A7F4-4EB69E0AB6FE}"/>
              </a:ext>
            </a:extLst>
          </p:cNvPr>
          <p:cNvSpPr/>
          <p:nvPr/>
        </p:nvSpPr>
        <p:spPr>
          <a:xfrm>
            <a:off x="322200" y="781772"/>
            <a:ext cx="11703546" cy="5868410"/>
          </a:xfrm>
          <a:prstGeom prst="rect">
            <a:avLst/>
          </a:prstGeom>
          <a:noFill/>
        </p:spPr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755BC15-C3CC-4008-98BF-B651E50E4361}"/>
              </a:ext>
            </a:extLst>
          </p:cNvPr>
          <p:cNvGrpSpPr/>
          <p:nvPr/>
        </p:nvGrpSpPr>
        <p:grpSpPr>
          <a:xfrm>
            <a:off x="6096000" y="1502786"/>
            <a:ext cx="3322416" cy="5279320"/>
            <a:chOff x="3391079" y="1130300"/>
            <a:chExt cx="2413976" cy="5279320"/>
          </a:xfrm>
        </p:grpSpPr>
        <p:sp>
          <p:nvSpPr>
            <p:cNvPr id="25" name="任意多边形 23">
              <a:extLst>
                <a:ext uri="{FF2B5EF4-FFF2-40B4-BE49-F238E27FC236}">
                  <a16:creationId xmlns:a16="http://schemas.microsoft.com/office/drawing/2014/main" id="{295BCD94-8EF8-45C5-8797-5579BAE9DD2D}"/>
                </a:ext>
              </a:extLst>
            </p:cNvPr>
            <p:cNvSpPr>
              <a:spLocks/>
            </p:cNvSpPr>
            <p:nvPr/>
          </p:nvSpPr>
          <p:spPr>
            <a:xfrm>
              <a:off x="3391079" y="1130300"/>
              <a:ext cx="2413976" cy="5279320"/>
            </a:xfrm>
            <a:custGeom>
              <a:avLst/>
              <a:gdLst>
                <a:gd name="connsiteX0" fmla="*/ 0 w 2869998"/>
                <a:gd name="connsiteY0" fmla="*/ 287000 h 4823776"/>
                <a:gd name="connsiteX1" fmla="*/ 287000 w 2869998"/>
                <a:gd name="connsiteY1" fmla="*/ 0 h 4823776"/>
                <a:gd name="connsiteX2" fmla="*/ 2582998 w 2869998"/>
                <a:gd name="connsiteY2" fmla="*/ 0 h 4823776"/>
                <a:gd name="connsiteX3" fmla="*/ 2869998 w 2869998"/>
                <a:gd name="connsiteY3" fmla="*/ 287000 h 4823776"/>
                <a:gd name="connsiteX4" fmla="*/ 2869998 w 2869998"/>
                <a:gd name="connsiteY4" fmla="*/ 4536776 h 4823776"/>
                <a:gd name="connsiteX5" fmla="*/ 2582998 w 2869998"/>
                <a:gd name="connsiteY5" fmla="*/ 4823776 h 4823776"/>
                <a:gd name="connsiteX6" fmla="*/ 287000 w 2869998"/>
                <a:gd name="connsiteY6" fmla="*/ 4823776 h 4823776"/>
                <a:gd name="connsiteX7" fmla="*/ 0 w 2869998"/>
                <a:gd name="connsiteY7" fmla="*/ 4536776 h 4823776"/>
                <a:gd name="connsiteX8" fmla="*/ 0 w 2869998"/>
                <a:gd name="connsiteY8" fmla="*/ 287000 h 482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9998" h="4823776">
                  <a:moveTo>
                    <a:pt x="0" y="287000"/>
                  </a:moveTo>
                  <a:cubicBezTo>
                    <a:pt x="0" y="128494"/>
                    <a:pt x="128494" y="0"/>
                    <a:pt x="287000" y="0"/>
                  </a:cubicBezTo>
                  <a:lnTo>
                    <a:pt x="2582998" y="0"/>
                  </a:lnTo>
                  <a:cubicBezTo>
                    <a:pt x="2741504" y="0"/>
                    <a:pt x="2869998" y="128494"/>
                    <a:pt x="2869998" y="287000"/>
                  </a:cubicBezTo>
                  <a:lnTo>
                    <a:pt x="2869998" y="4536776"/>
                  </a:lnTo>
                  <a:cubicBezTo>
                    <a:pt x="2869998" y="4695282"/>
                    <a:pt x="2741504" y="4823776"/>
                    <a:pt x="2582998" y="4823776"/>
                  </a:cubicBezTo>
                  <a:lnTo>
                    <a:pt x="287000" y="4823776"/>
                  </a:lnTo>
                  <a:cubicBezTo>
                    <a:pt x="128494" y="4823776"/>
                    <a:pt x="0" y="4695282"/>
                    <a:pt x="0" y="4536776"/>
                  </a:cubicBezTo>
                  <a:lnTo>
                    <a:pt x="0" y="28700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884" tIns="1241551" rIns="207884" bIns="207883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IRCheck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LoopFinder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/>
                <a:t>Dominator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ActiveVar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zh-CN" sz="1400" dirty="0" err="1"/>
                <a:t>ReachDefinition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/>
                <a:t>Mem2reg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BBConstPropagation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DeadCodeEliminate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FunctionInline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SimplifyCFG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LoopInvariant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Mutithreading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RefactorPartins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 err="1"/>
                <a:t>CondSimplify</a:t>
              </a: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400" dirty="0"/>
                <a:t>…</a:t>
              </a:r>
              <a:endParaRPr lang="zh-CN" altLang="en-US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en-US" altLang="zh-CN" sz="1400" dirty="0"/>
            </a:p>
          </p:txBody>
        </p:sp>
        <p:sp>
          <p:nvSpPr>
            <p:cNvPr id="26" name="任意多边形 25">
              <a:extLst>
                <a:ext uri="{FF2B5EF4-FFF2-40B4-BE49-F238E27FC236}">
                  <a16:creationId xmlns:a16="http://schemas.microsoft.com/office/drawing/2014/main" id="{4EDF22D0-B9C2-4413-903A-1B7E38659CC6}"/>
                </a:ext>
              </a:extLst>
            </p:cNvPr>
            <p:cNvSpPr/>
            <p:nvPr/>
          </p:nvSpPr>
          <p:spPr>
            <a:xfrm>
              <a:off x="3586380" y="1422975"/>
              <a:ext cx="2023373" cy="804628"/>
            </a:xfrm>
            <a:custGeom>
              <a:avLst/>
              <a:gdLst>
                <a:gd name="connsiteX0" fmla="*/ 0 w 2023373"/>
                <a:gd name="connsiteY0" fmla="*/ 80463 h 804628"/>
                <a:gd name="connsiteX1" fmla="*/ 80463 w 2023373"/>
                <a:gd name="connsiteY1" fmla="*/ 0 h 804628"/>
                <a:gd name="connsiteX2" fmla="*/ 1942910 w 2023373"/>
                <a:gd name="connsiteY2" fmla="*/ 0 h 804628"/>
                <a:gd name="connsiteX3" fmla="*/ 2023373 w 2023373"/>
                <a:gd name="connsiteY3" fmla="*/ 80463 h 804628"/>
                <a:gd name="connsiteX4" fmla="*/ 2023373 w 2023373"/>
                <a:gd name="connsiteY4" fmla="*/ 724165 h 804628"/>
                <a:gd name="connsiteX5" fmla="*/ 1942910 w 2023373"/>
                <a:gd name="connsiteY5" fmla="*/ 804628 h 804628"/>
                <a:gd name="connsiteX6" fmla="*/ 80463 w 2023373"/>
                <a:gd name="connsiteY6" fmla="*/ 804628 h 804628"/>
                <a:gd name="connsiteX7" fmla="*/ 0 w 2023373"/>
                <a:gd name="connsiteY7" fmla="*/ 724165 h 804628"/>
                <a:gd name="connsiteX8" fmla="*/ 0 w 2023373"/>
                <a:gd name="connsiteY8" fmla="*/ 80463 h 80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3373" h="804628">
                  <a:moveTo>
                    <a:pt x="0" y="80463"/>
                  </a:moveTo>
                  <a:cubicBezTo>
                    <a:pt x="0" y="36025"/>
                    <a:pt x="36025" y="0"/>
                    <a:pt x="80463" y="0"/>
                  </a:cubicBezTo>
                  <a:lnTo>
                    <a:pt x="1942910" y="0"/>
                  </a:lnTo>
                  <a:cubicBezTo>
                    <a:pt x="1987348" y="0"/>
                    <a:pt x="2023373" y="36025"/>
                    <a:pt x="2023373" y="80463"/>
                  </a:cubicBezTo>
                  <a:lnTo>
                    <a:pt x="2023373" y="724165"/>
                  </a:lnTo>
                  <a:cubicBezTo>
                    <a:pt x="2023373" y="768603"/>
                    <a:pt x="1987348" y="804628"/>
                    <a:pt x="1942910" y="804628"/>
                  </a:cubicBezTo>
                  <a:lnTo>
                    <a:pt x="80463" y="804628"/>
                  </a:lnTo>
                  <a:cubicBezTo>
                    <a:pt x="36025" y="804628"/>
                    <a:pt x="0" y="768603"/>
                    <a:pt x="0" y="724165"/>
                  </a:cubicBezTo>
                  <a:lnTo>
                    <a:pt x="0" y="804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047" tIns="43887" rIns="54047" bIns="43887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MIR</a:t>
              </a:r>
              <a:endParaRPr lang="zh-CN" altLang="en-US" sz="1600" kern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04E2C-8730-49E3-B727-3D9A4D1DBBB3}"/>
              </a:ext>
            </a:extLst>
          </p:cNvPr>
          <p:cNvGrpSpPr/>
          <p:nvPr/>
        </p:nvGrpSpPr>
        <p:grpSpPr>
          <a:xfrm>
            <a:off x="1428285" y="1502786"/>
            <a:ext cx="3322416" cy="5279320"/>
            <a:chOff x="1692494" y="1072356"/>
            <a:chExt cx="3322418" cy="518557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C49488-D988-4F94-BA20-65A3BDF2D3AE}"/>
                </a:ext>
              </a:extLst>
            </p:cNvPr>
            <p:cNvGrpSpPr/>
            <p:nvPr/>
          </p:nvGrpSpPr>
          <p:grpSpPr>
            <a:xfrm>
              <a:off x="1692496" y="1072356"/>
              <a:ext cx="3322416" cy="2446699"/>
              <a:chOff x="660399" y="1130300"/>
              <a:chExt cx="2413976" cy="5003800"/>
            </a:xfrm>
          </p:grpSpPr>
          <p:sp>
            <p:nvSpPr>
              <p:cNvPr id="32" name="任意多边形 20">
                <a:extLst>
                  <a:ext uri="{FF2B5EF4-FFF2-40B4-BE49-F238E27FC236}">
                    <a16:creationId xmlns:a16="http://schemas.microsoft.com/office/drawing/2014/main" id="{3BF697A2-3802-454E-8427-18F788E40F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399" y="1130300"/>
                <a:ext cx="2413976" cy="5003800"/>
              </a:xfrm>
              <a:custGeom>
                <a:avLst/>
                <a:gdLst>
                  <a:gd name="connsiteX0" fmla="*/ 0 w 1762535"/>
                  <a:gd name="connsiteY0" fmla="*/ 126385 h 1263854"/>
                  <a:gd name="connsiteX1" fmla="*/ 126385 w 1762535"/>
                  <a:gd name="connsiteY1" fmla="*/ 0 h 1263854"/>
                  <a:gd name="connsiteX2" fmla="*/ 1636150 w 1762535"/>
                  <a:gd name="connsiteY2" fmla="*/ 0 h 1263854"/>
                  <a:gd name="connsiteX3" fmla="*/ 1762535 w 1762535"/>
                  <a:gd name="connsiteY3" fmla="*/ 126385 h 1263854"/>
                  <a:gd name="connsiteX4" fmla="*/ 1762535 w 1762535"/>
                  <a:gd name="connsiteY4" fmla="*/ 1137469 h 1263854"/>
                  <a:gd name="connsiteX5" fmla="*/ 1636150 w 1762535"/>
                  <a:gd name="connsiteY5" fmla="*/ 1263854 h 1263854"/>
                  <a:gd name="connsiteX6" fmla="*/ 126385 w 1762535"/>
                  <a:gd name="connsiteY6" fmla="*/ 1263854 h 1263854"/>
                  <a:gd name="connsiteX7" fmla="*/ 0 w 1762535"/>
                  <a:gd name="connsiteY7" fmla="*/ 1137469 h 1263854"/>
                  <a:gd name="connsiteX8" fmla="*/ 0 w 1762535"/>
                  <a:gd name="connsiteY8" fmla="*/ 126385 h 126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2535" h="1263854">
                    <a:moveTo>
                      <a:pt x="0" y="126385"/>
                    </a:moveTo>
                    <a:cubicBezTo>
                      <a:pt x="0" y="56584"/>
                      <a:pt x="56584" y="0"/>
                      <a:pt x="126385" y="0"/>
                    </a:cubicBezTo>
                    <a:lnTo>
                      <a:pt x="1636150" y="0"/>
                    </a:lnTo>
                    <a:cubicBezTo>
                      <a:pt x="1705951" y="0"/>
                      <a:pt x="1762535" y="56584"/>
                      <a:pt x="1762535" y="126385"/>
                    </a:cubicBezTo>
                    <a:lnTo>
                      <a:pt x="1762535" y="1137469"/>
                    </a:lnTo>
                    <a:cubicBezTo>
                      <a:pt x="1762535" y="1207270"/>
                      <a:pt x="1705951" y="1263854"/>
                      <a:pt x="1636150" y="1263854"/>
                    </a:cubicBezTo>
                    <a:lnTo>
                      <a:pt x="126385" y="1263854"/>
                    </a:lnTo>
                    <a:cubicBezTo>
                      <a:pt x="56584" y="1263854"/>
                      <a:pt x="0" y="1207270"/>
                      <a:pt x="0" y="1137469"/>
                    </a:cubicBezTo>
                    <a:lnTo>
                      <a:pt x="0" y="126385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910" tIns="152910" rIns="152910" bIns="423736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1600" kern="1200" dirty="0">
                  <a:latin typeface="+mn-lt"/>
                  <a:ea typeface="思源宋体 Light" panose="02020300000000000000" pitchFamily="18" charset="-122"/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altLang="zh-CN" sz="1600" kern="1200" dirty="0">
                  <a:latin typeface="+mn-lt"/>
                  <a:ea typeface="思源宋体 Light" panose="02020300000000000000" pitchFamily="18" charset="-122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kern="1200" dirty="0" err="1">
                    <a:latin typeface="+mn-lt"/>
                    <a:ea typeface="思源宋体 Light" panose="02020300000000000000" pitchFamily="18" charset="-122"/>
                  </a:rPr>
                  <a:t>LoopMerge</a:t>
                </a:r>
                <a:endParaRPr lang="zh-CN" altLang="en-US" sz="1600" kern="1200" dirty="0">
                  <a:latin typeface="+mn-lt"/>
                  <a:ea typeface="思源宋体 Light" panose="02020300000000000000" pitchFamily="18" charset="-122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kern="1200" dirty="0" err="1">
                    <a:latin typeface="+mn-lt"/>
                    <a:ea typeface="思源宋体 Light" panose="02020300000000000000" pitchFamily="18" charset="-122"/>
                  </a:rPr>
                  <a:t>AccumulatePattern</a:t>
                </a:r>
                <a:endParaRPr lang="zh-CN" altLang="en-US" sz="1600" kern="1200" dirty="0">
                  <a:latin typeface="+mn-lt"/>
                  <a:ea typeface="思源宋体 Light" panose="02020300000000000000" pitchFamily="18" charset="-122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思源宋体 Light" panose="02020300000000000000" pitchFamily="18" charset="-122"/>
                    <a:cs typeface="+mn-cs"/>
                  </a:rPr>
                  <a:t>HighIRsimplyCFG</a:t>
                </a:r>
                <a:endParaRPr lang="en-US" altLang="zh-CN" sz="1600" b="0" i="0" kern="1200" dirty="0">
                  <a:solidFill>
                    <a:schemeClr val="tx1"/>
                  </a:solidFill>
                  <a:effectLst/>
                  <a:latin typeface="+mn-lt"/>
                  <a:ea typeface="思源宋体 Light" panose="02020300000000000000" pitchFamily="18" charset="-122"/>
                  <a:cs typeface="+mn-cs"/>
                </a:endParaRPr>
              </a:p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>
                    <a:solidFill>
                      <a:schemeClr val="tx1"/>
                    </a:solidFill>
                  </a:rPr>
                  <a:t>BBExps</a:t>
                </a:r>
                <a:endParaRPr lang="zh-CN" altLang="en-US" sz="1600" kern="1200" dirty="0">
                  <a:latin typeface="+mn-lt"/>
                  <a:ea typeface="思源宋体 Light" panose="02020300000000000000" pitchFamily="18" charset="-122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kern="1200" dirty="0">
                    <a:latin typeface="+mn-lt"/>
                    <a:ea typeface="思源宋体 Light" panose="02020300000000000000" pitchFamily="18" charset="-122"/>
                  </a:rPr>
                  <a:t>…</a:t>
                </a:r>
                <a:endParaRPr lang="zh-CN" altLang="en-US" sz="1600" kern="1200" dirty="0">
                  <a:latin typeface="+mn-lt"/>
                  <a:ea typeface="思源宋体 Light" panose="02020300000000000000" pitchFamily="18" charset="-122"/>
                </a:endParaRPr>
              </a:p>
            </p:txBody>
          </p:sp>
          <p:sp>
            <p:nvSpPr>
              <p:cNvPr id="33" name="任意多边形 22">
                <a:extLst>
                  <a:ext uri="{FF2B5EF4-FFF2-40B4-BE49-F238E27FC236}">
                    <a16:creationId xmlns:a16="http://schemas.microsoft.com/office/drawing/2014/main" id="{9D9BCC56-E7D4-4013-AAAD-33D6DACF18B8}"/>
                  </a:ext>
                </a:extLst>
              </p:cNvPr>
              <p:cNvSpPr/>
              <p:nvPr/>
            </p:nvSpPr>
            <p:spPr>
              <a:xfrm>
                <a:off x="855700" y="1422975"/>
                <a:ext cx="2023373" cy="804628"/>
              </a:xfrm>
              <a:custGeom>
                <a:avLst/>
                <a:gdLst>
                  <a:gd name="connsiteX0" fmla="*/ 0 w 1568660"/>
                  <a:gd name="connsiteY0" fmla="*/ 31687 h 316870"/>
                  <a:gd name="connsiteX1" fmla="*/ 31687 w 1568660"/>
                  <a:gd name="connsiteY1" fmla="*/ 0 h 316870"/>
                  <a:gd name="connsiteX2" fmla="*/ 1536973 w 1568660"/>
                  <a:gd name="connsiteY2" fmla="*/ 0 h 316870"/>
                  <a:gd name="connsiteX3" fmla="*/ 1568660 w 1568660"/>
                  <a:gd name="connsiteY3" fmla="*/ 31687 h 316870"/>
                  <a:gd name="connsiteX4" fmla="*/ 1568660 w 1568660"/>
                  <a:gd name="connsiteY4" fmla="*/ 285183 h 316870"/>
                  <a:gd name="connsiteX5" fmla="*/ 1536973 w 1568660"/>
                  <a:gd name="connsiteY5" fmla="*/ 316870 h 316870"/>
                  <a:gd name="connsiteX6" fmla="*/ 31687 w 1568660"/>
                  <a:gd name="connsiteY6" fmla="*/ 316870 h 316870"/>
                  <a:gd name="connsiteX7" fmla="*/ 0 w 1568660"/>
                  <a:gd name="connsiteY7" fmla="*/ 285183 h 316870"/>
                  <a:gd name="connsiteX8" fmla="*/ 0 w 1568660"/>
                  <a:gd name="connsiteY8" fmla="*/ 31687 h 31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660" h="316870">
                    <a:moveTo>
                      <a:pt x="0" y="31687"/>
                    </a:moveTo>
                    <a:cubicBezTo>
                      <a:pt x="0" y="14187"/>
                      <a:pt x="14187" y="0"/>
                      <a:pt x="31687" y="0"/>
                    </a:cubicBezTo>
                    <a:lnTo>
                      <a:pt x="1536973" y="0"/>
                    </a:lnTo>
                    <a:cubicBezTo>
                      <a:pt x="1554473" y="0"/>
                      <a:pt x="1568660" y="14187"/>
                      <a:pt x="1568660" y="31687"/>
                    </a:cubicBezTo>
                    <a:lnTo>
                      <a:pt x="1568660" y="285183"/>
                    </a:lnTo>
                    <a:cubicBezTo>
                      <a:pt x="1568660" y="302683"/>
                      <a:pt x="1554473" y="316870"/>
                      <a:pt x="1536973" y="316870"/>
                    </a:cubicBezTo>
                    <a:lnTo>
                      <a:pt x="31687" y="316870"/>
                    </a:lnTo>
                    <a:cubicBezTo>
                      <a:pt x="14187" y="316870"/>
                      <a:pt x="0" y="302683"/>
                      <a:pt x="0" y="285183"/>
                    </a:cubicBezTo>
                    <a:lnTo>
                      <a:pt x="0" y="3168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761" tIns="29601" rIns="39761" bIns="29601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/>
                  <a:t>HIR</a:t>
                </a:r>
                <a:endParaRPr lang="zh-CN" altLang="en-US" sz="1600" kern="12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1AC387-7FF8-43E1-8D0B-74CF602B00C0}"/>
                </a:ext>
              </a:extLst>
            </p:cNvPr>
            <p:cNvGrpSpPr/>
            <p:nvPr/>
          </p:nvGrpSpPr>
          <p:grpSpPr>
            <a:xfrm>
              <a:off x="1692494" y="3700824"/>
              <a:ext cx="3322416" cy="2557102"/>
              <a:chOff x="6622861" y="1130299"/>
              <a:chExt cx="2413976" cy="5003800"/>
            </a:xfrm>
          </p:grpSpPr>
          <p:sp>
            <p:nvSpPr>
              <p:cNvPr id="30" name="任意多边形 26">
                <a:extLst>
                  <a:ext uri="{FF2B5EF4-FFF2-40B4-BE49-F238E27FC236}">
                    <a16:creationId xmlns:a16="http://schemas.microsoft.com/office/drawing/2014/main" id="{060D8F7A-C57B-4D79-BB07-9A913AD6A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22861" y="1130299"/>
                <a:ext cx="2413976" cy="5003800"/>
              </a:xfrm>
              <a:custGeom>
                <a:avLst/>
                <a:gdLst>
                  <a:gd name="connsiteX0" fmla="*/ 0 w 1673600"/>
                  <a:gd name="connsiteY0" fmla="*/ 102176 h 1021755"/>
                  <a:gd name="connsiteX1" fmla="*/ 102176 w 1673600"/>
                  <a:gd name="connsiteY1" fmla="*/ 0 h 1021755"/>
                  <a:gd name="connsiteX2" fmla="*/ 1571425 w 1673600"/>
                  <a:gd name="connsiteY2" fmla="*/ 0 h 1021755"/>
                  <a:gd name="connsiteX3" fmla="*/ 1673601 w 1673600"/>
                  <a:gd name="connsiteY3" fmla="*/ 102176 h 1021755"/>
                  <a:gd name="connsiteX4" fmla="*/ 1673600 w 1673600"/>
                  <a:gd name="connsiteY4" fmla="*/ 919580 h 1021755"/>
                  <a:gd name="connsiteX5" fmla="*/ 1571424 w 1673600"/>
                  <a:gd name="connsiteY5" fmla="*/ 1021756 h 1021755"/>
                  <a:gd name="connsiteX6" fmla="*/ 102176 w 1673600"/>
                  <a:gd name="connsiteY6" fmla="*/ 1021755 h 1021755"/>
                  <a:gd name="connsiteX7" fmla="*/ 0 w 1673600"/>
                  <a:gd name="connsiteY7" fmla="*/ 919579 h 1021755"/>
                  <a:gd name="connsiteX8" fmla="*/ 0 w 1673600"/>
                  <a:gd name="connsiteY8" fmla="*/ 102176 h 102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3600" h="1021755">
                    <a:moveTo>
                      <a:pt x="0" y="102176"/>
                    </a:moveTo>
                    <a:cubicBezTo>
                      <a:pt x="0" y="45746"/>
                      <a:pt x="45746" y="0"/>
                      <a:pt x="102176" y="0"/>
                    </a:cubicBezTo>
                    <a:lnTo>
                      <a:pt x="1571425" y="0"/>
                    </a:lnTo>
                    <a:cubicBezTo>
                      <a:pt x="1627855" y="0"/>
                      <a:pt x="1673601" y="45746"/>
                      <a:pt x="1673601" y="102176"/>
                    </a:cubicBezTo>
                    <a:cubicBezTo>
                      <a:pt x="1673601" y="374644"/>
                      <a:pt x="1673600" y="647112"/>
                      <a:pt x="1673600" y="919580"/>
                    </a:cubicBezTo>
                    <a:cubicBezTo>
                      <a:pt x="1673600" y="976010"/>
                      <a:pt x="1627854" y="1021756"/>
                      <a:pt x="1571424" y="1021756"/>
                    </a:cubicBezTo>
                    <a:lnTo>
                      <a:pt x="102176" y="1021755"/>
                    </a:lnTo>
                    <a:cubicBezTo>
                      <a:pt x="45746" y="1021755"/>
                      <a:pt x="0" y="976009"/>
                      <a:pt x="0" y="919579"/>
                    </a:cubicBezTo>
                    <a:lnTo>
                      <a:pt x="0" y="102176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-4505695"/>
                  <a:satOff val="-11613"/>
                  <a:lumOff val="-784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7338" tIns="147338" rIns="147338" bIns="366286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600" b="0" i="0" kern="1200" dirty="0">
                  <a:latin typeface="+mn-lt"/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600" b="0" i="0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0" i="0" kern="1200" dirty="0" err="1">
                    <a:latin typeface="+mn-lt"/>
                  </a:rPr>
                  <a:t>InstructionSchedule</a:t>
                </a:r>
                <a:endParaRPr lang="en-US" sz="1600" b="0" i="0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/>
                  <a:t>InstructionFuse</a:t>
                </a:r>
                <a:endParaRPr lang="en-US" altLang="zh-CN" sz="1600" dirty="0"/>
              </a:p>
              <a:p>
                <a:pPr marL="571500" lvl="2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/>
                  <a:t>SpliGEP</a:t>
                </a:r>
                <a:endParaRPr lang="en-US" altLang="zh-CN" sz="1600" dirty="0"/>
              </a:p>
              <a:p>
                <a:pPr marL="571500" lvl="2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/>
                  <a:t>SplictRem</a:t>
                </a:r>
                <a:endParaRPr lang="en-US" altLang="zh-CN" sz="1600" dirty="0"/>
              </a:p>
              <a:p>
                <a:pPr marL="571500" lvl="2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/>
                  <a:t>removeUnuseOP</a:t>
                </a:r>
                <a:endParaRPr lang="en-US" altLang="zh-CN" sz="1600" dirty="0"/>
              </a:p>
              <a:p>
                <a:pPr marL="571500" lvl="2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 err="1"/>
                  <a:t>convertMulDivToShift</a:t>
                </a:r>
                <a:endParaRPr lang="en-US" altLang="zh-CN" sz="1600" dirty="0"/>
              </a:p>
              <a:p>
                <a:pPr marL="571500" lvl="2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600" dirty="0"/>
                  <a:t>…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1600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1600" kern="1200" dirty="0">
                  <a:latin typeface="+mn-lt"/>
                </a:endParaRPr>
              </a:p>
            </p:txBody>
          </p:sp>
          <p:sp>
            <p:nvSpPr>
              <p:cNvPr id="31" name="任意多边形 28">
                <a:extLst>
                  <a:ext uri="{FF2B5EF4-FFF2-40B4-BE49-F238E27FC236}">
                    <a16:creationId xmlns:a16="http://schemas.microsoft.com/office/drawing/2014/main" id="{1B2FE50B-C8B3-4A45-A8B4-79DA140449C1}"/>
                  </a:ext>
                </a:extLst>
              </p:cNvPr>
              <p:cNvSpPr/>
              <p:nvPr/>
            </p:nvSpPr>
            <p:spPr>
              <a:xfrm>
                <a:off x="6818162" y="1422975"/>
                <a:ext cx="2023373" cy="804628"/>
              </a:xfrm>
              <a:custGeom>
                <a:avLst/>
                <a:gdLst>
                  <a:gd name="connsiteX0" fmla="*/ 0 w 2023373"/>
                  <a:gd name="connsiteY0" fmla="*/ 80463 h 804628"/>
                  <a:gd name="connsiteX1" fmla="*/ 80463 w 2023373"/>
                  <a:gd name="connsiteY1" fmla="*/ 0 h 804628"/>
                  <a:gd name="connsiteX2" fmla="*/ 1942910 w 2023373"/>
                  <a:gd name="connsiteY2" fmla="*/ 0 h 804628"/>
                  <a:gd name="connsiteX3" fmla="*/ 2023373 w 2023373"/>
                  <a:gd name="connsiteY3" fmla="*/ 80463 h 804628"/>
                  <a:gd name="connsiteX4" fmla="*/ 2023373 w 2023373"/>
                  <a:gd name="connsiteY4" fmla="*/ 724165 h 804628"/>
                  <a:gd name="connsiteX5" fmla="*/ 1942910 w 2023373"/>
                  <a:gd name="connsiteY5" fmla="*/ 804628 h 804628"/>
                  <a:gd name="connsiteX6" fmla="*/ 80463 w 2023373"/>
                  <a:gd name="connsiteY6" fmla="*/ 804628 h 804628"/>
                  <a:gd name="connsiteX7" fmla="*/ 0 w 2023373"/>
                  <a:gd name="connsiteY7" fmla="*/ 724165 h 804628"/>
                  <a:gd name="connsiteX8" fmla="*/ 0 w 2023373"/>
                  <a:gd name="connsiteY8" fmla="*/ 80463 h 8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3373" h="804628">
                    <a:moveTo>
                      <a:pt x="0" y="80463"/>
                    </a:moveTo>
                    <a:cubicBezTo>
                      <a:pt x="0" y="36025"/>
                      <a:pt x="36025" y="0"/>
                      <a:pt x="80463" y="0"/>
                    </a:cubicBezTo>
                    <a:lnTo>
                      <a:pt x="1942910" y="0"/>
                    </a:lnTo>
                    <a:cubicBezTo>
                      <a:pt x="1987348" y="0"/>
                      <a:pt x="2023373" y="36025"/>
                      <a:pt x="2023373" y="80463"/>
                    </a:cubicBezTo>
                    <a:lnTo>
                      <a:pt x="2023373" y="724165"/>
                    </a:lnTo>
                    <a:cubicBezTo>
                      <a:pt x="2023373" y="768603"/>
                      <a:pt x="1987348" y="804628"/>
                      <a:pt x="1942910" y="804628"/>
                    </a:cubicBezTo>
                    <a:lnTo>
                      <a:pt x="80463" y="804628"/>
                    </a:lnTo>
                    <a:cubicBezTo>
                      <a:pt x="36025" y="804628"/>
                      <a:pt x="0" y="768603"/>
                      <a:pt x="0" y="724165"/>
                    </a:cubicBezTo>
                    <a:lnTo>
                      <a:pt x="0" y="8046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4505695"/>
                  <a:satOff val="-11613"/>
                  <a:lumOff val="-7843"/>
                  <a:alphaOff val="0"/>
                </a:schemeClr>
              </a:fillRef>
              <a:effectRef idx="0">
                <a:schemeClr val="accent5">
                  <a:hueOff val="-4505695"/>
                  <a:satOff val="-11613"/>
                  <a:lumOff val="-7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047" tIns="43887" rIns="54047" bIns="43887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/>
                  <a:t>LIR</a:t>
                </a:r>
                <a:endParaRPr lang="zh-CN" altLang="en-US" sz="1600" kern="1200" dirty="0"/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D12BF-DCED-42C4-9043-1CD3C305ABAD}"/>
              </a:ext>
            </a:extLst>
          </p:cNvPr>
          <p:cNvSpPr txBox="1"/>
          <p:nvPr/>
        </p:nvSpPr>
        <p:spPr>
          <a:xfrm>
            <a:off x="8687952" y="2748252"/>
            <a:ext cx="461665" cy="1085851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Analysis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FFFABD-5A39-4BA5-80E5-EFC13C0935E0}"/>
              </a:ext>
            </a:extLst>
          </p:cNvPr>
          <p:cNvSpPr txBox="1"/>
          <p:nvPr/>
        </p:nvSpPr>
        <p:spPr>
          <a:xfrm>
            <a:off x="8687951" y="4749670"/>
            <a:ext cx="461665" cy="1288472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Transform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54">
            <a:extLst>
              <a:ext uri="{FF2B5EF4-FFF2-40B4-BE49-F238E27FC236}">
                <a16:creationId xmlns:a16="http://schemas.microsoft.com/office/drawing/2014/main" id="{D60E515D-DDD6-4DCE-B835-3D7E3E144018}"/>
              </a:ext>
            </a:extLst>
          </p:cNvPr>
          <p:cNvSpPr/>
          <p:nvPr/>
        </p:nvSpPr>
        <p:spPr>
          <a:xfrm>
            <a:off x="11139055" y="2760914"/>
            <a:ext cx="45719" cy="45719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063" y="2850896"/>
            <a:ext cx="9418320" cy="1156208"/>
          </a:xfrm>
        </p:spPr>
        <p:txBody>
          <a:bodyPr/>
          <a:lstStyle/>
          <a:p>
            <a:r>
              <a:rPr lang="zh-CN" altLang="en-US" dirty="0"/>
              <a:t>编译优化案例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1"/>
    </mc:Choice>
    <mc:Fallback xmlns="">
      <p:transition spd="slow" advTm="174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>
            <a:extLst>
              <a:ext uri="{FF2B5EF4-FFF2-40B4-BE49-F238E27FC236}">
                <a16:creationId xmlns:a16="http://schemas.microsoft.com/office/drawing/2014/main" id="{AD7D03EF-1573-464C-83A4-1EDB7F225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9655" y="10928"/>
            <a:ext cx="5477650" cy="60014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 Pass </a:t>
            </a:r>
            <a:r>
              <a:rPr lang="zh-CN" altLang="en-US" dirty="0"/>
              <a:t>举例：</a:t>
            </a:r>
            <a:r>
              <a:rPr lang="en-US" altLang="zh-CN" dirty="0"/>
              <a:t>if </a:t>
            </a:r>
            <a:r>
              <a:rPr lang="zh-CN" altLang="en-US" dirty="0"/>
              <a:t>功能测试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1353CB-5DE1-4BA4-867B-8D6B81AC3B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3"/>
          <a:stretch/>
        </p:blipFill>
        <p:spPr>
          <a:xfrm>
            <a:off x="0" y="1"/>
            <a:ext cx="4984955" cy="6001444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87299E16-57E7-42BD-AE62-9A6E4B911B75}"/>
              </a:ext>
            </a:extLst>
          </p:cNvPr>
          <p:cNvSpPr/>
          <p:nvPr/>
        </p:nvSpPr>
        <p:spPr>
          <a:xfrm rot="10800000">
            <a:off x="2914003" y="2509995"/>
            <a:ext cx="985109" cy="73366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72F06C-4055-4EB3-BEBB-95E7146810EE}"/>
              </a:ext>
            </a:extLst>
          </p:cNvPr>
          <p:cNvSpPr txBox="1"/>
          <p:nvPr/>
        </p:nvSpPr>
        <p:spPr>
          <a:xfrm>
            <a:off x="3295102" y="270058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76F8A-A3AC-486C-BDA4-34DAA75A3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116" y="884513"/>
            <a:ext cx="2529365" cy="4038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14BD15-30B6-48B6-9E2D-E63E06B4DCE5}"/>
              </a:ext>
            </a:extLst>
          </p:cNvPr>
          <p:cNvSpPr/>
          <p:nvPr/>
        </p:nvSpPr>
        <p:spPr>
          <a:xfrm>
            <a:off x="4005943" y="947057"/>
            <a:ext cx="2413712" cy="39188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61D7E6F-FD76-4C6D-A6A6-E4316F04B1C9}"/>
              </a:ext>
            </a:extLst>
          </p:cNvPr>
          <p:cNvSpPr/>
          <p:nvPr/>
        </p:nvSpPr>
        <p:spPr>
          <a:xfrm>
            <a:off x="6221938" y="2536982"/>
            <a:ext cx="985109" cy="73366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CFG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9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BB80624-4A5A-4F10-B19B-6651A3D14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783" b="-208"/>
          <a:stretch/>
        </p:blipFill>
        <p:spPr>
          <a:xfrm>
            <a:off x="-3019" y="627401"/>
            <a:ext cx="6540941" cy="45767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 Pass </a:t>
            </a:r>
            <a:r>
              <a:rPr lang="zh-CN" altLang="en-US" dirty="0"/>
              <a:t>举例（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1E95D0D-D264-4DA9-B4B7-F25C8BF49275}"/>
              </a:ext>
            </a:extLst>
          </p:cNvPr>
          <p:cNvSpPr/>
          <p:nvPr/>
        </p:nvSpPr>
        <p:spPr>
          <a:xfrm>
            <a:off x="289171" y="330539"/>
            <a:ext cx="914400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70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46B63EE-A9BB-4A9A-860B-DA8C82E14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1" b="-196"/>
          <a:stretch/>
        </p:blipFill>
        <p:spPr>
          <a:xfrm>
            <a:off x="6668490" y="0"/>
            <a:ext cx="5523509" cy="4576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B80624-4A5A-4F10-B19B-6651A3D14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783" b="-208"/>
          <a:stretch/>
        </p:blipFill>
        <p:spPr>
          <a:xfrm>
            <a:off x="-3019" y="627401"/>
            <a:ext cx="6540941" cy="45767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 Pass </a:t>
            </a:r>
            <a:r>
              <a:rPr lang="zh-CN" altLang="en-US" dirty="0"/>
              <a:t>举例（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6173A53-796C-42D6-9E6D-2D87625AC78D}"/>
              </a:ext>
            </a:extLst>
          </p:cNvPr>
          <p:cNvSpPr/>
          <p:nvPr/>
        </p:nvSpPr>
        <p:spPr>
          <a:xfrm>
            <a:off x="5119393" y="330539"/>
            <a:ext cx="1549097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常量传播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1E95D0D-D264-4DA9-B4B7-F25C8BF49275}"/>
              </a:ext>
            </a:extLst>
          </p:cNvPr>
          <p:cNvSpPr/>
          <p:nvPr/>
        </p:nvSpPr>
        <p:spPr>
          <a:xfrm>
            <a:off x="289171" y="330539"/>
            <a:ext cx="914400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6E6D177-AD31-447E-9404-EBAB37C66B0F}"/>
              </a:ext>
            </a:extLst>
          </p:cNvPr>
          <p:cNvSpPr/>
          <p:nvPr/>
        </p:nvSpPr>
        <p:spPr>
          <a:xfrm>
            <a:off x="0" y="1820702"/>
            <a:ext cx="3011860" cy="593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722FB4-462C-400A-A406-3011789F73FA}"/>
              </a:ext>
            </a:extLst>
          </p:cNvPr>
          <p:cNvSpPr/>
          <p:nvPr/>
        </p:nvSpPr>
        <p:spPr>
          <a:xfrm>
            <a:off x="6537922" y="1486993"/>
            <a:ext cx="2476331" cy="333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27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861</TotalTime>
  <Words>2281</Words>
  <Application>Microsoft Office PowerPoint</Application>
  <PresentationFormat>宽屏</PresentationFormat>
  <Paragraphs>267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微软雅黑</vt:lpstr>
      <vt:lpstr>思源宋体 Light</vt:lpstr>
      <vt:lpstr>微软雅黑 bold</vt:lpstr>
      <vt:lpstr>Arial</vt:lpstr>
      <vt:lpstr>Wingdings</vt:lpstr>
      <vt:lpstr>Wingdings 2</vt:lpstr>
      <vt:lpstr>View</vt:lpstr>
      <vt:lpstr>编译竞赛特等奖代码的分析与总结  </vt:lpstr>
      <vt:lpstr>目录</vt:lpstr>
      <vt:lpstr>课题背景介绍</vt:lpstr>
      <vt:lpstr>项目结构简介</vt:lpstr>
      <vt:lpstr>中间代码优化举例</vt:lpstr>
      <vt:lpstr>编译优化案例</vt:lpstr>
      <vt:lpstr>IR Pass 举例：if 功能测试</vt:lpstr>
      <vt:lpstr>IR Pass 举例（Cont.）</vt:lpstr>
      <vt:lpstr>IR Pass 举例（Cont.）</vt:lpstr>
      <vt:lpstr>IR Pass 举例（Cont.）</vt:lpstr>
      <vt:lpstr>传统多线程框架</vt:lpstr>
      <vt:lpstr>创新多线程框架</vt:lpstr>
      <vt:lpstr>多线程框架寄存器分配约定</vt:lpstr>
      <vt:lpstr>总结</vt:lpstr>
      <vt:lpstr>谢谢 ！</vt:lpstr>
      <vt:lpstr>毕业论文目录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Zhiyuan Ji</cp:lastModifiedBy>
  <cp:revision>47</cp:revision>
  <dcterms:modified xsi:type="dcterms:W3CDTF">2021-06-08T04:08:39Z</dcterms:modified>
</cp:coreProperties>
</file>