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ssistan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1D8FD0-92B3-49AE-9D5E-C8628D08511D}">
  <a:tblStyle styleId="{0B1D8FD0-92B3-49AE-9D5E-C8628D085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ssistan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3e63b9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3e63b9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e9ac9b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e9ac9b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9e180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99e180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559942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559942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3e63ba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3e63ba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3e63b9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3e63b9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3e63b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3e63b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e9ac9b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e9ac9b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e9ac9b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e9ac9b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e9ac9b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e9ac9b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e9ac9b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e9ac9b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e9ac9b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e9ac9b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>
            <a:off x="0" y="75"/>
            <a:ext cx="91440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">
            <a:off x="10028300" y="1213081"/>
            <a:ext cx="2533500" cy="173231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80975" y="133350"/>
            <a:ext cx="6610500" cy="3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76525" y="2322200"/>
            <a:ext cx="2819400" cy="7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062700" y="2038275"/>
            <a:ext cx="2943300" cy="29433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717">
            <a:off x="6415162" y="2744675"/>
            <a:ext cx="2238375" cy="15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 flipH="1">
            <a:off x="3606330" y="2028745"/>
            <a:ext cx="1931100" cy="1086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895925" y="2028750"/>
            <a:ext cx="809400" cy="127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914325" y="2427813"/>
            <a:ext cx="51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ssistant"/>
                <a:ea typeface="Assistant"/>
                <a:cs typeface="Assistant"/>
                <a:sym typeface="Assistant"/>
              </a:rPr>
              <a:t>Alice Hankin for S</a:t>
            </a:r>
            <a:r>
              <a:rPr b="1" lang="en-GB" sz="2700">
                <a:latin typeface="Assistant"/>
                <a:ea typeface="Assistant"/>
                <a:cs typeface="Assistant"/>
                <a:sym typeface="Assistant"/>
              </a:rPr>
              <a:t>TATS</a:t>
            </a:r>
            <a:r>
              <a:rPr b="1" lang="en-GB">
                <a:latin typeface="Assistant"/>
                <a:ea typeface="Assistant"/>
                <a:cs typeface="Assistant"/>
                <a:sym typeface="Assistant"/>
              </a:rPr>
              <a:t> 767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463725" y="750388"/>
            <a:ext cx="6045000" cy="14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ssistant"/>
                <a:ea typeface="Assistant"/>
                <a:cs typeface="Assistant"/>
                <a:sym typeface="Assistant"/>
              </a:rPr>
              <a:t>A Linear Discriminant Analysis of Data from</a:t>
            </a:r>
            <a:br>
              <a:rPr lang="en-GB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GB">
                <a:solidFill>
                  <a:srgbClr val="970000"/>
                </a:solidFill>
                <a:latin typeface="Georgia"/>
                <a:ea typeface="Georgia"/>
                <a:cs typeface="Georgia"/>
                <a:sym typeface="Georgia"/>
              </a:rPr>
              <a:t>Archive of Our Own</a:t>
            </a:r>
            <a:endParaRPr baseline="30000" i="1" sz="2300">
              <a:solidFill>
                <a:srgbClr val="97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2757675"/>
            <a:ext cx="9144000" cy="238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2964988"/>
            <a:ext cx="2200275" cy="2009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25" y="344950"/>
            <a:ext cx="8362950" cy="1000125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2"/>
          <p:cNvSpPr/>
          <p:nvPr/>
        </p:nvSpPr>
        <p:spPr>
          <a:xfrm>
            <a:off x="3716077" y="547375"/>
            <a:ext cx="522600" cy="177000"/>
          </a:xfrm>
          <a:prstGeom prst="rect">
            <a:avLst/>
          </a:prstGeom>
          <a:solidFill>
            <a:srgbClr val="ABA361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894702" y="690630"/>
            <a:ext cx="522600" cy="177000"/>
          </a:xfrm>
          <a:prstGeom prst="rect">
            <a:avLst/>
          </a:prstGeom>
          <a:solidFill>
            <a:srgbClr val="ABA361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8304477" y="1118100"/>
            <a:ext cx="522600" cy="177000"/>
          </a:xfrm>
          <a:prstGeom prst="rect">
            <a:avLst/>
          </a:prstGeom>
          <a:solidFill>
            <a:srgbClr val="ABA361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 rot="555391">
            <a:off x="5011814" y="1455046"/>
            <a:ext cx="3034414" cy="71519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 rot="555695">
            <a:off x="5177611" y="1612635"/>
            <a:ext cx="2702835" cy="400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Misclassification rate of 55%</a:t>
            </a:r>
            <a:endParaRPr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153950" y="3254800"/>
            <a:ext cx="534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Char char="●"/>
            </a:pPr>
            <a:r>
              <a:rPr lang="en-GB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Hard to interpret the loadings!</a:t>
            </a:r>
            <a:endParaRPr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Char char="○"/>
            </a:pPr>
            <a:r>
              <a:rPr lang="en-GB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First component - how appealing the work is?</a:t>
            </a:r>
            <a:endParaRPr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Char char="○"/>
            </a:pPr>
            <a:r>
              <a:rPr lang="en-GB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Second component - how long the work is?</a:t>
            </a:r>
            <a:endParaRPr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0" y="2702025"/>
            <a:ext cx="9144000" cy="7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464100" y="3286125"/>
            <a:ext cx="8280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</a:pPr>
            <a:r>
              <a:rPr lang="en-GB"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Sentiment analysis of the tags or the content of the work</a:t>
            </a:r>
            <a:endParaRPr sz="1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</a:pPr>
            <a:r>
              <a:rPr lang="en-GB"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QDA / test of multivariate normality</a:t>
            </a:r>
            <a:endParaRPr sz="1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Lucida Sans"/>
              <a:buChar char="●"/>
            </a:pPr>
            <a:r>
              <a:rPr lang="en-GB"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Comparison of fandoms</a:t>
            </a:r>
            <a:endParaRPr sz="1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464100" y="2626250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667500" y="2689833"/>
            <a:ext cx="2476500" cy="2453742"/>
            <a:chOff x="6667500" y="2689833"/>
            <a:chExt cx="2476500" cy="2453742"/>
          </a:xfrm>
        </p:grpSpPr>
        <p:sp>
          <p:nvSpPr>
            <p:cNvPr id="186" name="Google Shape;186;p23"/>
            <p:cNvSpPr/>
            <p:nvPr/>
          </p:nvSpPr>
          <p:spPr>
            <a:xfrm flipH="1">
              <a:off x="6667500" y="2689833"/>
              <a:ext cx="2476500" cy="2453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7071600" y="3090073"/>
              <a:ext cx="2072400" cy="2053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 flipH="1">
              <a:off x="7484700" y="3499575"/>
              <a:ext cx="1659300" cy="1644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flipH="1">
              <a:off x="7901100" y="3911996"/>
              <a:ext cx="1242900" cy="1231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 flipH="1">
              <a:off x="8314500" y="4321495"/>
              <a:ext cx="829500" cy="822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 flipH="1">
              <a:off x="8734500" y="4737907"/>
              <a:ext cx="409500" cy="40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3"/>
          <p:cNvGrpSpPr/>
          <p:nvPr/>
        </p:nvGrpSpPr>
        <p:grpSpPr>
          <a:xfrm rot="10800000">
            <a:off x="-115" y="-49"/>
            <a:ext cx="934631" cy="926042"/>
            <a:chOff x="6667500" y="2689833"/>
            <a:chExt cx="2476500" cy="2453742"/>
          </a:xfrm>
        </p:grpSpPr>
        <p:sp>
          <p:nvSpPr>
            <p:cNvPr id="193" name="Google Shape;193;p23"/>
            <p:cNvSpPr/>
            <p:nvPr/>
          </p:nvSpPr>
          <p:spPr>
            <a:xfrm flipH="1">
              <a:off x="6667500" y="2689833"/>
              <a:ext cx="2476500" cy="2453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flipH="1">
              <a:off x="7071600" y="3090073"/>
              <a:ext cx="2072400" cy="2053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 flipH="1">
              <a:off x="7484700" y="3499575"/>
              <a:ext cx="1659300" cy="1644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 flipH="1">
              <a:off x="7901100" y="3911996"/>
              <a:ext cx="1242900" cy="1231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flipH="1">
              <a:off x="8314500" y="4321495"/>
              <a:ext cx="829500" cy="822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flipH="1">
              <a:off x="8734500" y="4737907"/>
              <a:ext cx="409500" cy="40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64100" y="1060800"/>
            <a:ext cx="8520600" cy="10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lang="en-GB">
                <a:latin typeface="Lucida Sans"/>
                <a:ea typeface="Lucida Sans"/>
                <a:cs typeface="Lucida Sans"/>
                <a:sym typeface="Lucida Sans"/>
              </a:rPr>
              <a:t>Data could not be taken all at once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lang="en-GB">
                <a:latin typeface="Lucida Sans"/>
                <a:ea typeface="Lucida Sans"/>
                <a:cs typeface="Lucida Sans"/>
                <a:sym typeface="Lucida Sans"/>
              </a:rPr>
              <a:t>Monthly/yearly e</a:t>
            </a:r>
            <a:r>
              <a:rPr lang="en-GB">
                <a:latin typeface="Lucida Sans"/>
                <a:ea typeface="Lucida Sans"/>
                <a:cs typeface="Lucida Sans"/>
                <a:sym typeface="Lucida Sans"/>
              </a:rPr>
              <a:t>ffects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ucida Sans"/>
              <a:buChar char="●"/>
            </a:pPr>
            <a:r>
              <a:rPr lang="en-GB">
                <a:latin typeface="Lucida Sans"/>
                <a:ea typeface="Lucida Sans"/>
                <a:cs typeface="Lucida Sans"/>
                <a:sym typeface="Lucida Sans"/>
              </a:rPr>
              <a:t>Locked works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464100" y="445025"/>
            <a:ext cx="8520600" cy="56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Limitations</a:t>
            </a:r>
            <a:endParaRPr sz="2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696800" y="815975"/>
            <a:ext cx="531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4"/>
          <p:cNvSpPr/>
          <p:nvPr/>
        </p:nvSpPr>
        <p:spPr>
          <a:xfrm flipH="1">
            <a:off x="0" y="75"/>
            <a:ext cx="9144000" cy="5143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514725" y="-81675"/>
            <a:ext cx="2085900" cy="118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01725" y="1017725"/>
            <a:ext cx="8407500" cy="33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14725" y="1732825"/>
            <a:ext cx="5410200" cy="322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6725" y="1679950"/>
            <a:ext cx="27051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Lucida Sans"/>
              <a:buChar char="●"/>
            </a:pPr>
            <a:r>
              <a:rPr lang="en-GB" sz="1700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Completed in the first week of 2022</a:t>
            </a:r>
            <a:endParaRPr sz="1700">
              <a:solidFill>
                <a:schemeClr val="l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Lucida Sans"/>
              <a:buChar char="●"/>
            </a:pPr>
            <a:r>
              <a:rPr lang="en-GB" sz="1700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Not locked (for registered users only)</a:t>
            </a:r>
            <a:endParaRPr sz="1700">
              <a:solidFill>
                <a:schemeClr val="l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700"/>
              <a:buFont typeface="Lucida Sans"/>
              <a:buChar char="●"/>
            </a:pPr>
            <a:r>
              <a:rPr lang="en-GB" sz="1700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Written in English</a:t>
            </a:r>
            <a:endParaRPr sz="1700">
              <a:solidFill>
                <a:schemeClr val="l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480000" y="222500"/>
            <a:ext cx="2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Data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94250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I used a Python web scraper to download metadata from every work that was:</a:t>
            </a:r>
            <a:endParaRPr sz="1700">
              <a:solidFill>
                <a:schemeClr val="l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1409700" y="-2095500"/>
            <a:ext cx="10553700" cy="2095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475" y="1849613"/>
            <a:ext cx="5110701" cy="2996225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93150" y="91650"/>
            <a:ext cx="8957700" cy="4960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The Data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15750" y="1087625"/>
            <a:ext cx="80187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Lucida Sans"/>
              <a:buChar char="●"/>
            </a:pPr>
            <a:r>
              <a:rPr lang="en-GB" sz="1650">
                <a:latin typeface="Lucida Sans"/>
                <a:ea typeface="Lucida Sans"/>
                <a:cs typeface="Lucida Sans"/>
                <a:sym typeface="Lucida Sans"/>
              </a:rPr>
              <a:t>~29000 works</a:t>
            </a:r>
            <a:endParaRPr sz="1650">
              <a:latin typeface="Lucida Sans"/>
              <a:ea typeface="Lucida Sans"/>
              <a:cs typeface="Lucida Sans"/>
              <a:sym typeface="Lucida Sans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Lucida Sans"/>
              <a:buChar char="●"/>
            </a:pPr>
            <a:r>
              <a:rPr lang="en-GB" sz="1650">
                <a:latin typeface="Lucida Sans"/>
                <a:ea typeface="Lucida Sans"/>
                <a:cs typeface="Lucida Sans"/>
                <a:sym typeface="Lucida Sans"/>
              </a:rPr>
              <a:t>8 numeric variables plus 3 categorical variables</a:t>
            </a:r>
            <a:br>
              <a:rPr lang="en-GB" sz="1650">
                <a:latin typeface="Lucida Sans"/>
                <a:ea typeface="Lucida Sans"/>
                <a:cs typeface="Lucida Sans"/>
                <a:sym typeface="Lucida Sans"/>
              </a:rPr>
            </a:br>
            <a:endParaRPr sz="16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585375" y="2004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{0B1D8FD0-92B3-49AE-9D5E-C8628D08511D}</a:tableStyleId>
              </a:tblPr>
              <a:tblGrid>
                <a:gridCol w="953100"/>
                <a:gridCol w="910175"/>
                <a:gridCol w="1353325"/>
                <a:gridCol w="699050"/>
                <a:gridCol w="859875"/>
                <a:gridCol w="1024950"/>
                <a:gridCol w="687925"/>
                <a:gridCol w="1011325"/>
                <a:gridCol w="473525"/>
              </a:tblGrid>
              <a:tr h="31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rating</a:t>
                      </a:r>
                      <a:endParaRPr sz="1200">
                        <a:solidFill>
                          <a:schemeClr val="accent3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num_tags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daystocomplete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words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chapters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comments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kudos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bookmarks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hits</a:t>
                      </a:r>
                      <a:endParaRPr sz="1200">
                        <a:solidFill>
                          <a:schemeClr val="dk2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General Audiences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883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1/1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163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Mature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17182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2/2</a:t>
                      </a:r>
                      <a:endParaRPr sz="10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412</a:t>
                      </a:r>
                      <a:endParaRPr sz="1200">
                        <a:solidFill>
                          <a:schemeClr val="dk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3956" l="2171" r="0" t="4460"/>
          <a:stretch/>
        </p:blipFill>
        <p:spPr>
          <a:xfrm>
            <a:off x="9478588" y="341471"/>
            <a:ext cx="1959475" cy="133857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5" name="Google Shape;85;p15"/>
          <p:cNvGrpSpPr/>
          <p:nvPr/>
        </p:nvGrpSpPr>
        <p:grpSpPr>
          <a:xfrm>
            <a:off x="10551378" y="2633101"/>
            <a:ext cx="1214723" cy="1214723"/>
            <a:chOff x="7775100" y="3793700"/>
            <a:chExt cx="1057200" cy="1057200"/>
          </a:xfrm>
        </p:grpSpPr>
        <p:sp>
          <p:nvSpPr>
            <p:cNvPr id="86" name="Google Shape;86;p15"/>
            <p:cNvSpPr/>
            <p:nvPr/>
          </p:nvSpPr>
          <p:spPr>
            <a:xfrm>
              <a:off x="7775100" y="3793700"/>
              <a:ext cx="1057200" cy="1057200"/>
            </a:xfrm>
            <a:prstGeom prst="sun">
              <a:avLst>
                <a:gd fmla="val 4061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164650" y="4184626"/>
              <a:ext cx="278100" cy="27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9806708" y="2723882"/>
            <a:ext cx="729359" cy="729359"/>
            <a:chOff x="7212825" y="4184625"/>
            <a:chExt cx="479400" cy="479400"/>
          </a:xfrm>
        </p:grpSpPr>
        <p:sp>
          <p:nvSpPr>
            <p:cNvPr id="89" name="Google Shape;89;p15"/>
            <p:cNvSpPr/>
            <p:nvPr/>
          </p:nvSpPr>
          <p:spPr>
            <a:xfrm>
              <a:off x="7212825" y="4184625"/>
              <a:ext cx="479400" cy="479400"/>
            </a:xfrm>
            <a:prstGeom prst="sun">
              <a:avLst>
                <a:gd fmla="val 4061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389471" y="4361895"/>
              <a:ext cx="126000" cy="1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10323935" y="2370032"/>
            <a:ext cx="435143" cy="435143"/>
            <a:chOff x="7616125" y="3522950"/>
            <a:chExt cx="278100" cy="278100"/>
          </a:xfrm>
        </p:grpSpPr>
        <p:sp>
          <p:nvSpPr>
            <p:cNvPr id="92" name="Google Shape;92;p15"/>
            <p:cNvSpPr/>
            <p:nvPr/>
          </p:nvSpPr>
          <p:spPr>
            <a:xfrm>
              <a:off x="7616125" y="3522950"/>
              <a:ext cx="278100" cy="278100"/>
            </a:xfrm>
            <a:prstGeom prst="sun">
              <a:avLst>
                <a:gd fmla="val 4061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718597" y="3625784"/>
              <a:ext cx="73200" cy="7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45100" y="3933275"/>
            <a:ext cx="7453800" cy="79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1023264" y="4103225"/>
            <a:ext cx="7097463" cy="457800"/>
            <a:chOff x="464775" y="4293850"/>
            <a:chExt cx="7097463" cy="457800"/>
          </a:xfrm>
        </p:grpSpPr>
        <p:sp>
          <p:nvSpPr>
            <p:cNvPr id="96" name="Google Shape;96;p15"/>
            <p:cNvSpPr txBox="1"/>
            <p:nvPr/>
          </p:nvSpPr>
          <p:spPr>
            <a:xfrm>
              <a:off x="464775" y="4313050"/>
              <a:ext cx="5280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50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Can we determine the</a:t>
              </a:r>
              <a:endParaRPr sz="165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3664250" y="4293850"/>
              <a:ext cx="14148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50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from these</a:t>
              </a:r>
              <a:endParaRPr sz="165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866636" y="4410700"/>
              <a:ext cx="834300" cy="24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50">
                  <a:solidFill>
                    <a:schemeClr val="accent3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rating</a:t>
              </a:r>
              <a:endParaRPr sz="1650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054511" y="4410700"/>
              <a:ext cx="2005200" cy="24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50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numeric variables</a:t>
              </a:r>
              <a:endParaRPr sz="165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883038" y="4313050"/>
              <a:ext cx="6792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50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?</a:t>
              </a:r>
              <a:endParaRPr sz="165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418750" y="165025"/>
            <a:ext cx="8306700" cy="286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75" y="3274200"/>
            <a:ext cx="5298575" cy="1608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6"/>
          <p:cNvSpPr/>
          <p:nvPr/>
        </p:nvSpPr>
        <p:spPr>
          <a:xfrm>
            <a:off x="4000500" y="1420300"/>
            <a:ext cx="1143000" cy="350100"/>
          </a:xfrm>
          <a:prstGeom prst="rightArrow">
            <a:avLst>
              <a:gd fmla="val 23386" name="adj1"/>
              <a:gd fmla="val 63963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878389" y="247625"/>
            <a:ext cx="2785236" cy="2695450"/>
            <a:chOff x="1063239" y="521850"/>
            <a:chExt cx="2785236" cy="2695450"/>
          </a:xfrm>
        </p:grpSpPr>
        <p:pic>
          <p:nvPicPr>
            <p:cNvPr id="109" name="Google Shape;109;p16"/>
            <p:cNvPicPr preferRelativeResize="0"/>
            <p:nvPr/>
          </p:nvPicPr>
          <p:blipFill rotWithShape="1">
            <a:blip r:embed="rId4">
              <a:alphaModFix/>
            </a:blip>
            <a:srcRect b="11315" l="8296" r="4830" t="12278"/>
            <a:stretch/>
          </p:blipFill>
          <p:spPr>
            <a:xfrm>
              <a:off x="1217150" y="521850"/>
              <a:ext cx="2631325" cy="253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 rotWithShape="1">
            <a:blip r:embed="rId4">
              <a:alphaModFix/>
            </a:blip>
            <a:srcRect b="2184" l="4422" r="3622" t="91277"/>
            <a:stretch/>
          </p:blipFill>
          <p:spPr>
            <a:xfrm>
              <a:off x="1063250" y="3000725"/>
              <a:ext cx="2785225" cy="21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 rotWithShape="1">
            <a:blip r:embed="rId4">
              <a:alphaModFix/>
            </a:blip>
            <a:srcRect b="11315" l="0" r="93936" t="12278"/>
            <a:stretch/>
          </p:blipFill>
          <p:spPr>
            <a:xfrm>
              <a:off x="1063239" y="521850"/>
              <a:ext cx="183675" cy="2531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6"/>
          <p:cNvGrpSpPr/>
          <p:nvPr/>
        </p:nvGrpSpPr>
        <p:grpSpPr>
          <a:xfrm>
            <a:off x="5583439" y="247625"/>
            <a:ext cx="2755511" cy="2695450"/>
            <a:chOff x="5025639" y="521850"/>
            <a:chExt cx="2755511" cy="2695450"/>
          </a:xfrm>
        </p:grpSpPr>
        <p:pic>
          <p:nvPicPr>
            <p:cNvPr id="113" name="Google Shape;113;p16"/>
            <p:cNvPicPr preferRelativeResize="0"/>
            <p:nvPr/>
          </p:nvPicPr>
          <p:blipFill rotWithShape="1">
            <a:blip r:embed="rId5">
              <a:alphaModFix/>
            </a:blip>
            <a:srcRect b="12721" l="8296" r="4830" t="10872"/>
            <a:stretch/>
          </p:blipFill>
          <p:spPr>
            <a:xfrm>
              <a:off x="5149825" y="521850"/>
              <a:ext cx="2631325" cy="253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 rotWithShape="1">
            <a:blip r:embed="rId4">
              <a:alphaModFix/>
            </a:blip>
            <a:srcRect b="2184" l="5403" r="3620" t="91277"/>
            <a:stretch/>
          </p:blipFill>
          <p:spPr>
            <a:xfrm>
              <a:off x="5025650" y="3000725"/>
              <a:ext cx="2755500" cy="21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4">
              <a:alphaModFix/>
            </a:blip>
            <a:srcRect b="11315" l="0" r="93936" t="12278"/>
            <a:stretch/>
          </p:blipFill>
          <p:spPr>
            <a:xfrm>
              <a:off x="5025639" y="521850"/>
              <a:ext cx="183675" cy="253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 txBox="1"/>
          <p:nvPr/>
        </p:nvSpPr>
        <p:spPr>
          <a:xfrm>
            <a:off x="418638" y="3235400"/>
            <a:ext cx="2833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cida Sans"/>
              <a:buChar char="●"/>
            </a:pPr>
            <a:r>
              <a:rPr lang="en-GB" sz="1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Why do we need to log the data?</a:t>
            </a:r>
            <a:endParaRPr sz="19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cida Sans"/>
              <a:buChar char="●"/>
            </a:pPr>
            <a:r>
              <a:rPr lang="en-GB" sz="1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What are these strange vertical lines?</a:t>
            </a:r>
            <a:endParaRPr sz="19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50" y="291675"/>
            <a:ext cx="7842101" cy="456015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4703175" y="0"/>
            <a:ext cx="4440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17160" l="0" r="6629" t="4622"/>
          <a:stretch/>
        </p:blipFill>
        <p:spPr>
          <a:xfrm>
            <a:off x="583350" y="1466625"/>
            <a:ext cx="3352575" cy="281535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8"/>
          <p:cNvSpPr txBox="1"/>
          <p:nvPr/>
        </p:nvSpPr>
        <p:spPr>
          <a:xfrm>
            <a:off x="526838" y="412575"/>
            <a:ext cx="346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PCA - attempt #1</a:t>
            </a:r>
            <a:endParaRPr sz="21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226" y="412575"/>
            <a:ext cx="3937001" cy="4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4703175" y="0"/>
            <a:ext cx="4440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7081" l="0" r="0" t="0"/>
          <a:stretch/>
        </p:blipFill>
        <p:spPr>
          <a:xfrm>
            <a:off x="526850" y="1435413"/>
            <a:ext cx="3714750" cy="29144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9"/>
          <p:cNvSpPr txBox="1"/>
          <p:nvPr/>
        </p:nvSpPr>
        <p:spPr>
          <a:xfrm>
            <a:off x="526838" y="412575"/>
            <a:ext cx="346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PCA - attempt #2</a:t>
            </a:r>
            <a:endParaRPr sz="21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5509" l="4387" r="3429" t="3424"/>
          <a:stretch/>
        </p:blipFill>
        <p:spPr>
          <a:xfrm>
            <a:off x="5300813" y="36675"/>
            <a:ext cx="3245625" cy="31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898" y="3381300"/>
            <a:ext cx="2545475" cy="16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320375" y="197100"/>
            <a:ext cx="7041300" cy="474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448625" y="367950"/>
            <a:ext cx="6784800" cy="4407600"/>
            <a:chOff x="1448625" y="302575"/>
            <a:chExt cx="6784800" cy="4407600"/>
          </a:xfrm>
        </p:grpSpPr>
        <p:sp>
          <p:nvSpPr>
            <p:cNvPr id="145" name="Google Shape;145;p20"/>
            <p:cNvSpPr/>
            <p:nvPr/>
          </p:nvSpPr>
          <p:spPr>
            <a:xfrm>
              <a:off x="1448625" y="302575"/>
              <a:ext cx="6784800" cy="440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" name="Google Shape;14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8626" y="433350"/>
              <a:ext cx="6585926" cy="4276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-401850" y="270450"/>
            <a:ext cx="9947700" cy="460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1"/>
          <p:cNvGrpSpPr/>
          <p:nvPr/>
        </p:nvGrpSpPr>
        <p:grpSpPr>
          <a:xfrm>
            <a:off x="7535138" y="688600"/>
            <a:ext cx="1485300" cy="1128725"/>
            <a:chOff x="7591475" y="173200"/>
            <a:chExt cx="1485300" cy="1128725"/>
          </a:xfrm>
        </p:grpSpPr>
        <p:sp>
          <p:nvSpPr>
            <p:cNvPr id="153" name="Google Shape;153;p21"/>
            <p:cNvSpPr/>
            <p:nvPr/>
          </p:nvSpPr>
          <p:spPr>
            <a:xfrm>
              <a:off x="7591475" y="173200"/>
              <a:ext cx="1485300" cy="58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4" name="Google Shape;154;p21"/>
            <p:cNvPicPr preferRelativeResize="0"/>
            <p:nvPr/>
          </p:nvPicPr>
          <p:blipFill rotWithShape="1">
            <a:blip r:embed="rId3">
              <a:alphaModFix/>
            </a:blip>
            <a:srcRect b="1536" l="1779" r="75943" t="72204"/>
            <a:stretch/>
          </p:blipFill>
          <p:spPr>
            <a:xfrm>
              <a:off x="7591475" y="233900"/>
              <a:ext cx="1485300" cy="1068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21"/>
          <p:cNvGrpSpPr/>
          <p:nvPr/>
        </p:nvGrpSpPr>
        <p:grpSpPr>
          <a:xfrm>
            <a:off x="105237" y="505225"/>
            <a:ext cx="3597476" cy="4133050"/>
            <a:chOff x="1921925" y="209850"/>
            <a:chExt cx="3597476" cy="4133050"/>
          </a:xfrm>
        </p:grpSpPr>
        <p:pic>
          <p:nvPicPr>
            <p:cNvPr id="156" name="Google Shape;156;p21"/>
            <p:cNvPicPr preferRelativeResize="0"/>
            <p:nvPr/>
          </p:nvPicPr>
          <p:blipFill rotWithShape="1">
            <a:blip r:embed="rId4">
              <a:alphaModFix/>
            </a:blip>
            <a:srcRect b="0" l="0" r="47184" t="94859"/>
            <a:stretch/>
          </p:blipFill>
          <p:spPr>
            <a:xfrm>
              <a:off x="1921925" y="209850"/>
              <a:ext cx="3597475" cy="166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1"/>
            <p:cNvPicPr preferRelativeResize="0"/>
            <p:nvPr/>
          </p:nvPicPr>
          <p:blipFill rotWithShape="1">
            <a:blip r:embed="rId5">
              <a:alphaModFix/>
            </a:blip>
            <a:srcRect b="10538" l="0" r="47832" t="0"/>
            <a:stretch/>
          </p:blipFill>
          <p:spPr>
            <a:xfrm>
              <a:off x="2041100" y="450475"/>
              <a:ext cx="3478300" cy="367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1"/>
            <p:cNvPicPr preferRelativeResize="0"/>
            <p:nvPr/>
          </p:nvPicPr>
          <p:blipFill rotWithShape="1">
            <a:blip r:embed="rId4">
              <a:alphaModFix/>
            </a:blip>
            <a:srcRect b="3362" l="0" r="96885" t="0"/>
            <a:stretch/>
          </p:blipFill>
          <p:spPr>
            <a:xfrm>
              <a:off x="1921925" y="209850"/>
              <a:ext cx="205151" cy="413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1"/>
            <p:cNvPicPr preferRelativeResize="0"/>
            <p:nvPr/>
          </p:nvPicPr>
          <p:blipFill rotWithShape="1">
            <a:blip r:embed="rId4">
              <a:alphaModFix/>
            </a:blip>
            <a:srcRect b="0" l="28814" r="17448" t="94859"/>
            <a:stretch/>
          </p:blipFill>
          <p:spPr>
            <a:xfrm>
              <a:off x="1980375" y="4123050"/>
              <a:ext cx="3539026" cy="219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21"/>
          <p:cNvGrpSpPr/>
          <p:nvPr/>
        </p:nvGrpSpPr>
        <p:grpSpPr>
          <a:xfrm>
            <a:off x="3855512" y="505213"/>
            <a:ext cx="3597476" cy="4133050"/>
            <a:chOff x="6025925" y="220238"/>
            <a:chExt cx="3597476" cy="4133050"/>
          </a:xfrm>
        </p:grpSpPr>
        <p:pic>
          <p:nvPicPr>
            <p:cNvPr id="161" name="Google Shape;161;p21"/>
            <p:cNvPicPr preferRelativeResize="0"/>
            <p:nvPr/>
          </p:nvPicPr>
          <p:blipFill rotWithShape="1">
            <a:blip r:embed="rId4">
              <a:alphaModFix/>
            </a:blip>
            <a:srcRect b="0" l="0" r="47184" t="94859"/>
            <a:stretch/>
          </p:blipFill>
          <p:spPr>
            <a:xfrm>
              <a:off x="6025925" y="220268"/>
              <a:ext cx="3597475" cy="412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1"/>
            <p:cNvPicPr preferRelativeResize="0"/>
            <p:nvPr/>
          </p:nvPicPr>
          <p:blipFill rotWithShape="1">
            <a:blip r:embed="rId5">
              <a:alphaModFix/>
            </a:blip>
            <a:srcRect b="10538" l="50602" r="-2770" t="0"/>
            <a:stretch/>
          </p:blipFill>
          <p:spPr>
            <a:xfrm>
              <a:off x="6145100" y="460863"/>
              <a:ext cx="3478300" cy="367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1"/>
            <p:cNvPicPr preferRelativeResize="0"/>
            <p:nvPr/>
          </p:nvPicPr>
          <p:blipFill rotWithShape="1">
            <a:blip r:embed="rId4">
              <a:alphaModFix/>
            </a:blip>
            <a:srcRect b="3362" l="0" r="96885" t="0"/>
            <a:stretch/>
          </p:blipFill>
          <p:spPr>
            <a:xfrm>
              <a:off x="6025925" y="220238"/>
              <a:ext cx="205151" cy="413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1"/>
            <p:cNvPicPr preferRelativeResize="0"/>
            <p:nvPr/>
          </p:nvPicPr>
          <p:blipFill rotWithShape="1">
            <a:blip r:embed="rId4">
              <a:alphaModFix/>
            </a:blip>
            <a:srcRect b="0" l="28814" r="17448" t="94859"/>
            <a:stretch/>
          </p:blipFill>
          <p:spPr>
            <a:xfrm>
              <a:off x="6084375" y="4133438"/>
              <a:ext cx="3539026" cy="219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333333"/>
      </a:dk2>
      <a:lt2>
        <a:srgbClr val="DDDDDD"/>
      </a:lt2>
      <a:accent1>
        <a:srgbClr val="990000"/>
      </a:accent1>
      <a:accent2>
        <a:srgbClr val="EFF7CF"/>
      </a:accent2>
      <a:accent3>
        <a:srgbClr val="EFE69C"/>
      </a:accent3>
      <a:accent4>
        <a:srgbClr val="ABA361"/>
      </a:accent4>
      <a:accent5>
        <a:srgbClr val="BAD9B5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