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56" r:id="rId5"/>
    <p:sldId id="277" r:id="rId6"/>
    <p:sldId id="257" r:id="rId7"/>
    <p:sldId id="258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Natural</a:t>
          </a:r>
          <a:r>
            <a:rPr lang="en-US" baseline="0" dirty="0"/>
            <a:t> language processing</a:t>
          </a:r>
          <a:endParaRPr lang="en-US" dirty="0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Artificial intelligence</a:t>
          </a:r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Web integration</a:t>
          </a:r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rgbClr val="FF0000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rgbClr val="00B050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rgbClr val="0070C0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Natural</a:t>
          </a:r>
          <a:r>
            <a:rPr lang="en-US" sz="2500" kern="1200" baseline="0" dirty="0"/>
            <a:t> language processing</a:t>
          </a:r>
          <a:endParaRPr lang="en-US" sz="2500" kern="1200" dirty="0"/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Web integration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Artificial intelligence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Fake News identification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Team : D3Vz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Track: emerging technologies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17856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085"/>
          <p:cNvGrpSpPr/>
          <p:nvPr/>
        </p:nvGrpSpPr>
        <p:grpSpPr>
          <a:xfrm>
            <a:off x="2144265" y="3429559"/>
            <a:ext cx="1616168" cy="1364266"/>
            <a:chOff x="0" y="0"/>
            <a:chExt cx="1616166" cy="1364264"/>
          </a:xfrm>
        </p:grpSpPr>
        <p:sp>
          <p:nvSpPr>
            <p:cNvPr id="120" name="Arc 1086"/>
            <p:cNvSpPr/>
            <p:nvPr/>
          </p:nvSpPr>
          <p:spPr>
            <a:xfrm rot="5400000" flipH="1">
              <a:off x="403990" y="152088"/>
              <a:ext cx="808186" cy="161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845" y="21600"/>
                  </a:moveTo>
                  <a:cubicBezTo>
                    <a:pt x="9065" y="21463"/>
                    <a:pt x="-265" y="16517"/>
                    <a:pt x="6" y="10553"/>
                  </a:cubicBezTo>
                  <a:cubicBezTo>
                    <a:pt x="272" y="4686"/>
                    <a:pt x="9743" y="0"/>
                    <a:pt x="21335" y="0"/>
                  </a:cubicBezTo>
                </a:path>
              </a:pathLst>
            </a:custGeom>
            <a:noFill/>
            <a:ln w="165100" cap="flat">
              <a:solidFill>
                <a:srgbClr val="E6260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2700">
                  <a:latin typeface="Arial"/>
                  <a:ea typeface="Arial"/>
                  <a:cs typeface="Arial"/>
                  <a:sym typeface="Arial"/>
                </a:defRPr>
              </a:pPr>
              <a:endParaRPr sz="2700"/>
            </a:p>
          </p:txBody>
        </p:sp>
        <p:sp>
          <p:nvSpPr>
            <p:cNvPr id="121" name="Oval 1087"/>
            <p:cNvSpPr/>
            <p:nvPr/>
          </p:nvSpPr>
          <p:spPr>
            <a:xfrm rot="5400000">
              <a:off x="300624" y="-1"/>
              <a:ext cx="1014705" cy="1014705"/>
            </a:xfrm>
            <a:prstGeom prst="ellipse">
              <a:avLst/>
            </a:prstGeom>
            <a:solidFill>
              <a:srgbClr val="E6260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700"/>
            </a:p>
          </p:txBody>
        </p:sp>
      </p:grpSp>
      <p:grpSp>
        <p:nvGrpSpPr>
          <p:cNvPr id="125" name="Group 1088"/>
          <p:cNvGrpSpPr/>
          <p:nvPr/>
        </p:nvGrpSpPr>
        <p:grpSpPr>
          <a:xfrm>
            <a:off x="3760642" y="3080000"/>
            <a:ext cx="1616168" cy="1364266"/>
            <a:chOff x="0" y="8"/>
            <a:chExt cx="1616166" cy="1364264"/>
          </a:xfrm>
        </p:grpSpPr>
        <p:sp>
          <p:nvSpPr>
            <p:cNvPr id="123" name="Arc 1089"/>
            <p:cNvSpPr/>
            <p:nvPr/>
          </p:nvSpPr>
          <p:spPr>
            <a:xfrm rot="5400000">
              <a:off x="403990" y="-403983"/>
              <a:ext cx="808186" cy="161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845" y="21600"/>
                  </a:moveTo>
                  <a:cubicBezTo>
                    <a:pt x="9065" y="21463"/>
                    <a:pt x="-265" y="16517"/>
                    <a:pt x="6" y="10553"/>
                  </a:cubicBezTo>
                  <a:cubicBezTo>
                    <a:pt x="272" y="4686"/>
                    <a:pt x="9743" y="0"/>
                    <a:pt x="21335" y="0"/>
                  </a:cubicBezTo>
                </a:path>
              </a:pathLst>
            </a:custGeom>
            <a:noFill/>
            <a:ln w="165100" cap="flat">
              <a:solidFill>
                <a:srgbClr val="57687C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2700">
                  <a:latin typeface="Arial"/>
                  <a:ea typeface="Arial"/>
                  <a:cs typeface="Arial"/>
                  <a:sym typeface="Arial"/>
                </a:defRPr>
              </a:pPr>
              <a:endParaRPr sz="2700"/>
            </a:p>
          </p:txBody>
        </p:sp>
        <p:sp>
          <p:nvSpPr>
            <p:cNvPr id="124" name="Oval 1090"/>
            <p:cNvSpPr/>
            <p:nvPr/>
          </p:nvSpPr>
          <p:spPr>
            <a:xfrm rot="5400000" flipH="1">
              <a:off x="300623" y="349568"/>
              <a:ext cx="1014705" cy="1014705"/>
            </a:xfrm>
            <a:prstGeom prst="ellipse">
              <a:avLst/>
            </a:prstGeom>
            <a:solidFill>
              <a:srgbClr val="57687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700"/>
            </a:p>
          </p:txBody>
        </p:sp>
      </p:grpSp>
      <p:grpSp>
        <p:nvGrpSpPr>
          <p:cNvPr id="128" name="Group 1091"/>
          <p:cNvGrpSpPr/>
          <p:nvPr/>
        </p:nvGrpSpPr>
        <p:grpSpPr>
          <a:xfrm>
            <a:off x="5377018" y="3429559"/>
            <a:ext cx="1616168" cy="1364266"/>
            <a:chOff x="0" y="0"/>
            <a:chExt cx="1616166" cy="1364264"/>
          </a:xfrm>
        </p:grpSpPr>
        <p:sp>
          <p:nvSpPr>
            <p:cNvPr id="126" name="Arc 1092"/>
            <p:cNvSpPr/>
            <p:nvPr/>
          </p:nvSpPr>
          <p:spPr>
            <a:xfrm rot="5400000" flipH="1">
              <a:off x="403990" y="152088"/>
              <a:ext cx="808186" cy="161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845" y="21600"/>
                  </a:moveTo>
                  <a:cubicBezTo>
                    <a:pt x="9065" y="21463"/>
                    <a:pt x="-265" y="16517"/>
                    <a:pt x="6" y="10553"/>
                  </a:cubicBezTo>
                  <a:cubicBezTo>
                    <a:pt x="272" y="4686"/>
                    <a:pt x="9743" y="0"/>
                    <a:pt x="21335" y="0"/>
                  </a:cubicBezTo>
                </a:path>
              </a:pathLst>
            </a:custGeom>
            <a:noFill/>
            <a:ln w="165100" cap="flat">
              <a:solidFill>
                <a:srgbClr val="0680C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2700">
                  <a:latin typeface="Arial"/>
                  <a:ea typeface="Arial"/>
                  <a:cs typeface="Arial"/>
                  <a:sym typeface="Arial"/>
                </a:defRPr>
              </a:pPr>
              <a:endParaRPr sz="2700"/>
            </a:p>
          </p:txBody>
        </p:sp>
        <p:sp>
          <p:nvSpPr>
            <p:cNvPr id="127" name="Oval 1093"/>
            <p:cNvSpPr/>
            <p:nvPr/>
          </p:nvSpPr>
          <p:spPr>
            <a:xfrm rot="5400000">
              <a:off x="300624" y="-1"/>
              <a:ext cx="1014705" cy="1014705"/>
            </a:xfrm>
            <a:prstGeom prst="ellipse">
              <a:avLst/>
            </a:prstGeom>
            <a:solidFill>
              <a:srgbClr val="0680C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700"/>
            </a:p>
          </p:txBody>
        </p:sp>
      </p:grpSp>
      <p:grpSp>
        <p:nvGrpSpPr>
          <p:cNvPr id="131" name="Group 1094"/>
          <p:cNvGrpSpPr/>
          <p:nvPr/>
        </p:nvGrpSpPr>
        <p:grpSpPr>
          <a:xfrm>
            <a:off x="6993395" y="3080000"/>
            <a:ext cx="1616168" cy="1364266"/>
            <a:chOff x="0" y="8"/>
            <a:chExt cx="1616166" cy="1364264"/>
          </a:xfrm>
        </p:grpSpPr>
        <p:sp>
          <p:nvSpPr>
            <p:cNvPr id="129" name="Arc 1095"/>
            <p:cNvSpPr/>
            <p:nvPr/>
          </p:nvSpPr>
          <p:spPr>
            <a:xfrm rot="5400000">
              <a:off x="403990" y="-403983"/>
              <a:ext cx="808186" cy="161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845" y="21600"/>
                  </a:moveTo>
                  <a:cubicBezTo>
                    <a:pt x="9065" y="21463"/>
                    <a:pt x="-265" y="16517"/>
                    <a:pt x="6" y="10553"/>
                  </a:cubicBezTo>
                  <a:cubicBezTo>
                    <a:pt x="272" y="4686"/>
                    <a:pt x="9743" y="0"/>
                    <a:pt x="21335" y="0"/>
                  </a:cubicBezTo>
                </a:path>
              </a:pathLst>
            </a:custGeom>
            <a:noFill/>
            <a:ln w="165100" cap="flat">
              <a:solidFill>
                <a:srgbClr val="07A398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2700">
                  <a:latin typeface="Arial"/>
                  <a:ea typeface="Arial"/>
                  <a:cs typeface="Arial"/>
                  <a:sym typeface="Arial"/>
                </a:defRPr>
              </a:pPr>
              <a:endParaRPr sz="2700"/>
            </a:p>
          </p:txBody>
        </p:sp>
        <p:sp>
          <p:nvSpPr>
            <p:cNvPr id="130" name="Oval 1096"/>
            <p:cNvSpPr/>
            <p:nvPr/>
          </p:nvSpPr>
          <p:spPr>
            <a:xfrm rot="5400000" flipH="1">
              <a:off x="300623" y="349568"/>
              <a:ext cx="1014705" cy="1014705"/>
            </a:xfrm>
            <a:prstGeom prst="ellipse">
              <a:avLst/>
            </a:prstGeom>
            <a:solidFill>
              <a:srgbClr val="07A39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700"/>
            </a:p>
          </p:txBody>
        </p:sp>
      </p:grpSp>
      <p:grpSp>
        <p:nvGrpSpPr>
          <p:cNvPr id="134" name="Group 1097"/>
          <p:cNvGrpSpPr/>
          <p:nvPr/>
        </p:nvGrpSpPr>
        <p:grpSpPr>
          <a:xfrm>
            <a:off x="8609770" y="3429559"/>
            <a:ext cx="1616168" cy="1364266"/>
            <a:chOff x="0" y="0"/>
            <a:chExt cx="1616166" cy="1364264"/>
          </a:xfrm>
        </p:grpSpPr>
        <p:sp>
          <p:nvSpPr>
            <p:cNvPr id="132" name="Arc 1098"/>
            <p:cNvSpPr/>
            <p:nvPr/>
          </p:nvSpPr>
          <p:spPr>
            <a:xfrm rot="5400000" flipH="1">
              <a:off x="403990" y="152088"/>
              <a:ext cx="808186" cy="161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845" y="21600"/>
                  </a:moveTo>
                  <a:cubicBezTo>
                    <a:pt x="9065" y="21463"/>
                    <a:pt x="-265" y="16517"/>
                    <a:pt x="6" y="10553"/>
                  </a:cubicBezTo>
                  <a:cubicBezTo>
                    <a:pt x="272" y="4686"/>
                    <a:pt x="9743" y="0"/>
                    <a:pt x="21335" y="0"/>
                  </a:cubicBezTo>
                </a:path>
              </a:pathLst>
            </a:custGeom>
            <a:noFill/>
            <a:ln w="165100" cap="flat">
              <a:solidFill>
                <a:srgbClr val="90C221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2700">
                  <a:latin typeface="Arial"/>
                  <a:ea typeface="Arial"/>
                  <a:cs typeface="Arial"/>
                  <a:sym typeface="Arial"/>
                </a:defRPr>
              </a:pPr>
              <a:endParaRPr sz="2700"/>
            </a:p>
          </p:txBody>
        </p:sp>
        <p:sp>
          <p:nvSpPr>
            <p:cNvPr id="133" name="Oval 1099"/>
            <p:cNvSpPr/>
            <p:nvPr/>
          </p:nvSpPr>
          <p:spPr>
            <a:xfrm rot="5400000">
              <a:off x="300624" y="-1"/>
              <a:ext cx="1014705" cy="1014705"/>
            </a:xfrm>
            <a:prstGeom prst="ellipse">
              <a:avLst/>
            </a:prstGeom>
            <a:solidFill>
              <a:srgbClr val="90C22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defRPr sz="2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2700"/>
            </a:p>
          </p:txBody>
        </p:sp>
      </p:grpSp>
      <p:sp>
        <p:nvSpPr>
          <p:cNvPr id="135" name="Chevron 5"/>
          <p:cNvSpPr/>
          <p:nvPr/>
        </p:nvSpPr>
        <p:spPr>
          <a:xfrm rot="5400000">
            <a:off x="7688552" y="4636556"/>
            <a:ext cx="225642" cy="314544"/>
          </a:xfrm>
          <a:prstGeom prst="chevron">
            <a:avLst>
              <a:gd name="adj" fmla="val 42574"/>
            </a:avLst>
          </a:prstGeom>
          <a:solidFill>
            <a:srgbClr val="07A398">
              <a:alpha val="98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136" name="Chevron 5"/>
          <p:cNvSpPr/>
          <p:nvPr/>
        </p:nvSpPr>
        <p:spPr>
          <a:xfrm rot="5400000">
            <a:off x="4455798" y="4636556"/>
            <a:ext cx="225642" cy="314544"/>
          </a:xfrm>
          <a:prstGeom prst="chevron">
            <a:avLst>
              <a:gd name="adj" fmla="val 42574"/>
            </a:avLst>
          </a:prstGeom>
          <a:solidFill>
            <a:srgbClr val="57687C">
              <a:alpha val="98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137" name="Chevron 5"/>
          <p:cNvSpPr/>
          <p:nvPr/>
        </p:nvSpPr>
        <p:spPr>
          <a:xfrm rot="5400000" flipH="1">
            <a:off x="9304925" y="2922723"/>
            <a:ext cx="225642" cy="314544"/>
          </a:xfrm>
          <a:prstGeom prst="chevron">
            <a:avLst>
              <a:gd name="adj" fmla="val 42574"/>
            </a:avLst>
          </a:prstGeom>
          <a:solidFill>
            <a:srgbClr val="90C221">
              <a:alpha val="98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138" name="Chevron 5"/>
          <p:cNvSpPr/>
          <p:nvPr/>
        </p:nvSpPr>
        <p:spPr>
          <a:xfrm rot="5400000" flipH="1">
            <a:off x="6072173" y="2922723"/>
            <a:ext cx="225642" cy="314544"/>
          </a:xfrm>
          <a:prstGeom prst="chevron">
            <a:avLst>
              <a:gd name="adj" fmla="val 42574"/>
            </a:avLst>
          </a:prstGeom>
          <a:solidFill>
            <a:srgbClr val="0680C3">
              <a:alpha val="98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139" name="Chevron 5"/>
          <p:cNvSpPr/>
          <p:nvPr/>
        </p:nvSpPr>
        <p:spPr>
          <a:xfrm rot="5400000" flipH="1">
            <a:off x="2839422" y="2922723"/>
            <a:ext cx="225642" cy="314544"/>
          </a:xfrm>
          <a:prstGeom prst="chevron">
            <a:avLst>
              <a:gd name="adj" fmla="val 42574"/>
            </a:avLst>
          </a:prstGeom>
          <a:solidFill>
            <a:srgbClr val="E62601">
              <a:alpha val="98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grpSp>
        <p:nvGrpSpPr>
          <p:cNvPr id="142" name="Group 1115"/>
          <p:cNvGrpSpPr/>
          <p:nvPr/>
        </p:nvGrpSpPr>
        <p:grpSpPr>
          <a:xfrm>
            <a:off x="1790443" y="2357026"/>
            <a:ext cx="2270822" cy="578107"/>
            <a:chOff x="0" y="0"/>
            <a:chExt cx="2270821" cy="578106"/>
          </a:xfrm>
        </p:grpSpPr>
        <p:sp>
          <p:nvSpPr>
            <p:cNvPr id="140" name="TextBox 1116"/>
            <p:cNvSpPr txBox="1"/>
            <p:nvPr/>
          </p:nvSpPr>
          <p:spPr>
            <a:xfrm>
              <a:off x="6348" y="301111"/>
              <a:ext cx="2258121" cy="276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 defTabSz="914400">
                <a:defRPr sz="12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200" dirty="0"/>
            </a:p>
          </p:txBody>
        </p:sp>
        <p:sp>
          <p:nvSpPr>
            <p:cNvPr id="141" name="TextBox 1117"/>
            <p:cNvSpPr txBox="1"/>
            <p:nvPr/>
          </p:nvSpPr>
          <p:spPr>
            <a:xfrm>
              <a:off x="0" y="0"/>
              <a:ext cx="2270821" cy="276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200" b="1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PREPARING DATASET</a:t>
              </a:r>
            </a:p>
          </p:txBody>
        </p:sp>
      </p:grpSp>
      <p:grpSp>
        <p:nvGrpSpPr>
          <p:cNvPr id="145" name="Group 1118"/>
          <p:cNvGrpSpPr/>
          <p:nvPr/>
        </p:nvGrpSpPr>
        <p:grpSpPr>
          <a:xfrm>
            <a:off x="4949057" y="2121199"/>
            <a:ext cx="2424206" cy="448339"/>
            <a:chOff x="-47673" y="501163"/>
            <a:chExt cx="2424205" cy="448338"/>
          </a:xfrm>
        </p:grpSpPr>
        <p:sp>
          <p:nvSpPr>
            <p:cNvPr id="143" name="TextBox 1119"/>
            <p:cNvSpPr txBox="1"/>
            <p:nvPr/>
          </p:nvSpPr>
          <p:spPr>
            <a:xfrm>
              <a:off x="13292" y="501163"/>
              <a:ext cx="2363240" cy="276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2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.  </a:t>
              </a:r>
            </a:p>
          </p:txBody>
        </p:sp>
        <p:sp>
          <p:nvSpPr>
            <p:cNvPr id="144" name="TextBox 1120"/>
            <p:cNvSpPr txBox="1"/>
            <p:nvPr/>
          </p:nvSpPr>
          <p:spPr>
            <a:xfrm>
              <a:off x="-47673" y="672507"/>
              <a:ext cx="2376532" cy="276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200" b="1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Assigning Labels and Features</a:t>
              </a:r>
            </a:p>
          </p:txBody>
        </p:sp>
      </p:grpSp>
      <p:grpSp>
        <p:nvGrpSpPr>
          <p:cNvPr id="148" name="Group 1121"/>
          <p:cNvGrpSpPr/>
          <p:nvPr/>
        </p:nvGrpSpPr>
        <p:grpSpPr>
          <a:xfrm>
            <a:off x="8308724" y="2309876"/>
            <a:ext cx="2088982" cy="553996"/>
            <a:chOff x="0" y="0"/>
            <a:chExt cx="2088981" cy="553994"/>
          </a:xfrm>
        </p:grpSpPr>
        <p:sp>
          <p:nvSpPr>
            <p:cNvPr id="146" name="TextBox 1122"/>
            <p:cNvSpPr/>
            <p:nvPr/>
          </p:nvSpPr>
          <p:spPr>
            <a:xfrm>
              <a:off x="5839" y="277000"/>
              <a:ext cx="2077298" cy="276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2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endParaRPr dirty="0"/>
            </a:p>
          </p:txBody>
        </p:sp>
        <p:sp>
          <p:nvSpPr>
            <p:cNvPr id="147" name="TextBox 1123"/>
            <p:cNvSpPr txBox="1"/>
            <p:nvPr/>
          </p:nvSpPr>
          <p:spPr>
            <a:xfrm>
              <a:off x="0" y="0"/>
              <a:ext cx="2088981" cy="276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200" b="1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dirty="0"/>
                <a:t>KNN</a:t>
              </a:r>
              <a:r>
                <a:rPr dirty="0"/>
                <a:t> MODEL</a:t>
              </a:r>
            </a:p>
          </p:txBody>
        </p:sp>
      </p:grpSp>
      <p:grpSp>
        <p:nvGrpSpPr>
          <p:cNvPr id="151" name="Group 1124"/>
          <p:cNvGrpSpPr/>
          <p:nvPr/>
        </p:nvGrpSpPr>
        <p:grpSpPr>
          <a:xfrm>
            <a:off x="3516493" y="5200849"/>
            <a:ext cx="2088982" cy="351010"/>
            <a:chOff x="-3" y="202985"/>
            <a:chExt cx="2088981" cy="351009"/>
          </a:xfrm>
        </p:grpSpPr>
        <p:sp>
          <p:nvSpPr>
            <p:cNvPr id="149" name="TextBox 1125"/>
            <p:cNvSpPr/>
            <p:nvPr/>
          </p:nvSpPr>
          <p:spPr>
            <a:xfrm>
              <a:off x="5839" y="277000"/>
              <a:ext cx="2077298" cy="276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2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endParaRPr dirty="0"/>
            </a:p>
          </p:txBody>
        </p:sp>
        <p:sp>
          <p:nvSpPr>
            <p:cNvPr id="150" name="TextBox 1126"/>
            <p:cNvSpPr txBox="1"/>
            <p:nvPr/>
          </p:nvSpPr>
          <p:spPr>
            <a:xfrm>
              <a:off x="-3" y="202985"/>
              <a:ext cx="2088981" cy="276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200" b="1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Create Training Data</a:t>
              </a:r>
            </a:p>
          </p:txBody>
        </p:sp>
      </p:grpSp>
      <p:grpSp>
        <p:nvGrpSpPr>
          <p:cNvPr id="154" name="Group 1127"/>
          <p:cNvGrpSpPr/>
          <p:nvPr/>
        </p:nvGrpSpPr>
        <p:grpSpPr>
          <a:xfrm>
            <a:off x="6775252" y="5151422"/>
            <a:ext cx="2130723" cy="652843"/>
            <a:chOff x="-1" y="0"/>
            <a:chExt cx="2130722" cy="652842"/>
          </a:xfrm>
        </p:grpSpPr>
        <p:sp>
          <p:nvSpPr>
            <p:cNvPr id="152" name="TextBox 1128"/>
            <p:cNvSpPr txBox="1"/>
            <p:nvPr/>
          </p:nvSpPr>
          <p:spPr>
            <a:xfrm>
              <a:off x="53423" y="375848"/>
              <a:ext cx="2077298" cy="276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 defTabSz="914400">
                <a:defRPr sz="1200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200" dirty="0"/>
            </a:p>
          </p:txBody>
        </p:sp>
        <p:sp>
          <p:nvSpPr>
            <p:cNvPr id="153" name="TextBox 1129"/>
            <p:cNvSpPr txBox="1"/>
            <p:nvPr/>
          </p:nvSpPr>
          <p:spPr>
            <a:xfrm>
              <a:off x="-1" y="0"/>
              <a:ext cx="2088982" cy="276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 defTabSz="914400">
                <a:defRPr sz="1200" b="1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dirty="0"/>
                <a:t>Defining x and y </a:t>
              </a:r>
            </a:p>
          </p:txBody>
        </p:sp>
      </p:grpSp>
      <p:sp>
        <p:nvSpPr>
          <p:cNvPr id="155" name="FLOWCHART"/>
          <p:cNvSpPr txBox="1"/>
          <p:nvPr/>
        </p:nvSpPr>
        <p:spPr>
          <a:xfrm>
            <a:off x="2018876" y="531668"/>
            <a:ext cx="2088981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FLOWCHART</a:t>
            </a:r>
          </a:p>
        </p:txBody>
      </p:sp>
      <p:sp>
        <p:nvSpPr>
          <p:cNvPr id="156" name="Coins"/>
          <p:cNvSpPr/>
          <p:nvPr/>
        </p:nvSpPr>
        <p:spPr>
          <a:xfrm>
            <a:off x="2697045" y="3633727"/>
            <a:ext cx="510609" cy="512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2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7" name="Text Document"/>
          <p:cNvSpPr/>
          <p:nvPr/>
        </p:nvSpPr>
        <p:spPr>
          <a:xfrm>
            <a:off x="4385901" y="3673770"/>
            <a:ext cx="365650" cy="473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53535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8" name="Tag"/>
          <p:cNvSpPr/>
          <p:nvPr/>
        </p:nvSpPr>
        <p:spPr>
          <a:xfrm>
            <a:off x="6014863" y="3671535"/>
            <a:ext cx="315666" cy="512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24" y="0"/>
                </a:moveTo>
                <a:lnTo>
                  <a:pt x="0" y="3825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3825"/>
                </a:lnTo>
                <a:lnTo>
                  <a:pt x="16276" y="0"/>
                </a:lnTo>
                <a:lnTo>
                  <a:pt x="5324" y="0"/>
                </a:lnTo>
                <a:close/>
                <a:moveTo>
                  <a:pt x="10792" y="2730"/>
                </a:moveTo>
                <a:cubicBezTo>
                  <a:pt x="11767" y="2730"/>
                  <a:pt x="12557" y="3217"/>
                  <a:pt x="12557" y="3818"/>
                </a:cubicBezTo>
                <a:cubicBezTo>
                  <a:pt x="12557" y="4420"/>
                  <a:pt x="11767" y="4908"/>
                  <a:pt x="10792" y="4908"/>
                </a:cubicBezTo>
                <a:cubicBezTo>
                  <a:pt x="9816" y="4908"/>
                  <a:pt x="9026" y="4420"/>
                  <a:pt x="9026" y="3818"/>
                </a:cubicBezTo>
                <a:cubicBezTo>
                  <a:pt x="9026" y="3217"/>
                  <a:pt x="9816" y="2730"/>
                  <a:pt x="10792" y="273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12058"/>
              </a:schemeClr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9" name="Scatter Graph"/>
          <p:cNvSpPr/>
          <p:nvPr/>
        </p:nvSpPr>
        <p:spPr>
          <a:xfrm>
            <a:off x="7593839" y="3693485"/>
            <a:ext cx="493550" cy="492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6"/>
                </a:lnTo>
                <a:cubicBezTo>
                  <a:pt x="0" y="21513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3"/>
                  <a:pt x="21600" y="21406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41"/>
                  <a:pt x="970" y="20434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4855" y="4365"/>
                </a:moveTo>
                <a:cubicBezTo>
                  <a:pt x="14545" y="4365"/>
                  <a:pt x="14235" y="4483"/>
                  <a:pt x="13998" y="4721"/>
                </a:cubicBezTo>
                <a:cubicBezTo>
                  <a:pt x="13525" y="5195"/>
                  <a:pt x="13525" y="5964"/>
                  <a:pt x="13998" y="6439"/>
                </a:cubicBezTo>
                <a:cubicBezTo>
                  <a:pt x="14472" y="6913"/>
                  <a:pt x="15239" y="6913"/>
                  <a:pt x="15712" y="6439"/>
                </a:cubicBezTo>
                <a:cubicBezTo>
                  <a:pt x="16185" y="5964"/>
                  <a:pt x="16185" y="5195"/>
                  <a:pt x="15712" y="4721"/>
                </a:cubicBezTo>
                <a:cubicBezTo>
                  <a:pt x="15475" y="4483"/>
                  <a:pt x="15165" y="4365"/>
                  <a:pt x="14855" y="4365"/>
                </a:cubicBezTo>
                <a:close/>
                <a:moveTo>
                  <a:pt x="4336" y="6020"/>
                </a:moveTo>
                <a:cubicBezTo>
                  <a:pt x="4026" y="6020"/>
                  <a:pt x="3716" y="6139"/>
                  <a:pt x="3479" y="6376"/>
                </a:cubicBezTo>
                <a:cubicBezTo>
                  <a:pt x="3006" y="6851"/>
                  <a:pt x="3006" y="7620"/>
                  <a:pt x="3479" y="8095"/>
                </a:cubicBezTo>
                <a:cubicBezTo>
                  <a:pt x="3953" y="8569"/>
                  <a:pt x="4720" y="8569"/>
                  <a:pt x="5193" y="8095"/>
                </a:cubicBezTo>
                <a:cubicBezTo>
                  <a:pt x="5666" y="7620"/>
                  <a:pt x="5666" y="6851"/>
                  <a:pt x="5193" y="6376"/>
                </a:cubicBezTo>
                <a:cubicBezTo>
                  <a:pt x="4956" y="6139"/>
                  <a:pt x="4646" y="6020"/>
                  <a:pt x="4336" y="6020"/>
                </a:cubicBezTo>
                <a:close/>
                <a:moveTo>
                  <a:pt x="9154" y="9823"/>
                </a:moveTo>
                <a:cubicBezTo>
                  <a:pt x="8844" y="9823"/>
                  <a:pt x="8534" y="9942"/>
                  <a:pt x="8297" y="10179"/>
                </a:cubicBezTo>
                <a:cubicBezTo>
                  <a:pt x="7824" y="10653"/>
                  <a:pt x="7824" y="11422"/>
                  <a:pt x="8297" y="11897"/>
                </a:cubicBezTo>
                <a:cubicBezTo>
                  <a:pt x="8770" y="12372"/>
                  <a:pt x="9537" y="12372"/>
                  <a:pt x="10011" y="11897"/>
                </a:cubicBezTo>
                <a:cubicBezTo>
                  <a:pt x="10484" y="11422"/>
                  <a:pt x="10484" y="10653"/>
                  <a:pt x="10011" y="10179"/>
                </a:cubicBezTo>
                <a:cubicBezTo>
                  <a:pt x="9774" y="9942"/>
                  <a:pt x="9464" y="9823"/>
                  <a:pt x="9154" y="9823"/>
                </a:cubicBezTo>
                <a:close/>
                <a:moveTo>
                  <a:pt x="16522" y="12697"/>
                </a:moveTo>
                <a:cubicBezTo>
                  <a:pt x="16211" y="12697"/>
                  <a:pt x="15901" y="12816"/>
                  <a:pt x="15665" y="13053"/>
                </a:cubicBezTo>
                <a:cubicBezTo>
                  <a:pt x="15191" y="13528"/>
                  <a:pt x="15191" y="14297"/>
                  <a:pt x="15665" y="14771"/>
                </a:cubicBezTo>
                <a:cubicBezTo>
                  <a:pt x="16138" y="15246"/>
                  <a:pt x="16905" y="15246"/>
                  <a:pt x="17378" y="14771"/>
                </a:cubicBezTo>
                <a:cubicBezTo>
                  <a:pt x="17852" y="14297"/>
                  <a:pt x="17852" y="13528"/>
                  <a:pt x="17378" y="13053"/>
                </a:cubicBezTo>
                <a:cubicBezTo>
                  <a:pt x="17142" y="12816"/>
                  <a:pt x="16832" y="12697"/>
                  <a:pt x="16522" y="12697"/>
                </a:cubicBezTo>
                <a:close/>
                <a:moveTo>
                  <a:pt x="6257" y="15838"/>
                </a:moveTo>
                <a:cubicBezTo>
                  <a:pt x="5947" y="15838"/>
                  <a:pt x="5637" y="15957"/>
                  <a:pt x="5400" y="16194"/>
                </a:cubicBezTo>
                <a:cubicBezTo>
                  <a:pt x="4927" y="16669"/>
                  <a:pt x="4927" y="17438"/>
                  <a:pt x="5400" y="17912"/>
                </a:cubicBezTo>
                <a:cubicBezTo>
                  <a:pt x="5873" y="18387"/>
                  <a:pt x="6640" y="18387"/>
                  <a:pt x="7114" y="17912"/>
                </a:cubicBezTo>
                <a:cubicBezTo>
                  <a:pt x="7587" y="17438"/>
                  <a:pt x="7587" y="16669"/>
                  <a:pt x="7114" y="16194"/>
                </a:cubicBezTo>
                <a:cubicBezTo>
                  <a:pt x="6877" y="15957"/>
                  <a:pt x="6567" y="15838"/>
                  <a:pt x="6257" y="15838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608" y="3562456"/>
            <a:ext cx="708443" cy="708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roup 1085"/>
          <p:cNvSpPr/>
          <p:nvPr/>
        </p:nvSpPr>
        <p:spPr>
          <a:xfrm rot="5400000">
            <a:off x="3117991" y="1892860"/>
            <a:ext cx="1014705" cy="1014705"/>
          </a:xfrm>
          <a:prstGeom prst="ellipse">
            <a:avLst/>
          </a:prstGeom>
          <a:solidFill>
            <a:srgbClr val="E6260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163" name="Coins"/>
          <p:cNvSpPr/>
          <p:nvPr/>
        </p:nvSpPr>
        <p:spPr>
          <a:xfrm>
            <a:off x="3370146" y="2097027"/>
            <a:ext cx="510609" cy="512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2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4" name="Group 1088"/>
          <p:cNvSpPr/>
          <p:nvPr/>
        </p:nvSpPr>
        <p:spPr>
          <a:xfrm rot="5400000" flipH="1">
            <a:off x="5846039" y="3176886"/>
            <a:ext cx="1014705" cy="1014705"/>
          </a:xfrm>
          <a:prstGeom prst="ellipse">
            <a:avLst/>
          </a:prstGeom>
          <a:solidFill>
            <a:srgbClr val="57687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165" name="Text Document"/>
          <p:cNvSpPr/>
          <p:nvPr/>
        </p:nvSpPr>
        <p:spPr>
          <a:xfrm>
            <a:off x="6170566" y="3483948"/>
            <a:ext cx="365650" cy="473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53535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6" name="Group 1088"/>
          <p:cNvSpPr/>
          <p:nvPr/>
        </p:nvSpPr>
        <p:spPr>
          <a:xfrm rot="5400000" flipH="1">
            <a:off x="5772641" y="743208"/>
            <a:ext cx="1014705" cy="1014705"/>
          </a:xfrm>
          <a:prstGeom prst="ellipse">
            <a:avLst/>
          </a:prstGeom>
          <a:solidFill>
            <a:srgbClr val="57687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167" name="Text Document"/>
          <p:cNvSpPr/>
          <p:nvPr/>
        </p:nvSpPr>
        <p:spPr>
          <a:xfrm>
            <a:off x="6102662" y="1013805"/>
            <a:ext cx="365650" cy="473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53535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8" name="Group 1088"/>
          <p:cNvSpPr/>
          <p:nvPr/>
        </p:nvSpPr>
        <p:spPr>
          <a:xfrm rot="5400000" flipH="1">
            <a:off x="5009564" y="2010847"/>
            <a:ext cx="1014705" cy="1014705"/>
          </a:xfrm>
          <a:prstGeom prst="ellipse">
            <a:avLst/>
          </a:prstGeom>
          <a:solidFill>
            <a:srgbClr val="57687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169" name="Text Document"/>
          <p:cNvSpPr/>
          <p:nvPr/>
        </p:nvSpPr>
        <p:spPr>
          <a:xfrm>
            <a:off x="5334090" y="2306844"/>
            <a:ext cx="365650" cy="473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7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535353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0" name="Training"/>
          <p:cNvSpPr txBox="1"/>
          <p:nvPr/>
        </p:nvSpPr>
        <p:spPr>
          <a:xfrm>
            <a:off x="5819167" y="356365"/>
            <a:ext cx="814386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Training</a:t>
            </a:r>
          </a:p>
        </p:txBody>
      </p:sp>
      <p:sp>
        <p:nvSpPr>
          <p:cNvPr id="171" name="Testing"/>
          <p:cNvSpPr txBox="1"/>
          <p:nvPr/>
        </p:nvSpPr>
        <p:spPr>
          <a:xfrm>
            <a:off x="4983383" y="1628345"/>
            <a:ext cx="708651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Testing</a:t>
            </a:r>
          </a:p>
        </p:txBody>
      </p:sp>
      <p:sp>
        <p:nvSpPr>
          <p:cNvPr id="172" name="Validation"/>
          <p:cNvSpPr txBox="1"/>
          <p:nvPr/>
        </p:nvSpPr>
        <p:spPr>
          <a:xfrm>
            <a:off x="5912136" y="2825966"/>
            <a:ext cx="1028419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Validation</a:t>
            </a:r>
          </a:p>
        </p:txBody>
      </p:sp>
      <p:sp>
        <p:nvSpPr>
          <p:cNvPr id="173" name="Line"/>
          <p:cNvSpPr/>
          <p:nvPr/>
        </p:nvSpPr>
        <p:spPr>
          <a:xfrm flipV="1">
            <a:off x="3990729" y="1221122"/>
            <a:ext cx="1493659" cy="6282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4" name="Line"/>
          <p:cNvSpPr/>
          <p:nvPr/>
        </p:nvSpPr>
        <p:spPr>
          <a:xfrm>
            <a:off x="3990729" y="3062776"/>
            <a:ext cx="1493513" cy="62785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5" name="Line"/>
          <p:cNvSpPr/>
          <p:nvPr/>
        </p:nvSpPr>
        <p:spPr>
          <a:xfrm>
            <a:off x="4156905" y="2518199"/>
            <a:ext cx="828448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6" name="Group 1094"/>
          <p:cNvSpPr/>
          <p:nvPr/>
        </p:nvSpPr>
        <p:spPr>
          <a:xfrm rot="5400000" flipH="1">
            <a:off x="8054152" y="926296"/>
            <a:ext cx="1014705" cy="1014705"/>
          </a:xfrm>
          <a:prstGeom prst="ellipse">
            <a:avLst/>
          </a:prstGeom>
          <a:solidFill>
            <a:srgbClr val="07A39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177" name="Scatter Graph"/>
          <p:cNvSpPr/>
          <p:nvPr/>
        </p:nvSpPr>
        <p:spPr>
          <a:xfrm>
            <a:off x="8401999" y="1187527"/>
            <a:ext cx="493550" cy="492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6"/>
                </a:lnTo>
                <a:cubicBezTo>
                  <a:pt x="0" y="21513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3"/>
                  <a:pt x="21600" y="21406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41"/>
                  <a:pt x="970" y="20434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4855" y="4365"/>
                </a:moveTo>
                <a:cubicBezTo>
                  <a:pt x="14545" y="4365"/>
                  <a:pt x="14235" y="4483"/>
                  <a:pt x="13998" y="4721"/>
                </a:cubicBezTo>
                <a:cubicBezTo>
                  <a:pt x="13525" y="5195"/>
                  <a:pt x="13525" y="5964"/>
                  <a:pt x="13998" y="6439"/>
                </a:cubicBezTo>
                <a:cubicBezTo>
                  <a:pt x="14472" y="6913"/>
                  <a:pt x="15239" y="6913"/>
                  <a:pt x="15712" y="6439"/>
                </a:cubicBezTo>
                <a:cubicBezTo>
                  <a:pt x="16185" y="5964"/>
                  <a:pt x="16185" y="5195"/>
                  <a:pt x="15712" y="4721"/>
                </a:cubicBezTo>
                <a:cubicBezTo>
                  <a:pt x="15475" y="4483"/>
                  <a:pt x="15165" y="4365"/>
                  <a:pt x="14855" y="4365"/>
                </a:cubicBezTo>
                <a:close/>
                <a:moveTo>
                  <a:pt x="4336" y="6020"/>
                </a:moveTo>
                <a:cubicBezTo>
                  <a:pt x="4026" y="6020"/>
                  <a:pt x="3716" y="6139"/>
                  <a:pt x="3479" y="6376"/>
                </a:cubicBezTo>
                <a:cubicBezTo>
                  <a:pt x="3006" y="6851"/>
                  <a:pt x="3006" y="7620"/>
                  <a:pt x="3479" y="8095"/>
                </a:cubicBezTo>
                <a:cubicBezTo>
                  <a:pt x="3953" y="8569"/>
                  <a:pt x="4720" y="8569"/>
                  <a:pt x="5193" y="8095"/>
                </a:cubicBezTo>
                <a:cubicBezTo>
                  <a:pt x="5666" y="7620"/>
                  <a:pt x="5666" y="6851"/>
                  <a:pt x="5193" y="6376"/>
                </a:cubicBezTo>
                <a:cubicBezTo>
                  <a:pt x="4956" y="6139"/>
                  <a:pt x="4646" y="6020"/>
                  <a:pt x="4336" y="6020"/>
                </a:cubicBezTo>
                <a:close/>
                <a:moveTo>
                  <a:pt x="9154" y="9823"/>
                </a:moveTo>
                <a:cubicBezTo>
                  <a:pt x="8844" y="9823"/>
                  <a:pt x="8534" y="9942"/>
                  <a:pt x="8297" y="10179"/>
                </a:cubicBezTo>
                <a:cubicBezTo>
                  <a:pt x="7824" y="10653"/>
                  <a:pt x="7824" y="11422"/>
                  <a:pt x="8297" y="11897"/>
                </a:cubicBezTo>
                <a:cubicBezTo>
                  <a:pt x="8770" y="12372"/>
                  <a:pt x="9537" y="12372"/>
                  <a:pt x="10011" y="11897"/>
                </a:cubicBezTo>
                <a:cubicBezTo>
                  <a:pt x="10484" y="11422"/>
                  <a:pt x="10484" y="10653"/>
                  <a:pt x="10011" y="10179"/>
                </a:cubicBezTo>
                <a:cubicBezTo>
                  <a:pt x="9774" y="9942"/>
                  <a:pt x="9464" y="9823"/>
                  <a:pt x="9154" y="9823"/>
                </a:cubicBezTo>
                <a:close/>
                <a:moveTo>
                  <a:pt x="16522" y="12697"/>
                </a:moveTo>
                <a:cubicBezTo>
                  <a:pt x="16211" y="12697"/>
                  <a:pt x="15901" y="12816"/>
                  <a:pt x="15665" y="13053"/>
                </a:cubicBezTo>
                <a:cubicBezTo>
                  <a:pt x="15191" y="13528"/>
                  <a:pt x="15191" y="14297"/>
                  <a:pt x="15665" y="14771"/>
                </a:cubicBezTo>
                <a:cubicBezTo>
                  <a:pt x="16138" y="15246"/>
                  <a:pt x="16905" y="15246"/>
                  <a:pt x="17378" y="14771"/>
                </a:cubicBezTo>
                <a:cubicBezTo>
                  <a:pt x="17852" y="14297"/>
                  <a:pt x="17852" y="13528"/>
                  <a:pt x="17378" y="13053"/>
                </a:cubicBezTo>
                <a:cubicBezTo>
                  <a:pt x="17142" y="12816"/>
                  <a:pt x="16832" y="12697"/>
                  <a:pt x="16522" y="12697"/>
                </a:cubicBezTo>
                <a:close/>
                <a:moveTo>
                  <a:pt x="6257" y="15838"/>
                </a:moveTo>
                <a:cubicBezTo>
                  <a:pt x="5947" y="15838"/>
                  <a:pt x="5637" y="15957"/>
                  <a:pt x="5400" y="16194"/>
                </a:cubicBezTo>
                <a:cubicBezTo>
                  <a:pt x="4927" y="16669"/>
                  <a:pt x="4927" y="17438"/>
                  <a:pt x="5400" y="17912"/>
                </a:cubicBezTo>
                <a:cubicBezTo>
                  <a:pt x="5873" y="18387"/>
                  <a:pt x="6640" y="18387"/>
                  <a:pt x="7114" y="17912"/>
                </a:cubicBezTo>
                <a:cubicBezTo>
                  <a:pt x="7587" y="17438"/>
                  <a:pt x="7587" y="16669"/>
                  <a:pt x="7114" y="16194"/>
                </a:cubicBezTo>
                <a:cubicBezTo>
                  <a:pt x="6877" y="15957"/>
                  <a:pt x="6567" y="15838"/>
                  <a:pt x="6257" y="15838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8" name="Line"/>
          <p:cNvSpPr/>
          <p:nvPr/>
        </p:nvSpPr>
        <p:spPr>
          <a:xfrm>
            <a:off x="6811867" y="851943"/>
            <a:ext cx="1488736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9" name="Line"/>
          <p:cNvSpPr/>
          <p:nvPr/>
        </p:nvSpPr>
        <p:spPr>
          <a:xfrm flipV="1">
            <a:off x="6368160" y="1844303"/>
            <a:ext cx="1493660" cy="62824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0" name="CNN model"/>
          <p:cNvSpPr txBox="1"/>
          <p:nvPr/>
        </p:nvSpPr>
        <p:spPr>
          <a:xfrm>
            <a:off x="8006007" y="2037081"/>
            <a:ext cx="1217637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lang="en-US" dirty="0"/>
              <a:t>K</a:t>
            </a:r>
            <a:r>
              <a:rPr dirty="0"/>
              <a:t>NN model </a:t>
            </a:r>
          </a:p>
        </p:txBody>
      </p:sp>
      <p:sp>
        <p:nvSpPr>
          <p:cNvPr id="181" name="Dataset"/>
          <p:cNvSpPr txBox="1"/>
          <p:nvPr/>
        </p:nvSpPr>
        <p:spPr>
          <a:xfrm>
            <a:off x="3057748" y="1351213"/>
            <a:ext cx="802460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Dataset</a:t>
            </a:r>
          </a:p>
        </p:txBody>
      </p:sp>
      <p:sp>
        <p:nvSpPr>
          <p:cNvPr id="182" name="Line"/>
          <p:cNvSpPr/>
          <p:nvPr/>
        </p:nvSpPr>
        <p:spPr>
          <a:xfrm>
            <a:off x="8257543" y="2597554"/>
            <a:ext cx="1" cy="101470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3" name="Line"/>
          <p:cNvSpPr/>
          <p:nvPr/>
        </p:nvSpPr>
        <p:spPr>
          <a:xfrm>
            <a:off x="6943800" y="3646434"/>
            <a:ext cx="916989" cy="34709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4" name="Group 1097"/>
          <p:cNvSpPr/>
          <p:nvPr/>
        </p:nvSpPr>
        <p:spPr>
          <a:xfrm rot="5400000">
            <a:off x="7877439" y="3649430"/>
            <a:ext cx="1014705" cy="1014705"/>
          </a:xfrm>
          <a:prstGeom prst="ellipse">
            <a:avLst/>
          </a:prstGeom>
          <a:solidFill>
            <a:srgbClr val="90C2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580" y="3802571"/>
            <a:ext cx="708443" cy="708443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Accuracy Testing"/>
          <p:cNvSpPr txBox="1"/>
          <p:nvPr/>
        </p:nvSpPr>
        <p:spPr>
          <a:xfrm>
            <a:off x="7569195" y="4795603"/>
            <a:ext cx="1660835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 Accuracy Testing</a:t>
            </a:r>
          </a:p>
        </p:txBody>
      </p:sp>
      <p:sp>
        <p:nvSpPr>
          <p:cNvPr id="187" name="Group 1091"/>
          <p:cNvSpPr/>
          <p:nvPr/>
        </p:nvSpPr>
        <p:spPr>
          <a:xfrm rot="5400000">
            <a:off x="6326044" y="5109868"/>
            <a:ext cx="1014705" cy="1014705"/>
          </a:xfrm>
          <a:prstGeom prst="ellipse">
            <a:avLst/>
          </a:prstGeom>
          <a:solidFill>
            <a:srgbClr val="0680C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sp>
        <p:nvSpPr>
          <p:cNvPr id="188" name="Tag"/>
          <p:cNvSpPr/>
          <p:nvPr/>
        </p:nvSpPr>
        <p:spPr>
          <a:xfrm>
            <a:off x="6675563" y="5361149"/>
            <a:ext cx="315666" cy="512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24" y="0"/>
                </a:moveTo>
                <a:lnTo>
                  <a:pt x="0" y="3825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3825"/>
                </a:lnTo>
                <a:lnTo>
                  <a:pt x="16276" y="0"/>
                </a:lnTo>
                <a:lnTo>
                  <a:pt x="5324" y="0"/>
                </a:lnTo>
                <a:close/>
                <a:moveTo>
                  <a:pt x="10792" y="2730"/>
                </a:moveTo>
                <a:cubicBezTo>
                  <a:pt x="11767" y="2730"/>
                  <a:pt x="12557" y="3217"/>
                  <a:pt x="12557" y="3818"/>
                </a:cubicBezTo>
                <a:cubicBezTo>
                  <a:pt x="12557" y="4420"/>
                  <a:pt x="11767" y="4908"/>
                  <a:pt x="10792" y="4908"/>
                </a:cubicBezTo>
                <a:cubicBezTo>
                  <a:pt x="9816" y="4908"/>
                  <a:pt x="9026" y="4420"/>
                  <a:pt x="9026" y="3818"/>
                </a:cubicBezTo>
                <a:cubicBezTo>
                  <a:pt x="9026" y="3217"/>
                  <a:pt x="9816" y="2730"/>
                  <a:pt x="10792" y="273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>
                <a:lumOff val="12058"/>
              </a:schemeClr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9" name="Line"/>
          <p:cNvSpPr/>
          <p:nvPr/>
        </p:nvSpPr>
        <p:spPr>
          <a:xfrm flipH="1">
            <a:off x="7486090" y="5263805"/>
            <a:ext cx="916030" cy="4741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0" name="Worked on accuracy"/>
          <p:cNvSpPr txBox="1"/>
          <p:nvPr/>
        </p:nvSpPr>
        <p:spPr>
          <a:xfrm>
            <a:off x="5995260" y="6205357"/>
            <a:ext cx="199586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Worked on accuracy</a:t>
            </a:r>
          </a:p>
        </p:txBody>
      </p:sp>
      <p:sp>
        <p:nvSpPr>
          <p:cNvPr id="191" name="Line"/>
          <p:cNvSpPr/>
          <p:nvPr/>
        </p:nvSpPr>
        <p:spPr>
          <a:xfrm flipH="1">
            <a:off x="4874148" y="5782088"/>
            <a:ext cx="128553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2" name="Group 1097"/>
          <p:cNvSpPr/>
          <p:nvPr/>
        </p:nvSpPr>
        <p:spPr>
          <a:xfrm rot="5400000">
            <a:off x="3702386" y="5274736"/>
            <a:ext cx="1014705" cy="1014705"/>
          </a:xfrm>
          <a:prstGeom prst="ellipse">
            <a:avLst/>
          </a:prstGeom>
          <a:solidFill>
            <a:srgbClr val="90C2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2700"/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27" y="5427877"/>
            <a:ext cx="708443" cy="708443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Required model"/>
          <p:cNvSpPr txBox="1"/>
          <p:nvPr/>
        </p:nvSpPr>
        <p:spPr>
          <a:xfrm>
            <a:off x="3086562" y="6321759"/>
            <a:ext cx="1540995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Required model</a:t>
            </a:r>
          </a:p>
        </p:txBody>
      </p:sp>
      <p:sp>
        <p:nvSpPr>
          <p:cNvPr id="195" name="SOLUTION"/>
          <p:cNvSpPr txBox="1"/>
          <p:nvPr/>
        </p:nvSpPr>
        <p:spPr>
          <a:xfrm>
            <a:off x="1254516" y="324066"/>
            <a:ext cx="2836991" cy="446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300"/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6353-1586-B099-474E-2306AA9A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en-IN" dirty="0"/>
          </a:p>
        </p:txBody>
      </p:sp>
      <p:sp>
        <p:nvSpPr>
          <p:cNvPr id="6" name="Group 1091">
            <a:extLst>
              <a:ext uri="{FF2B5EF4-FFF2-40B4-BE49-F238E27FC236}">
                <a16:creationId xmlns:a16="http://schemas.microsoft.com/office/drawing/2014/main" id="{8E2BAEA5-DD5C-AB5C-7D4F-BF1287BFDD45}"/>
              </a:ext>
            </a:extLst>
          </p:cNvPr>
          <p:cNvSpPr/>
          <p:nvPr/>
        </p:nvSpPr>
        <p:spPr>
          <a:xfrm rot="422065">
            <a:off x="2803092" y="4561483"/>
            <a:ext cx="1490467" cy="1490466"/>
          </a:xfrm>
          <a:prstGeom prst="ellipse">
            <a:avLst/>
          </a:prstGeom>
          <a:solidFill>
            <a:srgbClr val="0680C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CSS</a:t>
            </a:r>
            <a:endParaRPr dirty="0"/>
          </a:p>
        </p:txBody>
      </p:sp>
      <p:sp>
        <p:nvSpPr>
          <p:cNvPr id="7" name="Group 1085">
            <a:extLst>
              <a:ext uri="{FF2B5EF4-FFF2-40B4-BE49-F238E27FC236}">
                <a16:creationId xmlns:a16="http://schemas.microsoft.com/office/drawing/2014/main" id="{C8019220-CC32-0FA4-106A-145A42D107DA}"/>
              </a:ext>
            </a:extLst>
          </p:cNvPr>
          <p:cNvSpPr/>
          <p:nvPr/>
        </p:nvSpPr>
        <p:spPr>
          <a:xfrm rot="21132213">
            <a:off x="5197273" y="5390001"/>
            <a:ext cx="1308765" cy="1186670"/>
          </a:xfrm>
          <a:prstGeom prst="ellipse">
            <a:avLst/>
          </a:prstGeom>
          <a:solidFill>
            <a:srgbClr val="E6260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HTML</a:t>
            </a:r>
            <a:endParaRPr sz="2400" dirty="0"/>
          </a:p>
        </p:txBody>
      </p:sp>
      <p:sp>
        <p:nvSpPr>
          <p:cNvPr id="8" name="Group 1097">
            <a:extLst>
              <a:ext uri="{FF2B5EF4-FFF2-40B4-BE49-F238E27FC236}">
                <a16:creationId xmlns:a16="http://schemas.microsoft.com/office/drawing/2014/main" id="{3DA22B8E-3D7B-3C10-DA46-C88F672C3F0F}"/>
              </a:ext>
            </a:extLst>
          </p:cNvPr>
          <p:cNvSpPr/>
          <p:nvPr/>
        </p:nvSpPr>
        <p:spPr>
          <a:xfrm rot="266844">
            <a:off x="6958754" y="4636463"/>
            <a:ext cx="1688056" cy="1688057"/>
          </a:xfrm>
          <a:prstGeom prst="ellipse">
            <a:avLst/>
          </a:prstGeom>
          <a:solidFill>
            <a:srgbClr val="90C2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NumPy</a:t>
            </a:r>
          </a:p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&amp;</a:t>
            </a:r>
          </a:p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Flask</a:t>
            </a:r>
            <a:endParaRPr sz="2400" dirty="0"/>
          </a:p>
        </p:txBody>
      </p:sp>
      <p:sp>
        <p:nvSpPr>
          <p:cNvPr id="9" name="Group 1088">
            <a:extLst>
              <a:ext uri="{FF2B5EF4-FFF2-40B4-BE49-F238E27FC236}">
                <a16:creationId xmlns:a16="http://schemas.microsoft.com/office/drawing/2014/main" id="{D2FA0EF3-8FF8-DF35-B0F5-C2022D2D468E}"/>
              </a:ext>
            </a:extLst>
          </p:cNvPr>
          <p:cNvSpPr/>
          <p:nvPr/>
        </p:nvSpPr>
        <p:spPr>
          <a:xfrm rot="21239255" flipH="1">
            <a:off x="2591352" y="1996155"/>
            <a:ext cx="1915687" cy="1959916"/>
          </a:xfrm>
          <a:prstGeom prst="ellipse">
            <a:avLst/>
          </a:prstGeom>
          <a:solidFill>
            <a:srgbClr val="57687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Pickle</a:t>
            </a:r>
          </a:p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&amp;</a:t>
            </a:r>
          </a:p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Spacy</a:t>
            </a:r>
            <a:endParaRPr dirty="0"/>
          </a:p>
        </p:txBody>
      </p:sp>
      <p:sp>
        <p:nvSpPr>
          <p:cNvPr id="10" name="Group 1094">
            <a:extLst>
              <a:ext uri="{FF2B5EF4-FFF2-40B4-BE49-F238E27FC236}">
                <a16:creationId xmlns:a16="http://schemas.microsoft.com/office/drawing/2014/main" id="{4542BC1C-1BD4-53B9-A46A-108E713130CA}"/>
              </a:ext>
            </a:extLst>
          </p:cNvPr>
          <p:cNvSpPr/>
          <p:nvPr/>
        </p:nvSpPr>
        <p:spPr>
          <a:xfrm flipH="1">
            <a:off x="5198288" y="1547158"/>
            <a:ext cx="1578500" cy="1602772"/>
          </a:xfrm>
          <a:prstGeom prst="ellipse">
            <a:avLst/>
          </a:prstGeom>
          <a:solidFill>
            <a:srgbClr val="07A39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err="1"/>
              <a:t>Gensim</a:t>
            </a:r>
            <a:endParaRPr lang="en-US" sz="2000" dirty="0"/>
          </a:p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/>
              <a:t>&amp;</a:t>
            </a:r>
          </a:p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err="1"/>
              <a:t>sklearn</a:t>
            </a:r>
            <a:endParaRPr sz="2000" dirty="0"/>
          </a:p>
        </p:txBody>
      </p:sp>
      <p:sp>
        <p:nvSpPr>
          <p:cNvPr id="11" name="Group 1091">
            <a:extLst>
              <a:ext uri="{FF2B5EF4-FFF2-40B4-BE49-F238E27FC236}">
                <a16:creationId xmlns:a16="http://schemas.microsoft.com/office/drawing/2014/main" id="{F3289A17-15C3-6627-766C-0AF0A5014B18}"/>
              </a:ext>
            </a:extLst>
          </p:cNvPr>
          <p:cNvSpPr/>
          <p:nvPr/>
        </p:nvSpPr>
        <p:spPr>
          <a:xfrm>
            <a:off x="4774641" y="3496386"/>
            <a:ext cx="1490467" cy="1490466"/>
          </a:xfrm>
          <a:prstGeom prst="ellipse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JS</a:t>
            </a:r>
            <a:endParaRPr dirty="0"/>
          </a:p>
        </p:txBody>
      </p:sp>
      <p:sp>
        <p:nvSpPr>
          <p:cNvPr id="12" name="Group 1091">
            <a:extLst>
              <a:ext uri="{FF2B5EF4-FFF2-40B4-BE49-F238E27FC236}">
                <a16:creationId xmlns:a16="http://schemas.microsoft.com/office/drawing/2014/main" id="{99473E2F-1645-49C0-C190-BABEE0531B87}"/>
              </a:ext>
            </a:extLst>
          </p:cNvPr>
          <p:cNvSpPr/>
          <p:nvPr/>
        </p:nvSpPr>
        <p:spPr>
          <a:xfrm rot="217105">
            <a:off x="7192237" y="2683768"/>
            <a:ext cx="1490467" cy="1490466"/>
          </a:xfrm>
          <a:prstGeom prst="ellipse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err="1"/>
              <a:t>Matplot</a:t>
            </a:r>
            <a:endParaRPr lang="en-US" sz="2000" dirty="0"/>
          </a:p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/>
              <a:t>&amp;</a:t>
            </a:r>
          </a:p>
          <a:p>
            <a:pPr algn="ctr" defTabSz="914400">
              <a:defRPr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err="1"/>
              <a:t>seborn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08616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EDF2-3E4A-D9EB-76F5-00C6E96E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en-IN" dirty="0"/>
          </a:p>
        </p:txBody>
      </p:sp>
      <p:pic>
        <p:nvPicPr>
          <p:cNvPr id="1026" name="Picture 2" descr="Web app push notification with Firebase - Blog - Sujan">
            <a:extLst>
              <a:ext uri="{FF2B5EF4-FFF2-40B4-BE49-F238E27FC236}">
                <a16:creationId xmlns:a16="http://schemas.microsoft.com/office/drawing/2014/main" id="{0695E069-DB55-A2BF-C4A3-09A8739E6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871" y="2319618"/>
            <a:ext cx="3624729" cy="271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86025E-774B-E3C2-D7CF-9C96AF1845D7}"/>
              </a:ext>
            </a:extLst>
          </p:cNvPr>
          <p:cNvSpPr/>
          <p:nvPr/>
        </p:nvSpPr>
        <p:spPr>
          <a:xfrm>
            <a:off x="1410775" y="2662518"/>
            <a:ext cx="4473389" cy="219635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AI Model is linked to the webpage and deployed on Google Firebase.</a:t>
            </a:r>
          </a:p>
          <a:p>
            <a:pPr algn="ctr"/>
            <a:endParaRPr lang="en-US" dirty="0"/>
          </a:p>
          <a:p>
            <a:r>
              <a:rPr lang="en-US" dirty="0"/>
              <a:t>Link to webpage: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066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53</TotalTime>
  <Words>86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Tw Cen MT</vt:lpstr>
      <vt:lpstr>Tw Cen MT Condensed</vt:lpstr>
      <vt:lpstr>Wingdings 3</vt:lpstr>
      <vt:lpstr>Integral</vt:lpstr>
      <vt:lpstr>Fake News identification </vt:lpstr>
      <vt:lpstr>Track: emerging technologies</vt:lpstr>
      <vt:lpstr>PowerPoint Presentation</vt:lpstr>
      <vt:lpstr>PowerPoint Presentation</vt:lpstr>
      <vt:lpstr>Tech stack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identification </dc:title>
  <dc:creator>Akshit Narwal</dc:creator>
  <cp:lastModifiedBy>Akshit Narwal</cp:lastModifiedBy>
  <cp:revision>8</cp:revision>
  <dcterms:created xsi:type="dcterms:W3CDTF">2023-01-06T09:05:51Z</dcterms:created>
  <dcterms:modified xsi:type="dcterms:W3CDTF">2023-01-06T10:01:17Z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