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4" r:id="rId22"/>
    <p:sldId id="273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8BA6AA-6883-4E2E-ABA1-81276B076C58}" v="1" dt="2021-10-07T17:55:20.5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vier Muñoz Vaquerizo" userId="S::javier.munozvaquerizo@tajamar365.com::13747d6d-e188-4954-af27-104d1b09305c" providerId="AD" clId="Web-{118BA6AA-6883-4E2E-ABA1-81276B076C58}"/>
    <pc:docChg chg="modSld">
      <pc:chgData name="Javier Muñoz Vaquerizo" userId="S::javier.munozvaquerizo@tajamar365.com::13747d6d-e188-4954-af27-104d1b09305c" providerId="AD" clId="Web-{118BA6AA-6883-4E2E-ABA1-81276B076C58}" dt="2021-10-07T17:55:20.551" v="0" actId="20577"/>
      <pc:docMkLst>
        <pc:docMk/>
      </pc:docMkLst>
      <pc:sldChg chg="modSp">
        <pc:chgData name="Javier Muñoz Vaquerizo" userId="S::javier.munozvaquerizo@tajamar365.com::13747d6d-e188-4954-af27-104d1b09305c" providerId="AD" clId="Web-{118BA6AA-6883-4E2E-ABA1-81276B076C58}" dt="2021-10-07T17:55:20.551" v="0" actId="20577"/>
        <pc:sldMkLst>
          <pc:docMk/>
          <pc:sldMk cId="319980766" sldId="283"/>
        </pc:sldMkLst>
        <pc:spChg chg="mod">
          <ac:chgData name="Javier Muñoz Vaquerizo" userId="S::javier.munozvaquerizo@tajamar365.com::13747d6d-e188-4954-af27-104d1b09305c" providerId="AD" clId="Web-{118BA6AA-6883-4E2E-ABA1-81276B076C58}" dt="2021-10-07T17:55:20.551" v="0" actId="20577"/>
          <ac:spMkLst>
            <pc:docMk/>
            <pc:sldMk cId="319980766" sldId="283"/>
            <ac:spMk id="3" creationId="{26BCE638-48F3-4D45-9B3E-C9C4B08CE30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E8C39CCD-AD91-4890-8833-01C0682F0D00}" type="datetimeFigureOut">
              <a:rPr lang="es-ES"/>
              <a:pPr>
                <a:defRPr/>
              </a:pPr>
              <a:t>07/10/2021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D8CC346-951D-41B2-B92F-5BC6E24E861B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24263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audio" Target="../media/audio1.wav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audio" Target="../media/audio1.wav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BCC251C-736A-45F3-B943-CCD3D0A67D63}" type="datetimeFigureOut">
              <a:rPr lang="es-ES"/>
              <a:pPr>
                <a:defRPr/>
              </a:pPr>
              <a:t>07/10/2021</a:t>
            </a:fld>
            <a:endParaRPr lang="es-ES"/>
          </a:p>
        </p:txBody>
      </p:sp>
      <p:sp>
        <p:nvSpPr>
          <p:cNvPr id="5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F78D141-C358-413F-B216-F4F67B1D1072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zoom/>
    <p:sndAc>
      <p:stSnd>
        <p:snd r:embed="rId2" name="wind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4FF0B-EDF0-4D92-8703-3E22DEE9A19C}" type="datetimeFigureOut">
              <a:rPr lang="es-ES"/>
              <a:pPr>
                <a:defRPr/>
              </a:pPr>
              <a:t>07/10/2021</a:t>
            </a:fld>
            <a:endParaRPr lang="es-ES"/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3A2DA4-F178-4A0A-9C89-1F2F8D9E7AB2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ABC507-FD20-48C7-86DD-194D947AE138}" type="datetimeFigureOut">
              <a:rPr lang="es-ES"/>
              <a:pPr>
                <a:defRPr/>
              </a:pPr>
              <a:t>07/10/2021</a:t>
            </a:fld>
            <a:endParaRPr lang="es-ES"/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36DC56-2459-4136-8837-AB4751925EFB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167A9B-0E58-48AF-990A-545DEFC61EC8}" type="datetimeFigureOut">
              <a:rPr lang="es-ES"/>
              <a:pPr>
                <a:defRPr/>
              </a:pPr>
              <a:t>07/10/2021</a:t>
            </a:fld>
            <a:endParaRPr lang="es-ES"/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E28228-34DF-4887-9B39-C070A8D07FE1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5681F52-29D1-48D4-BB58-E65B2F8AE19C}" type="datetimeFigureOut">
              <a:rPr lang="es-ES"/>
              <a:pPr>
                <a:defRPr/>
              </a:pPr>
              <a:t>07/10/2021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4070DDC-78A9-4738-AA0B-513523330766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zoom/>
    <p:sndAc>
      <p:stSnd>
        <p:snd r:embed="rId2" name="wind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82D53-A2C8-45DB-B385-1743A847731B}" type="datetimeFigureOut">
              <a:rPr lang="es-ES"/>
              <a:pPr>
                <a:defRPr/>
              </a:pPr>
              <a:t>07/10/2021</a:t>
            </a:fld>
            <a:endParaRPr lang="es-ES"/>
          </a:p>
        </p:txBody>
      </p:sp>
      <p:sp>
        <p:nvSpPr>
          <p:cNvPr id="6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69DE7-EA01-4C9E-A439-6A3083F9CB13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1A64E5-58EC-4C90-BECD-095D87AD5A08}" type="datetimeFigureOut">
              <a:rPr lang="es-ES"/>
              <a:pPr>
                <a:defRPr/>
              </a:pPr>
              <a:t>07/10/2021</a:t>
            </a:fld>
            <a:endParaRPr lang="es-ES"/>
          </a:p>
        </p:txBody>
      </p:sp>
      <p:sp>
        <p:nvSpPr>
          <p:cNvPr id="8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BC0E2B-FB09-4C43-A105-B0A680AA62A1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4F6A6D-8E42-4A70-AF7D-AFCB3515CF82}" type="datetimeFigureOut">
              <a:rPr lang="es-ES"/>
              <a:pPr>
                <a:defRPr/>
              </a:pPr>
              <a:t>07/10/2021</a:t>
            </a:fld>
            <a:endParaRPr lang="es-ES"/>
          </a:p>
        </p:txBody>
      </p:sp>
      <p:sp>
        <p:nvSpPr>
          <p:cNvPr id="4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55658-4812-4235-AB55-257D5BDEA7FB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343FF7-CE3B-4D41-BFBC-D00105C09623}" type="datetimeFigureOut">
              <a:rPr lang="es-ES"/>
              <a:pPr>
                <a:defRPr/>
              </a:pPr>
              <a:t>07/10/2021</a:t>
            </a:fld>
            <a:endParaRPr lang="es-ES"/>
          </a:p>
        </p:txBody>
      </p:sp>
      <p:sp>
        <p:nvSpPr>
          <p:cNvPr id="3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12D2F-AEE1-43C1-A57C-9A7E1E1FE3A9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7AF6C0-337F-4886-AF82-F389B24A210C}" type="datetimeFigureOut">
              <a:rPr lang="es-ES"/>
              <a:pPr>
                <a:defRPr/>
              </a:pPr>
              <a:t>07/10/2021</a:t>
            </a:fld>
            <a:endParaRPr lang="es-ES"/>
          </a:p>
        </p:txBody>
      </p:sp>
      <p:sp>
        <p:nvSpPr>
          <p:cNvPr id="6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F73E5F-9369-41BF-A029-9A955EF18625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ortar y redondear rectángulo de esquina sencilla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5 Triángulo rectángulo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6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5E062CC-D765-47EA-A495-4EA041F4543C}" type="datetimeFigureOut">
              <a:rPr lang="es-ES"/>
              <a:pPr>
                <a:defRPr/>
              </a:pPr>
              <a:t>07/10/2021</a:t>
            </a:fld>
            <a:endParaRPr lang="es-ES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1550547-7952-4EBE-B1C4-E725604BDD43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28" name="8 Marcador de título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1029" name="29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948696E-54F5-4D74-9761-3913C8C2221D}" type="datetimeFigureOut">
              <a:rPr lang="es-ES"/>
              <a:pPr>
                <a:defRPr/>
              </a:pPr>
              <a:t>07/10/2021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E4DFB97-061A-4E4E-86D3-853DF03BFC8B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grpSp>
        <p:nvGrpSpPr>
          <p:cNvPr id="1033" name="1 Grupo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3" r:id="rId3"/>
    <p:sldLayoutId id="2147483670" r:id="rId4"/>
    <p:sldLayoutId id="2147483669" r:id="rId5"/>
    <p:sldLayoutId id="2147483668" r:id="rId6"/>
    <p:sldLayoutId id="2147483667" r:id="rId7"/>
    <p:sldLayoutId id="2147483666" r:id="rId8"/>
    <p:sldLayoutId id="2147483674" r:id="rId9"/>
    <p:sldLayoutId id="2147483665" r:id="rId10"/>
    <p:sldLayoutId id="2147483664" r:id="rId11"/>
  </p:sldLayoutIdLst>
  <p:transition spd="slow">
    <p:zoom/>
    <p:sndAc>
      <p:stSnd>
        <p:snd r:embed="rId13" name="wind.wav"/>
      </p:stSnd>
    </p:sndAc>
  </p:transition>
  <p:txStyles>
    <p:titleStyle>
      <a:lvl1pPr algn="l" rtl="0" fontAlgn="base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fontAlgn="base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fontAlgn="base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s-ES" err="1"/>
              <a:t>jScript</a:t>
            </a:r>
            <a:endParaRPr lang="es-ES"/>
          </a:p>
        </p:txBody>
      </p:sp>
      <p:sp>
        <p:nvSpPr>
          <p:cNvPr id="14338" name="2 Subtítulo"/>
          <p:cNvSpPr>
            <a:spLocks noGrp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/>
            <a:r>
              <a:rPr lang="es-ES" b="1"/>
              <a:t>1- Fundamentos</a:t>
            </a:r>
          </a:p>
        </p:txBody>
      </p:sp>
    </p:spTree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E82606-9DCA-41C4-B439-4E03186D3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5775920"/>
          </a:xfrm>
        </p:spPr>
        <p:txBody>
          <a:bodyPr/>
          <a:lstStyle/>
          <a:p>
            <a:pPr marL="0" indent="0">
              <a:buNone/>
            </a:pPr>
            <a:r>
              <a:rPr lang="es-ES" sz="2800" b="1"/>
              <a:t>Ejercicios propuestos (1.1)</a:t>
            </a:r>
          </a:p>
          <a:p>
            <a:pPr marL="0" indent="0">
              <a:buNone/>
            </a:pPr>
            <a:r>
              <a:rPr lang="es-ES" sz="2800"/>
              <a:t>Crear un Script con dos variables numéricas (Sumando1 y Sumando2), asignarles un valor y a continuación mostrar un </a:t>
            </a:r>
            <a:r>
              <a:rPr lang="es-ES" sz="2800" err="1"/>
              <a:t>alert</a:t>
            </a:r>
            <a:r>
              <a:rPr lang="es-ES" sz="2800"/>
              <a:t> para Sumando2 y otro </a:t>
            </a:r>
            <a:r>
              <a:rPr lang="es-ES" sz="2800" err="1"/>
              <a:t>alert</a:t>
            </a:r>
            <a:r>
              <a:rPr lang="es-ES" sz="2800"/>
              <a:t> para el valor resultante de sumar Sumando1 y Sumando2.</a:t>
            </a:r>
          </a:p>
          <a:p>
            <a:pPr marL="0" indent="0">
              <a:buNone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9072038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86C84E-FACE-4D6C-9F60-6C19A33D2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5"/>
            <a:ext cx="8229600" cy="5919936"/>
          </a:xfrm>
        </p:spPr>
        <p:txBody>
          <a:bodyPr/>
          <a:lstStyle/>
          <a:p>
            <a:pPr marL="0" indent="0">
              <a:buNone/>
            </a:pPr>
            <a:r>
              <a:rPr lang="es-ES" b="1"/>
              <a:t>FUNCIONES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/>
              <a:t>Grupo de sentencias relacionadas que se encuentran separadas del resto del Script y que realizan determinadas tareas.</a:t>
            </a:r>
          </a:p>
          <a:p>
            <a:pPr marL="514350" lvl="0" indent="-457200">
              <a:buFont typeface="Arial" panose="020B0604020202020204" pitchFamily="34" charset="0"/>
              <a:buChar char="•"/>
            </a:pPr>
            <a:r>
              <a:rPr lang="es-ES"/>
              <a:t>Estructura :</a:t>
            </a:r>
          </a:p>
          <a:p>
            <a:pPr marL="57150" lvl="0" indent="0">
              <a:buNone/>
            </a:pPr>
            <a:r>
              <a:rPr lang="es-ES"/>
              <a:t>		</a:t>
            </a:r>
            <a:r>
              <a:rPr lang="es-ES" i="1" err="1"/>
              <a:t>function</a:t>
            </a:r>
            <a:r>
              <a:rPr lang="es-ES" i="1"/>
              <a:t> </a:t>
            </a:r>
            <a:r>
              <a:rPr lang="es-ES" i="1" err="1"/>
              <a:t>Nombre_funcion</a:t>
            </a:r>
            <a:r>
              <a:rPr lang="es-ES" i="1"/>
              <a:t>([Argumentos])</a:t>
            </a:r>
          </a:p>
          <a:p>
            <a:pPr marL="57150" lvl="0" indent="0">
              <a:buNone/>
            </a:pPr>
            <a:r>
              <a:rPr lang="es-ES" i="1"/>
              <a:t>		{</a:t>
            </a:r>
          </a:p>
          <a:p>
            <a:pPr marL="57150" lvl="0" indent="0">
              <a:buNone/>
            </a:pPr>
            <a:r>
              <a:rPr lang="es-ES" i="1"/>
              <a:t>		       Sentencias;</a:t>
            </a:r>
          </a:p>
          <a:p>
            <a:pPr marL="57150" lvl="0" indent="0">
              <a:buNone/>
            </a:pPr>
            <a:r>
              <a:rPr lang="es-ES" i="1"/>
              <a:t>		}</a:t>
            </a:r>
          </a:p>
          <a:p>
            <a:pPr marL="0" indent="0">
              <a:buNone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1707704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83926E-4F98-4F93-9C1B-ABDDA9146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480719"/>
          </a:xfrm>
        </p:spPr>
        <p:txBody>
          <a:bodyPr/>
          <a:lstStyle/>
          <a:p>
            <a:pPr marL="0" indent="0" algn="ctr">
              <a:buNone/>
            </a:pPr>
            <a:r>
              <a:rPr lang="es-ES" sz="2000" b="1"/>
              <a:t>LLAMADA A FUNCIONES</a:t>
            </a:r>
          </a:p>
          <a:p>
            <a:pPr marL="0" indent="0">
              <a:buNone/>
            </a:pPr>
            <a:r>
              <a:rPr lang="es-ES" sz="140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>
                <a:solidFill>
                  <a:srgbClr val="800000"/>
                </a:solidFill>
                <a:latin typeface="Consolas" panose="020B0609020204030204" pitchFamily="49" charset="0"/>
              </a:rPr>
              <a:t>!DOCTYPE</a:t>
            </a:r>
            <a:r>
              <a:rPr lang="es-E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err="1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es-ES" sz="14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err="1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s-E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es-ES" sz="1400">
                <a:solidFill>
                  <a:srgbClr val="0000FF"/>
                </a:solidFill>
                <a:latin typeface="Consolas" panose="020B0609020204030204" pitchFamily="49" charset="0"/>
              </a:rPr>
              <a:t>="http://www.w3.org/1999/xhtml"&gt;</a:t>
            </a:r>
            <a:endParaRPr lang="es-E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s-ES" sz="14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MX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MX" sz="140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MX" sz="1400" err="1">
                <a:solidFill>
                  <a:srgbClr val="800000"/>
                </a:solidFill>
                <a:latin typeface="Consolas" panose="020B0609020204030204" pitchFamily="49" charset="0"/>
              </a:rPr>
              <a:t>title</a:t>
            </a:r>
            <a:r>
              <a:rPr lang="es-MX" sz="14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MX" sz="1400">
                <a:solidFill>
                  <a:srgbClr val="000000"/>
                </a:solidFill>
                <a:latin typeface="Consolas" panose="020B0609020204030204" pitchFamily="49" charset="0"/>
              </a:rPr>
              <a:t>como llamar a una función al pulsar un botón</a:t>
            </a:r>
            <a:r>
              <a:rPr lang="es-MX" sz="140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MX" sz="1400" err="1">
                <a:solidFill>
                  <a:srgbClr val="800000"/>
                </a:solidFill>
                <a:latin typeface="Consolas" panose="020B0609020204030204" pitchFamily="49" charset="0"/>
              </a:rPr>
              <a:t>title</a:t>
            </a:r>
            <a:r>
              <a:rPr lang="es-MX" sz="14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MX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s-E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err="1">
                <a:solidFill>
                  <a:srgbClr val="FF0000"/>
                </a:solidFill>
                <a:latin typeface="Consolas" panose="020B0609020204030204" pitchFamily="49" charset="0"/>
              </a:rPr>
              <a:t>language</a:t>
            </a:r>
            <a:r>
              <a:rPr lang="es-ES" sz="1400">
                <a:solidFill>
                  <a:srgbClr val="0000FF"/>
                </a:solidFill>
                <a:latin typeface="Consolas" panose="020B0609020204030204" pitchFamily="49" charset="0"/>
              </a:rPr>
              <a:t>="JavaScript"</a:t>
            </a:r>
            <a:r>
              <a:rPr lang="es-E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s-ES" sz="140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400" err="1">
                <a:solidFill>
                  <a:srgbClr val="0000FF"/>
                </a:solidFill>
                <a:latin typeface="Consolas" panose="020B0609020204030204" pitchFamily="49" charset="0"/>
              </a:rPr>
              <a:t>text</a:t>
            </a:r>
            <a:r>
              <a:rPr lang="es-ES" sz="1400">
                <a:solidFill>
                  <a:srgbClr val="0000FF"/>
                </a:solidFill>
                <a:latin typeface="Consolas" panose="020B0609020204030204" pitchFamily="49" charset="0"/>
              </a:rPr>
              <a:t>/JavaScript"&gt;</a:t>
            </a:r>
            <a:endParaRPr lang="es-E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s-ES" sz="140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s-E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err="1">
                <a:solidFill>
                  <a:srgbClr val="000000"/>
                </a:solidFill>
                <a:latin typeface="Consolas" panose="020B0609020204030204" pitchFamily="49" charset="0"/>
              </a:rPr>
              <a:t>make_background_red</a:t>
            </a:r>
            <a:r>
              <a:rPr lang="es-ES" sz="140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s-ES" sz="1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400" err="1">
                <a:solidFill>
                  <a:srgbClr val="000000"/>
                </a:solidFill>
                <a:latin typeface="Consolas" panose="020B0609020204030204" pitchFamily="49" charset="0"/>
              </a:rPr>
              <a:t>body.bgColor</a:t>
            </a:r>
            <a:r>
              <a:rPr lang="es-E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400">
                <a:solidFill>
                  <a:srgbClr val="A31515"/>
                </a:solidFill>
                <a:latin typeface="Consolas" panose="020B0609020204030204" pitchFamily="49" charset="0"/>
              </a:rPr>
              <a:t>"red"</a:t>
            </a:r>
            <a:r>
              <a:rPr lang="es-E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40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s-ES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40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s-E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err="1">
                <a:solidFill>
                  <a:srgbClr val="000000"/>
                </a:solidFill>
                <a:latin typeface="Consolas" panose="020B0609020204030204" pitchFamily="49" charset="0"/>
              </a:rPr>
              <a:t>make_background_white</a:t>
            </a:r>
            <a:r>
              <a:rPr lang="es-ES" sz="140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s-ES" sz="1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400" err="1">
                <a:solidFill>
                  <a:srgbClr val="000000"/>
                </a:solidFill>
                <a:latin typeface="Consolas" panose="020B0609020204030204" pitchFamily="49" charset="0"/>
              </a:rPr>
              <a:t>document.bgColor</a:t>
            </a:r>
            <a:r>
              <a:rPr lang="es-E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40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400" err="1">
                <a:solidFill>
                  <a:srgbClr val="A31515"/>
                </a:solidFill>
                <a:latin typeface="Consolas" panose="020B0609020204030204" pitchFamily="49" charset="0"/>
              </a:rPr>
              <a:t>white</a:t>
            </a:r>
            <a:r>
              <a:rPr lang="es-ES" sz="140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40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s-E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s-ES" sz="14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s-ES" sz="14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err="1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s-ES" sz="14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err="1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es-ES" sz="14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40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s-E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s-ES" sz="140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400" err="1">
                <a:solidFill>
                  <a:srgbClr val="0000FF"/>
                </a:solidFill>
                <a:latin typeface="Consolas" panose="020B0609020204030204" pitchFamily="49" charset="0"/>
              </a:rPr>
              <a:t>button</a:t>
            </a:r>
            <a:r>
              <a:rPr lang="es-ES" sz="140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s-E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err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s-ES" sz="1400">
                <a:solidFill>
                  <a:srgbClr val="0000FF"/>
                </a:solidFill>
                <a:latin typeface="Consolas" panose="020B0609020204030204" pitchFamily="49" charset="0"/>
              </a:rPr>
              <a:t>="Haga </a:t>
            </a:r>
            <a:r>
              <a:rPr lang="es-ES" sz="1400" err="1">
                <a:solidFill>
                  <a:srgbClr val="0000FF"/>
                </a:solidFill>
                <a:latin typeface="Consolas" panose="020B0609020204030204" pitchFamily="49" charset="0"/>
              </a:rPr>
              <a:t>click</a:t>
            </a:r>
            <a:r>
              <a:rPr lang="es-ES" sz="1400">
                <a:solidFill>
                  <a:srgbClr val="0000FF"/>
                </a:solidFill>
                <a:latin typeface="Consolas" panose="020B0609020204030204" pitchFamily="49" charset="0"/>
              </a:rPr>
              <a:t> para establecer un fondo rojo"</a:t>
            </a:r>
            <a:r>
              <a:rPr lang="es-E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err="1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es-ES" sz="140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400" err="1">
                <a:solidFill>
                  <a:srgbClr val="000000"/>
                </a:solidFill>
                <a:latin typeface="Consolas" panose="020B0609020204030204" pitchFamily="49" charset="0"/>
              </a:rPr>
              <a:t>make_background_red</a:t>
            </a:r>
            <a:r>
              <a:rPr lang="es-ES" sz="140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s-ES" sz="140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s-E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s-E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40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s-E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s-ES" sz="140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400" err="1">
                <a:solidFill>
                  <a:srgbClr val="0000FF"/>
                </a:solidFill>
                <a:latin typeface="Consolas" panose="020B0609020204030204" pitchFamily="49" charset="0"/>
              </a:rPr>
              <a:t>button</a:t>
            </a:r>
            <a:r>
              <a:rPr lang="es-ES" sz="140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s-E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err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s-ES" sz="1400">
                <a:solidFill>
                  <a:srgbClr val="0000FF"/>
                </a:solidFill>
                <a:latin typeface="Consolas" panose="020B0609020204030204" pitchFamily="49" charset="0"/>
              </a:rPr>
              <a:t>="Haga </a:t>
            </a:r>
            <a:r>
              <a:rPr lang="es-ES" sz="1400" err="1">
                <a:solidFill>
                  <a:srgbClr val="0000FF"/>
                </a:solidFill>
                <a:latin typeface="Consolas" panose="020B0609020204030204" pitchFamily="49" charset="0"/>
              </a:rPr>
              <a:t>click</a:t>
            </a:r>
            <a:r>
              <a:rPr lang="es-ES" sz="1400">
                <a:solidFill>
                  <a:srgbClr val="0000FF"/>
                </a:solidFill>
                <a:latin typeface="Consolas" panose="020B0609020204030204" pitchFamily="49" charset="0"/>
              </a:rPr>
              <a:t> para establecer un fondo blanco"</a:t>
            </a:r>
            <a:r>
              <a:rPr lang="es-E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err="1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es-ES" sz="140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400" err="1">
                <a:solidFill>
                  <a:srgbClr val="000000"/>
                </a:solidFill>
                <a:latin typeface="Consolas" panose="020B0609020204030204" pitchFamily="49" charset="0"/>
              </a:rPr>
              <a:t>make_background_white</a:t>
            </a:r>
            <a:r>
              <a:rPr lang="es-ES" sz="140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s-ES" sz="140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s-E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s-E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err="1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es-ES" sz="14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err="1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s-ES" sz="14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err="1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s-ES" sz="14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7BA1959-A5FC-41BC-B83E-32E29AE7F66A}"/>
              </a:ext>
            </a:extLst>
          </p:cNvPr>
          <p:cNvSpPr txBox="1"/>
          <p:nvPr/>
        </p:nvSpPr>
        <p:spPr>
          <a:xfrm>
            <a:off x="5508104" y="2564904"/>
            <a:ext cx="2880320" cy="12926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000"/>
              <a:t>Llamar a una función desde el propio documento HTML </a:t>
            </a:r>
          </a:p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5969646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D6DC5F-2847-413C-9057-EA557978C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35961"/>
          </a:xfrm>
        </p:spPr>
        <p:txBody>
          <a:bodyPr/>
          <a:lstStyle/>
          <a:p>
            <a:pPr marL="0" indent="0" algn="ctr">
              <a:buNone/>
            </a:pPr>
            <a:r>
              <a:rPr lang="es-ES" sz="2000" b="1"/>
              <a:t>PARAMETROS EN UNA FUNCION</a:t>
            </a:r>
          </a:p>
          <a:p>
            <a:pPr marL="0" indent="0">
              <a:buNone/>
            </a:pPr>
            <a:r>
              <a:rPr lang="es-ES" sz="160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>
                <a:solidFill>
                  <a:srgbClr val="800000"/>
                </a:solidFill>
                <a:latin typeface="Consolas" panose="020B0609020204030204" pitchFamily="49" charset="0"/>
              </a:rPr>
              <a:t>!DOCTYPE</a:t>
            </a: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err="1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es-ES" sz="16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err="1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es-ES" sz="1600">
                <a:solidFill>
                  <a:srgbClr val="0000FF"/>
                </a:solidFill>
                <a:latin typeface="Consolas" panose="020B0609020204030204" pitchFamily="49" charset="0"/>
              </a:rPr>
              <a:t>="http://www.w3.org/1999/xhtml"&gt;</a:t>
            </a:r>
            <a:endParaRPr lang="es-E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s-ES" sz="16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MX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MX" sz="160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MX" sz="1600" err="1">
                <a:solidFill>
                  <a:srgbClr val="800000"/>
                </a:solidFill>
                <a:latin typeface="Consolas" panose="020B0609020204030204" pitchFamily="49" charset="0"/>
              </a:rPr>
              <a:t>title</a:t>
            </a:r>
            <a:r>
              <a:rPr lang="es-MX" sz="16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MX" sz="1600">
                <a:solidFill>
                  <a:srgbClr val="000000"/>
                </a:solidFill>
                <a:latin typeface="Consolas" panose="020B0609020204030204" pitchFamily="49" charset="0"/>
              </a:rPr>
              <a:t>como pasar valor a una función</a:t>
            </a:r>
            <a:r>
              <a:rPr lang="es-MX" sz="160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MX" sz="1600" err="1">
                <a:solidFill>
                  <a:srgbClr val="800000"/>
                </a:solidFill>
                <a:latin typeface="Consolas" panose="020B0609020204030204" pitchFamily="49" charset="0"/>
              </a:rPr>
              <a:t>title</a:t>
            </a:r>
            <a:r>
              <a:rPr lang="es-MX" sz="16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MX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err="1">
                <a:solidFill>
                  <a:srgbClr val="FF0000"/>
                </a:solidFill>
                <a:latin typeface="Consolas" panose="020B0609020204030204" pitchFamily="49" charset="0"/>
              </a:rPr>
              <a:t>language</a:t>
            </a:r>
            <a:r>
              <a:rPr lang="es-ES" sz="1600">
                <a:solidFill>
                  <a:srgbClr val="0000FF"/>
                </a:solidFill>
                <a:latin typeface="Consolas" panose="020B0609020204030204" pitchFamily="49" charset="0"/>
              </a:rPr>
              <a:t>="JavaScript"</a:t>
            </a: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s-ES" sz="160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err="1">
                <a:solidFill>
                  <a:srgbClr val="0000FF"/>
                </a:solidFill>
                <a:latin typeface="Consolas" panose="020B0609020204030204" pitchFamily="49" charset="0"/>
              </a:rPr>
              <a:t>text</a:t>
            </a:r>
            <a:r>
              <a:rPr lang="es-ES" sz="1600">
                <a:solidFill>
                  <a:srgbClr val="0000FF"/>
                </a:solidFill>
                <a:latin typeface="Consolas" panose="020B0609020204030204" pitchFamily="49" charset="0"/>
              </a:rPr>
              <a:t>/JavaScript"&gt;</a:t>
            </a:r>
            <a:endParaRPr lang="es-E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make_background_color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(color) {</a:t>
            </a:r>
          </a:p>
          <a:p>
            <a:pPr marL="0" indent="0">
              <a:buNone/>
            </a:pP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600" err="1">
                <a:solidFill>
                  <a:srgbClr val="000000"/>
                </a:solidFill>
                <a:latin typeface="Consolas" panose="020B0609020204030204" pitchFamily="49" charset="0"/>
              </a:rPr>
              <a:t>document.bgColor</a:t>
            </a: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 = color;</a:t>
            </a:r>
          </a:p>
          <a:p>
            <a:pPr marL="0" indent="0">
              <a:buNone/>
            </a:pP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s-ES" sz="16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s-ES" sz="16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err="1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s-ES" sz="16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err="1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es-ES" sz="16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s-ES" sz="160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err="1">
                <a:solidFill>
                  <a:srgbClr val="0000FF"/>
                </a:solidFill>
                <a:latin typeface="Consolas" panose="020B0609020204030204" pitchFamily="49" charset="0"/>
              </a:rPr>
              <a:t>button</a:t>
            </a:r>
            <a:r>
              <a:rPr lang="es-ES" sz="160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err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s-ES" sz="1600">
                <a:solidFill>
                  <a:srgbClr val="0000FF"/>
                </a:solidFill>
                <a:latin typeface="Consolas" panose="020B0609020204030204" pitchFamily="49" charset="0"/>
              </a:rPr>
              <a:t>="Haga </a:t>
            </a:r>
            <a:r>
              <a:rPr lang="es-ES" sz="1600" err="1">
                <a:solidFill>
                  <a:srgbClr val="0000FF"/>
                </a:solidFill>
                <a:latin typeface="Consolas" panose="020B0609020204030204" pitchFamily="49" charset="0"/>
              </a:rPr>
              <a:t>click</a:t>
            </a:r>
            <a:r>
              <a:rPr lang="es-ES" sz="1600">
                <a:solidFill>
                  <a:srgbClr val="0000FF"/>
                </a:solidFill>
                <a:latin typeface="Consolas" panose="020B0609020204030204" pitchFamily="49" charset="0"/>
              </a:rPr>
              <a:t> para establecer un fondo rojo"</a:t>
            </a: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err="1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es-ES" sz="160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err="1">
                <a:solidFill>
                  <a:srgbClr val="000000"/>
                </a:solidFill>
                <a:latin typeface="Consolas" panose="020B0609020204030204" pitchFamily="49" charset="0"/>
              </a:rPr>
              <a:t>make_background_color</a:t>
            </a: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600">
                <a:solidFill>
                  <a:srgbClr val="A31515"/>
                </a:solidFill>
                <a:latin typeface="Consolas" panose="020B0609020204030204" pitchFamily="49" charset="0"/>
              </a:rPr>
              <a:t>'red'</a:t>
            </a: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s-ES" sz="160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s-E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s-ES" sz="160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err="1">
                <a:solidFill>
                  <a:srgbClr val="0000FF"/>
                </a:solidFill>
                <a:latin typeface="Consolas" panose="020B0609020204030204" pitchFamily="49" charset="0"/>
              </a:rPr>
              <a:t>button</a:t>
            </a:r>
            <a:r>
              <a:rPr lang="es-ES" sz="160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err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s-ES" sz="1600">
                <a:solidFill>
                  <a:srgbClr val="0000FF"/>
                </a:solidFill>
                <a:latin typeface="Consolas" panose="020B0609020204030204" pitchFamily="49" charset="0"/>
              </a:rPr>
              <a:t>="Haga </a:t>
            </a:r>
            <a:r>
              <a:rPr lang="es-ES" sz="1600" err="1">
                <a:solidFill>
                  <a:srgbClr val="0000FF"/>
                </a:solidFill>
                <a:latin typeface="Consolas" panose="020B0609020204030204" pitchFamily="49" charset="0"/>
              </a:rPr>
              <a:t>click</a:t>
            </a:r>
            <a:r>
              <a:rPr lang="es-ES" sz="1600">
                <a:solidFill>
                  <a:srgbClr val="0000FF"/>
                </a:solidFill>
                <a:latin typeface="Consolas" panose="020B0609020204030204" pitchFamily="49" charset="0"/>
              </a:rPr>
              <a:t> para establecer un fondo blanco"</a:t>
            </a: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err="1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es-ES" sz="160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err="1">
                <a:solidFill>
                  <a:srgbClr val="000000"/>
                </a:solidFill>
                <a:latin typeface="Consolas" panose="020B0609020204030204" pitchFamily="49" charset="0"/>
              </a:rPr>
              <a:t>make_background_color</a:t>
            </a: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60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s-ES" sz="1600" err="1">
                <a:solidFill>
                  <a:srgbClr val="A31515"/>
                </a:solidFill>
                <a:latin typeface="Consolas" panose="020B0609020204030204" pitchFamily="49" charset="0"/>
              </a:rPr>
              <a:t>white</a:t>
            </a:r>
            <a:r>
              <a:rPr lang="es-ES" sz="160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s-ES" sz="160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s-E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err="1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es-ES" sz="16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err="1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s-ES" sz="16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err="1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s-ES" sz="16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1373A71-9B45-4F1E-85A6-7DFE0A32AB46}"/>
              </a:ext>
            </a:extLst>
          </p:cNvPr>
          <p:cNvSpPr txBox="1"/>
          <p:nvPr/>
        </p:nvSpPr>
        <p:spPr>
          <a:xfrm>
            <a:off x="5878488" y="2661973"/>
            <a:ext cx="3265512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/>
          </a:p>
          <a:p>
            <a:r>
              <a:rPr lang="es-ES"/>
              <a:t>Paso de Valores a una función. </a:t>
            </a:r>
          </a:p>
          <a:p>
            <a:r>
              <a:rPr lang="es-ES"/>
              <a:t>Evitar duplicidad de código.</a:t>
            </a:r>
          </a:p>
          <a:p>
            <a:endParaRPr lang="es-ES"/>
          </a:p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1147321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686A94-AAA1-46D3-918E-325F8FF6B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641"/>
            <a:ext cx="8229600" cy="6135960"/>
          </a:xfrm>
        </p:spPr>
        <p:txBody>
          <a:bodyPr/>
          <a:lstStyle/>
          <a:p>
            <a:pPr marL="0" indent="0">
              <a:buNone/>
            </a:pPr>
            <a:r>
              <a:rPr lang="es-ES" sz="140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>
                <a:solidFill>
                  <a:srgbClr val="800000"/>
                </a:solidFill>
                <a:latin typeface="Consolas" panose="020B0609020204030204" pitchFamily="49" charset="0"/>
              </a:rPr>
              <a:t>!DOCTYPE</a:t>
            </a:r>
            <a:r>
              <a:rPr lang="es-E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err="1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es-ES" sz="14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err="1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s-E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es-ES" sz="1400">
                <a:solidFill>
                  <a:srgbClr val="0000FF"/>
                </a:solidFill>
                <a:latin typeface="Consolas" panose="020B0609020204030204" pitchFamily="49" charset="0"/>
              </a:rPr>
              <a:t>="http://www.w3.org/1999/xhtml"&gt;</a:t>
            </a:r>
            <a:endParaRPr lang="es-E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s-ES" sz="14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MX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MX" sz="140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MX" sz="1400" err="1">
                <a:solidFill>
                  <a:srgbClr val="800000"/>
                </a:solidFill>
                <a:latin typeface="Consolas" panose="020B0609020204030204" pitchFamily="49" charset="0"/>
              </a:rPr>
              <a:t>title</a:t>
            </a:r>
            <a:r>
              <a:rPr lang="es-MX" sz="14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MX" sz="1400">
                <a:solidFill>
                  <a:srgbClr val="000000"/>
                </a:solidFill>
                <a:latin typeface="Consolas" panose="020B0609020204030204" pitchFamily="49" charset="0"/>
              </a:rPr>
              <a:t>devolución de valores por una </a:t>
            </a:r>
            <a:r>
              <a:rPr lang="es-MX" sz="1400" err="1">
                <a:solidFill>
                  <a:srgbClr val="000000"/>
                </a:solidFill>
                <a:latin typeface="Consolas" panose="020B0609020204030204" pitchFamily="49" charset="0"/>
              </a:rPr>
              <a:t>funcion</a:t>
            </a:r>
            <a:r>
              <a:rPr lang="es-MX" sz="140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MX" sz="1400" err="1">
                <a:solidFill>
                  <a:srgbClr val="800000"/>
                </a:solidFill>
                <a:latin typeface="Consolas" panose="020B0609020204030204" pitchFamily="49" charset="0"/>
              </a:rPr>
              <a:t>title</a:t>
            </a:r>
            <a:r>
              <a:rPr lang="es-MX" sz="14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MX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s-E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err="1">
                <a:solidFill>
                  <a:srgbClr val="FF0000"/>
                </a:solidFill>
                <a:latin typeface="Consolas" panose="020B0609020204030204" pitchFamily="49" charset="0"/>
              </a:rPr>
              <a:t>language</a:t>
            </a:r>
            <a:r>
              <a:rPr lang="es-ES" sz="1400">
                <a:solidFill>
                  <a:srgbClr val="0000FF"/>
                </a:solidFill>
                <a:latin typeface="Consolas" panose="020B0609020204030204" pitchFamily="49" charset="0"/>
              </a:rPr>
              <a:t>="JavaScript"</a:t>
            </a:r>
            <a:r>
              <a:rPr lang="es-E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s-ES" sz="140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400" err="1">
                <a:solidFill>
                  <a:srgbClr val="0000FF"/>
                </a:solidFill>
                <a:latin typeface="Consolas" panose="020B0609020204030204" pitchFamily="49" charset="0"/>
              </a:rPr>
              <a:t>text</a:t>
            </a:r>
            <a:r>
              <a:rPr lang="es-ES" sz="1400">
                <a:solidFill>
                  <a:srgbClr val="0000FF"/>
                </a:solidFill>
                <a:latin typeface="Consolas" panose="020B0609020204030204" pitchFamily="49" charset="0"/>
              </a:rPr>
              <a:t>/JavaScript"&gt;</a:t>
            </a:r>
            <a:endParaRPr lang="es-E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40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s-ES" sz="1400">
                <a:solidFill>
                  <a:srgbClr val="000000"/>
                </a:solidFill>
                <a:latin typeface="Consolas" panose="020B0609020204030204" pitchFamily="49" charset="0"/>
              </a:rPr>
              <a:t> dato1 = </a:t>
            </a:r>
            <a:r>
              <a:rPr lang="es-ES" sz="1400">
                <a:solidFill>
                  <a:srgbClr val="A31515"/>
                </a:solidFill>
                <a:latin typeface="Consolas" panose="020B0609020204030204" pitchFamily="49" charset="0"/>
              </a:rPr>
              <a:t>"Andrés"</a:t>
            </a:r>
            <a:r>
              <a:rPr lang="es-E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40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s-ES" sz="1400">
                <a:solidFill>
                  <a:srgbClr val="000000"/>
                </a:solidFill>
                <a:latin typeface="Consolas" panose="020B0609020204030204" pitchFamily="49" charset="0"/>
              </a:rPr>
              <a:t> dato2 = </a:t>
            </a:r>
            <a:r>
              <a:rPr lang="es-ES" sz="1400">
                <a:solidFill>
                  <a:srgbClr val="A31515"/>
                </a:solidFill>
                <a:latin typeface="Consolas" panose="020B0609020204030204" pitchFamily="49" charset="0"/>
              </a:rPr>
              <a:t>"González"</a:t>
            </a:r>
            <a:r>
              <a:rPr lang="es-E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40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s-E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err="1">
                <a:solidFill>
                  <a:srgbClr val="000000"/>
                </a:solidFill>
                <a:latin typeface="Consolas" panose="020B0609020204030204" pitchFamily="49" charset="0"/>
              </a:rPr>
              <a:t>nombre_completo</a:t>
            </a:r>
            <a:r>
              <a:rPr lang="es-E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40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s-ES" sz="1400">
                <a:solidFill>
                  <a:srgbClr val="000000"/>
                </a:solidFill>
                <a:latin typeface="Consolas" panose="020B0609020204030204" pitchFamily="49" charset="0"/>
              </a:rPr>
              <a:t> concatenar(nombre, apellido) {</a:t>
            </a:r>
          </a:p>
          <a:p>
            <a:pPr marL="0" indent="0">
              <a:buNone/>
            </a:pPr>
            <a:r>
              <a:rPr lang="es-ES" sz="1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400" err="1">
                <a:solidFill>
                  <a:srgbClr val="000000"/>
                </a:solidFill>
                <a:latin typeface="Consolas" panose="020B0609020204030204" pitchFamily="49" charset="0"/>
              </a:rPr>
              <a:t>nombre_completo</a:t>
            </a:r>
            <a:r>
              <a:rPr lang="es-ES" sz="1400">
                <a:solidFill>
                  <a:srgbClr val="000000"/>
                </a:solidFill>
                <a:latin typeface="Consolas" panose="020B0609020204030204" pitchFamily="49" charset="0"/>
              </a:rPr>
              <a:t> = nombre + </a:t>
            </a:r>
            <a:r>
              <a:rPr lang="es-ES" sz="140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s-ES" sz="1400">
                <a:solidFill>
                  <a:srgbClr val="000000"/>
                </a:solidFill>
                <a:latin typeface="Consolas" panose="020B0609020204030204" pitchFamily="49" charset="0"/>
              </a:rPr>
              <a:t> + apellido;</a:t>
            </a:r>
          </a:p>
          <a:p>
            <a:pPr marL="0" indent="0">
              <a:buNone/>
            </a:pPr>
            <a:r>
              <a:rPr lang="es-ES" sz="1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40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s-ES" sz="140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ES" sz="1400" err="1">
                <a:solidFill>
                  <a:srgbClr val="000000"/>
                </a:solidFill>
                <a:latin typeface="Consolas" panose="020B0609020204030204" pitchFamily="49" charset="0"/>
              </a:rPr>
              <a:t>nombre_completo</a:t>
            </a:r>
            <a:r>
              <a:rPr lang="es-ES" sz="14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140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s-ES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40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s-E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err="1">
                <a:solidFill>
                  <a:srgbClr val="000000"/>
                </a:solidFill>
                <a:latin typeface="Consolas" panose="020B0609020204030204" pitchFamily="49" charset="0"/>
              </a:rPr>
              <a:t>mostrarNombreCompleto</a:t>
            </a:r>
            <a:r>
              <a:rPr lang="es-ES" sz="140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s-ES" sz="1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400" err="1">
                <a:solidFill>
                  <a:srgbClr val="000000"/>
                </a:solidFill>
                <a:latin typeface="Consolas" panose="020B0609020204030204" pitchFamily="49" charset="0"/>
              </a:rPr>
              <a:t>alert</a:t>
            </a:r>
            <a:r>
              <a:rPr lang="es-ES" sz="1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400">
                <a:solidFill>
                  <a:srgbClr val="A31515"/>
                </a:solidFill>
                <a:latin typeface="Consolas" panose="020B0609020204030204" pitchFamily="49" charset="0"/>
              </a:rPr>
              <a:t>'El nombre completo es : '</a:t>
            </a:r>
            <a:r>
              <a:rPr lang="es-ES" sz="1400">
                <a:solidFill>
                  <a:srgbClr val="000000"/>
                </a:solidFill>
                <a:latin typeface="Consolas" panose="020B0609020204030204" pitchFamily="49" charset="0"/>
              </a:rPr>
              <a:t> + concatenar(dato1, dato2));</a:t>
            </a:r>
          </a:p>
          <a:p>
            <a:pPr marL="0" indent="0">
              <a:buNone/>
            </a:pPr>
            <a:r>
              <a:rPr lang="es-ES" sz="140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es-E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s-ES" sz="14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s-ES" sz="14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err="1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s-ES" sz="14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s-E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s-ES" sz="140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400" err="1">
                <a:solidFill>
                  <a:srgbClr val="0000FF"/>
                </a:solidFill>
                <a:latin typeface="Consolas" panose="020B0609020204030204" pitchFamily="49" charset="0"/>
              </a:rPr>
              <a:t>button</a:t>
            </a:r>
            <a:r>
              <a:rPr lang="es-ES" sz="140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s-E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err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s-ES" sz="1400">
                <a:solidFill>
                  <a:srgbClr val="0000FF"/>
                </a:solidFill>
                <a:latin typeface="Consolas" panose="020B0609020204030204" pitchFamily="49" charset="0"/>
              </a:rPr>
              <a:t>="Aceptar"</a:t>
            </a:r>
            <a:r>
              <a:rPr lang="es-E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err="1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es-ES" sz="140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400" err="1">
                <a:solidFill>
                  <a:srgbClr val="000000"/>
                </a:solidFill>
                <a:latin typeface="Consolas" panose="020B0609020204030204" pitchFamily="49" charset="0"/>
              </a:rPr>
              <a:t>mostrarNombreCompleto</a:t>
            </a:r>
            <a:r>
              <a:rPr lang="es-ES" sz="140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s-ES" sz="140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s-E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s-E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err="1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s-ES" sz="14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err="1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s-ES" sz="14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3033367-3C8D-4B8A-95D2-9DF36198D946}"/>
              </a:ext>
            </a:extLst>
          </p:cNvPr>
          <p:cNvSpPr txBox="1"/>
          <p:nvPr/>
        </p:nvSpPr>
        <p:spPr>
          <a:xfrm>
            <a:off x="2339752" y="188641"/>
            <a:ext cx="634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/>
              <a:t>Devolución de valores desde una función</a:t>
            </a:r>
          </a:p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4823884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FEEE12-1A37-4A5A-B752-36FD6B471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5"/>
            <a:ext cx="8229600" cy="5919936"/>
          </a:xfrm>
        </p:spPr>
        <p:txBody>
          <a:bodyPr/>
          <a:lstStyle/>
          <a:p>
            <a:pPr marL="0" indent="0">
              <a:buNone/>
            </a:pPr>
            <a:r>
              <a:rPr lang="es-ES" sz="2400" b="1"/>
              <a:t>Ejercicios propuestos (1.2)</a:t>
            </a:r>
          </a:p>
          <a:p>
            <a:pPr marL="0" indent="0">
              <a:buNone/>
            </a:pPr>
            <a:r>
              <a:rPr lang="es-ES"/>
              <a:t>Basándose en el Ejemplo anterior, modificar el Script para que los datos de la función sean mandados desde el cliente HTML.</a:t>
            </a:r>
          </a:p>
        </p:txBody>
      </p:sp>
    </p:spTree>
    <p:extLst>
      <p:ext uri="{BB962C8B-B14F-4D97-AF65-F5344CB8AC3E}">
        <p14:creationId xmlns:p14="http://schemas.microsoft.com/office/powerpoint/2010/main" val="4093777218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F0BFCD-7E10-483D-A923-0850C65DF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75920"/>
          </a:xfrm>
        </p:spPr>
        <p:txBody>
          <a:bodyPr/>
          <a:lstStyle/>
          <a:p>
            <a:pPr marL="0" indent="0" algn="ctr">
              <a:buNone/>
            </a:pPr>
            <a:r>
              <a:rPr lang="es-ES" sz="2400" b="1"/>
              <a:t>Uso de un fichero externo de funciones </a:t>
            </a:r>
            <a:r>
              <a:rPr lang="es-ES" sz="2400" b="1" err="1"/>
              <a:t>jScript</a:t>
            </a:r>
            <a:endParaRPr lang="es-ES" sz="2400" b="1"/>
          </a:p>
          <a:p>
            <a:pPr marL="0" indent="0">
              <a:buNone/>
            </a:pPr>
            <a:r>
              <a:rPr lang="es-ES"/>
              <a:t>1. Crear un fichero con extensión </a:t>
            </a:r>
            <a:r>
              <a:rPr lang="es-ES" err="1"/>
              <a:t>js</a:t>
            </a:r>
            <a:endParaRPr lang="es-ES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s-E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err="1">
                <a:solidFill>
                  <a:srgbClr val="000000"/>
                </a:solidFill>
                <a:latin typeface="Consolas" panose="020B0609020204030204" pitchFamily="49" charset="0"/>
              </a:rPr>
              <a:t>decir_hola</a:t>
            </a:r>
            <a:r>
              <a:rPr lang="es-ES" sz="180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s-MX" sz="180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s-MX" sz="1800" err="1">
                <a:solidFill>
                  <a:srgbClr val="000000"/>
                </a:solidFill>
                <a:latin typeface="Consolas" panose="020B0609020204030204" pitchFamily="49" charset="0"/>
              </a:rPr>
              <a:t>alert</a:t>
            </a:r>
            <a:r>
              <a:rPr lang="es-MX" sz="18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MX" sz="1800">
                <a:solidFill>
                  <a:srgbClr val="A31515"/>
                </a:solidFill>
                <a:latin typeface="Consolas" panose="020B0609020204030204" pitchFamily="49" charset="0"/>
              </a:rPr>
              <a:t>"hola y bienvenido a mi Web"</a:t>
            </a:r>
            <a:r>
              <a:rPr lang="es-MX" sz="18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s-ES" sz="18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s-ES"/>
              <a:t>2. Crear un fichero cliente HTML</a:t>
            </a:r>
          </a:p>
          <a:p>
            <a:pPr marL="0" indent="0">
              <a:buNone/>
            </a:pPr>
            <a:r>
              <a:rPr lang="es-ES" sz="180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>
                <a:solidFill>
                  <a:srgbClr val="800000"/>
                </a:solidFill>
                <a:latin typeface="Consolas" panose="020B0609020204030204" pitchFamily="49" charset="0"/>
              </a:rPr>
              <a:t>!DOCTYPE</a:t>
            </a:r>
            <a:r>
              <a:rPr lang="es-E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err="1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es-ES" sz="18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 err="1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s-E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es-ES" sz="1800">
                <a:solidFill>
                  <a:srgbClr val="0000FF"/>
                </a:solidFill>
                <a:latin typeface="Consolas" panose="020B0609020204030204" pitchFamily="49" charset="0"/>
              </a:rPr>
              <a:t>="http://www.w3.org/1999/xhtml"&gt;</a:t>
            </a:r>
            <a:endParaRPr lang="es-ES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s-ES" sz="18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80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s-E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err="1">
                <a:solidFill>
                  <a:srgbClr val="FF0000"/>
                </a:solidFill>
                <a:latin typeface="Consolas" panose="020B0609020204030204" pitchFamily="49" charset="0"/>
              </a:rPr>
              <a:t>language</a:t>
            </a:r>
            <a:r>
              <a:rPr lang="es-ES" sz="1800">
                <a:solidFill>
                  <a:srgbClr val="0000FF"/>
                </a:solidFill>
                <a:latin typeface="Consolas" panose="020B0609020204030204" pitchFamily="49" charset="0"/>
              </a:rPr>
              <a:t>="JavaScript"</a:t>
            </a:r>
            <a:endParaRPr lang="es-ES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80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s-ES" sz="180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800" err="1">
                <a:solidFill>
                  <a:srgbClr val="0000FF"/>
                </a:solidFill>
                <a:latin typeface="Consolas" panose="020B0609020204030204" pitchFamily="49" charset="0"/>
              </a:rPr>
              <a:t>text</a:t>
            </a:r>
            <a:r>
              <a:rPr lang="es-ES" sz="180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  <a:r>
              <a:rPr lang="es-ES" sz="1800" err="1">
                <a:solidFill>
                  <a:srgbClr val="0000FF"/>
                </a:solidFill>
                <a:latin typeface="Consolas" panose="020B0609020204030204" pitchFamily="49" charset="0"/>
              </a:rPr>
              <a:t>javascript</a:t>
            </a:r>
            <a:r>
              <a:rPr lang="es-ES" sz="180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s-E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s-ES" sz="1800">
                <a:solidFill>
                  <a:srgbClr val="0000FF"/>
                </a:solidFill>
                <a:latin typeface="Consolas" panose="020B0609020204030204" pitchFamily="49" charset="0"/>
              </a:rPr>
              <a:t>="funciones.js"&gt;&lt;/</a:t>
            </a:r>
            <a:r>
              <a:rPr lang="es-ES" sz="180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s-ES" sz="18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s-ES" sz="18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 err="1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s-E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err="1">
                <a:solidFill>
                  <a:srgbClr val="FF0000"/>
                </a:solidFill>
                <a:latin typeface="Consolas" panose="020B0609020204030204" pitchFamily="49" charset="0"/>
              </a:rPr>
              <a:t>onLoad</a:t>
            </a:r>
            <a:r>
              <a:rPr lang="es-ES" sz="180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800" err="1">
                <a:solidFill>
                  <a:srgbClr val="000000"/>
                </a:solidFill>
                <a:latin typeface="Consolas" panose="020B0609020204030204" pitchFamily="49" charset="0"/>
              </a:rPr>
              <a:t>decir_hola</a:t>
            </a:r>
            <a:r>
              <a:rPr lang="es-ES" sz="180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s-ES" sz="180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s-ES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 err="1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s-ES" sz="18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 err="1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s-ES" sz="18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9608271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0FB4CB-5F7C-4C65-9583-568C930AA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5"/>
            <a:ext cx="8229600" cy="5919936"/>
          </a:xfrm>
        </p:spPr>
        <p:txBody>
          <a:bodyPr/>
          <a:lstStyle/>
          <a:p>
            <a:pPr marL="0" indent="0" algn="ctr">
              <a:buNone/>
            </a:pPr>
            <a:r>
              <a:rPr lang="es-ES" b="1"/>
              <a:t>EXPRESIONES DE ASIGNACION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/>
              <a:t>operadores de asignación aritmética</a:t>
            </a:r>
          </a:p>
          <a:p>
            <a:pPr marL="0" indent="0">
              <a:buNone/>
            </a:pPr>
            <a:endParaRPr lang="es-ES"/>
          </a:p>
          <a:p>
            <a:pPr marL="0" indent="0">
              <a:buNone/>
            </a:pPr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2A1B4FA-5D50-483F-AA6F-5573F74992B6}"/>
              </a:ext>
            </a:extLst>
          </p:cNvPr>
          <p:cNvPicPr/>
          <p:nvPr/>
        </p:nvPicPr>
        <p:blipFill rotWithShape="1">
          <a:blip r:embed="rId3"/>
          <a:srcRect l="33476" t="39357" r="28515" b="30520"/>
          <a:stretch/>
        </p:blipFill>
        <p:spPr bwMode="auto">
          <a:xfrm>
            <a:off x="611560" y="1628800"/>
            <a:ext cx="6768752" cy="3600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7C6A54C-A5E7-4396-9865-6AFC6E9EA14A}"/>
              </a:ext>
            </a:extLst>
          </p:cNvPr>
          <p:cNvSpPr txBox="1"/>
          <p:nvPr/>
        </p:nvSpPr>
        <p:spPr>
          <a:xfrm>
            <a:off x="683568" y="4653136"/>
            <a:ext cx="216024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/>
              <a:t>%=</a:t>
            </a:r>
          </a:p>
        </p:txBody>
      </p:sp>
    </p:spTree>
    <p:extLst>
      <p:ext uri="{BB962C8B-B14F-4D97-AF65-F5344CB8AC3E}">
        <p14:creationId xmlns:p14="http://schemas.microsoft.com/office/powerpoint/2010/main" val="3069591695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56B2E6-D497-4277-BF33-9E7B69DF7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641"/>
            <a:ext cx="8229600" cy="6135960"/>
          </a:xfrm>
        </p:spPr>
        <p:txBody>
          <a:bodyPr/>
          <a:lstStyle/>
          <a:p>
            <a:pPr marL="0" indent="0">
              <a:buNone/>
            </a:pPr>
            <a:r>
              <a:rPr lang="es-ES"/>
              <a:t>Ejemplos</a:t>
            </a:r>
          </a:p>
          <a:p>
            <a:pPr marL="0" indent="0">
              <a:buNone/>
            </a:pPr>
            <a:endParaRPr lang="es-ES"/>
          </a:p>
          <a:p>
            <a:pPr marL="0" indent="0">
              <a:buNone/>
            </a:pPr>
            <a:r>
              <a:rPr lang="es-ES" sz="2800" err="1">
                <a:solidFill>
                  <a:srgbClr val="000000"/>
                </a:solidFill>
                <a:latin typeface="Consolas" panose="020B0609020204030204" pitchFamily="49" charset="0"/>
              </a:rPr>
              <a:t>var</a:t>
            </a:r>
            <a:r>
              <a:rPr lang="es-ES" sz="2800">
                <a:solidFill>
                  <a:srgbClr val="000000"/>
                </a:solidFill>
                <a:latin typeface="Consolas" panose="020B0609020204030204" pitchFamily="49" charset="0"/>
              </a:rPr>
              <a:t> x, y;</a:t>
            </a:r>
          </a:p>
          <a:p>
            <a:pPr marL="0" indent="0">
              <a:buNone/>
            </a:pPr>
            <a:r>
              <a:rPr lang="es-ES" sz="2800">
                <a:solidFill>
                  <a:srgbClr val="000000"/>
                </a:solidFill>
                <a:latin typeface="Consolas" panose="020B0609020204030204" pitchFamily="49" charset="0"/>
              </a:rPr>
              <a:t>x = 3;</a:t>
            </a:r>
          </a:p>
          <a:p>
            <a:pPr marL="0" indent="0">
              <a:buNone/>
            </a:pPr>
            <a:r>
              <a:rPr lang="es-ES" sz="2800">
                <a:solidFill>
                  <a:srgbClr val="000000"/>
                </a:solidFill>
                <a:latin typeface="Consolas" panose="020B0609020204030204" pitchFamily="49" charset="0"/>
              </a:rPr>
              <a:t>y = 7;</a:t>
            </a:r>
          </a:p>
          <a:p>
            <a:pPr marL="0" indent="0">
              <a:buNone/>
            </a:pPr>
            <a:r>
              <a:rPr lang="es-ES" sz="2800">
                <a:solidFill>
                  <a:srgbClr val="000000"/>
                </a:solidFill>
                <a:latin typeface="Consolas" panose="020B0609020204030204" pitchFamily="49" charset="0"/>
              </a:rPr>
              <a:t>x += y;//x=10</a:t>
            </a:r>
          </a:p>
          <a:p>
            <a:pPr marL="0" indent="0">
              <a:buNone/>
            </a:pPr>
            <a:r>
              <a:rPr lang="es-ES" sz="2800">
                <a:solidFill>
                  <a:srgbClr val="000000"/>
                </a:solidFill>
                <a:latin typeface="Consolas" panose="020B0609020204030204" pitchFamily="49" charset="0"/>
              </a:rPr>
              <a:t>x *= y;//x=21</a:t>
            </a:r>
          </a:p>
          <a:p>
            <a:pPr marL="0" indent="0">
              <a:buNone/>
            </a:pPr>
            <a:r>
              <a:rPr lang="es-ES" sz="2800">
                <a:solidFill>
                  <a:srgbClr val="000000"/>
                </a:solidFill>
                <a:latin typeface="Consolas" panose="020B0609020204030204" pitchFamily="49" charset="0"/>
              </a:rPr>
              <a:t>x %= y;//x=0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5100037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850D9D77-3C88-48E1-93FC-8E9EE7401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063953"/>
          </a:xfrm>
        </p:spPr>
        <p:txBody>
          <a:bodyPr/>
          <a:lstStyle/>
          <a:p>
            <a:pPr marL="0" indent="0">
              <a:buNone/>
            </a:pPr>
            <a:r>
              <a:rPr lang="es-ES"/>
              <a:t>comparadores</a:t>
            </a:r>
          </a:p>
          <a:p>
            <a:pPr>
              <a:buFont typeface="Arial" panose="020B0604020202020204" pitchFamily="34" charset="0"/>
              <a:buChar char="•"/>
            </a:pPr>
            <a:endParaRPr lang="es-ES"/>
          </a:p>
          <a:p>
            <a:pPr>
              <a:buFont typeface="Arial" panose="020B0604020202020204" pitchFamily="34" charset="0"/>
              <a:buChar char="•"/>
            </a:pPr>
            <a:endParaRPr lang="es-ES"/>
          </a:p>
          <a:p>
            <a:pPr>
              <a:buFont typeface="Arial" panose="020B0604020202020204" pitchFamily="34" charset="0"/>
              <a:buChar char="•"/>
            </a:pPr>
            <a:endParaRPr lang="es-ES"/>
          </a:p>
          <a:p>
            <a:pPr>
              <a:buFont typeface="Arial" panose="020B0604020202020204" pitchFamily="34" charset="0"/>
              <a:buChar char="•"/>
            </a:pPr>
            <a:endParaRPr lang="es-ES"/>
          </a:p>
          <a:p>
            <a:pPr>
              <a:buFont typeface="Arial" panose="020B0604020202020204" pitchFamily="34" charset="0"/>
              <a:buChar char="•"/>
            </a:pPr>
            <a:endParaRPr lang="es-ES"/>
          </a:p>
          <a:p>
            <a:pPr>
              <a:buFont typeface="Arial" panose="020B0604020202020204" pitchFamily="34" charset="0"/>
              <a:buChar char="•"/>
            </a:pPr>
            <a:endParaRPr lang="es-ES"/>
          </a:p>
          <a:p>
            <a:pPr marL="0" indent="0">
              <a:buNone/>
            </a:pPr>
            <a:r>
              <a:rPr lang="es-ES"/>
              <a:t>operadores de lógica</a:t>
            </a:r>
          </a:p>
          <a:p>
            <a:pPr marL="0" indent="0">
              <a:buNone/>
            </a:pPr>
            <a:endParaRPr lang="es-ES"/>
          </a:p>
          <a:p>
            <a:pPr marL="0" indent="0">
              <a:buNone/>
            </a:pPr>
            <a:endParaRPr lang="es-ES"/>
          </a:p>
          <a:p>
            <a:endParaRPr lang="es-E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8185A21-4B3D-4F58-9500-5703CB3E4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05" y="735077"/>
            <a:ext cx="8272989" cy="271905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11DBCE5-0C1F-46E6-8489-B33CE915F6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744" y="4077072"/>
            <a:ext cx="8248603" cy="271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988849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631905"/>
          </a:xfrm>
        </p:spPr>
        <p:txBody>
          <a:bodyPr/>
          <a:lstStyle/>
          <a:p>
            <a:pPr marL="0" indent="0">
              <a:buNone/>
            </a:pPr>
            <a:r>
              <a:rPr lang="es-ES"/>
              <a:t>Capas en un Diseño Web</a:t>
            </a:r>
          </a:p>
          <a:p>
            <a:pPr marL="0" indent="0">
              <a:buNone/>
            </a:pPr>
            <a:endParaRPr lang="es-ES"/>
          </a:p>
        </p:txBody>
      </p:sp>
      <p:pic>
        <p:nvPicPr>
          <p:cNvPr id="4" name="4 Imagen">
            <a:extLst>
              <a:ext uri="{FF2B5EF4-FFF2-40B4-BE49-F238E27FC236}">
                <a16:creationId xmlns:a16="http://schemas.microsoft.com/office/drawing/2014/main" id="{1522A74A-E1C6-4F11-B17B-8DD23785151D}"/>
              </a:ext>
            </a:extLst>
          </p:cNvPr>
          <p:cNvPicPr/>
          <p:nvPr/>
        </p:nvPicPr>
        <p:blipFill rotWithShape="1">
          <a:blip r:embed="rId3"/>
          <a:srcRect l="17199" t="25273" r="18215" b="26627"/>
          <a:stretch/>
        </p:blipFill>
        <p:spPr bwMode="auto">
          <a:xfrm>
            <a:off x="442486" y="1484784"/>
            <a:ext cx="8229600" cy="50405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02172790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7EC2F2-DDCE-4C71-B2A3-20E87F83F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741368"/>
          </a:xfrm>
        </p:spPr>
        <p:txBody>
          <a:bodyPr/>
          <a:lstStyle/>
          <a:p>
            <a:pPr marL="0" indent="0" algn="ctr">
              <a:buNone/>
            </a:pPr>
            <a:r>
              <a:rPr lang="es-ES" b="1"/>
              <a:t>TOMA DE DECISIONES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2000"/>
              <a:t>Estructuras </a:t>
            </a:r>
            <a:r>
              <a:rPr lang="es-ES" sz="2000" b="1" err="1"/>
              <a:t>If</a:t>
            </a:r>
            <a:r>
              <a:rPr lang="es-ES" sz="2000"/>
              <a:t> : El programa verifica una determinada condición, determina si es V o F y actúa en consonancia.</a:t>
            </a:r>
          </a:p>
          <a:p>
            <a:pPr marL="0" indent="0">
              <a:buNone/>
            </a:pPr>
            <a:r>
              <a:rPr lang="es-ES" sz="160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>
                <a:solidFill>
                  <a:srgbClr val="800000"/>
                </a:solidFill>
                <a:latin typeface="Consolas" panose="020B0609020204030204" pitchFamily="49" charset="0"/>
              </a:rPr>
              <a:t>!DOCTYPE</a:t>
            </a: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err="1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es-ES" sz="16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err="1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es-ES" sz="1600">
                <a:solidFill>
                  <a:srgbClr val="0000FF"/>
                </a:solidFill>
                <a:latin typeface="Consolas" panose="020B0609020204030204" pitchFamily="49" charset="0"/>
              </a:rPr>
              <a:t>="http://www.w3.org/1999/xhtml"&gt;</a:t>
            </a:r>
            <a:endParaRPr lang="es-E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s-ES" sz="16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>
                <a:solidFill>
                  <a:srgbClr val="800000"/>
                </a:solidFill>
                <a:latin typeface="Consolas" panose="020B0609020204030204" pitchFamily="49" charset="0"/>
              </a:rPr>
              <a:t>TITLE</a:t>
            </a:r>
            <a:r>
              <a:rPr lang="es-ES" sz="16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PROG008.HTML</a:t>
            </a:r>
            <a:r>
              <a:rPr lang="es-ES" sz="160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>
                <a:solidFill>
                  <a:srgbClr val="800000"/>
                </a:solidFill>
                <a:latin typeface="Consolas" panose="020B0609020204030204" pitchFamily="49" charset="0"/>
              </a:rPr>
              <a:t>TITLE</a:t>
            </a:r>
            <a:r>
              <a:rPr lang="es-ES" sz="16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>
                <a:solidFill>
                  <a:srgbClr val="FF0000"/>
                </a:solidFill>
                <a:latin typeface="Consolas" panose="020B0609020204030204" pitchFamily="49" charset="0"/>
              </a:rPr>
              <a:t>LANGUAGE</a:t>
            </a:r>
            <a:r>
              <a:rPr lang="es-ES" sz="1600">
                <a:solidFill>
                  <a:srgbClr val="0000FF"/>
                </a:solidFill>
                <a:latin typeface="Consolas" panose="020B0609020204030204" pitchFamily="49" charset="0"/>
              </a:rPr>
              <a:t>="JavaScript"</a:t>
            </a: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s-ES" sz="160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err="1">
                <a:solidFill>
                  <a:srgbClr val="0000FF"/>
                </a:solidFill>
                <a:latin typeface="Consolas" panose="020B0609020204030204" pitchFamily="49" charset="0"/>
              </a:rPr>
              <a:t>text</a:t>
            </a:r>
            <a:r>
              <a:rPr lang="es-ES" sz="160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  <a:r>
              <a:rPr lang="es-ES" sz="1600" err="1">
                <a:solidFill>
                  <a:srgbClr val="0000FF"/>
                </a:solidFill>
                <a:latin typeface="Consolas" panose="020B0609020204030204" pitchFamily="49" charset="0"/>
              </a:rPr>
              <a:t>javascript</a:t>
            </a:r>
            <a:r>
              <a:rPr lang="es-ES" sz="160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s-E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 dato = 3;</a:t>
            </a:r>
          </a:p>
          <a:p>
            <a:pPr marL="0" indent="0">
              <a:buNone/>
            </a:pP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 valor;</a:t>
            </a:r>
          </a:p>
          <a:p>
            <a:pPr marL="0" indent="0">
              <a:buNone/>
            </a:pP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 (dato &gt; 0) {</a:t>
            </a:r>
          </a:p>
          <a:p>
            <a:pPr marL="0" indent="0">
              <a:buNone/>
            </a:pP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            valor = </a:t>
            </a:r>
            <a:r>
              <a:rPr lang="es-ES" sz="1600">
                <a:solidFill>
                  <a:srgbClr val="A31515"/>
                </a:solidFill>
                <a:latin typeface="Consolas" panose="020B0609020204030204" pitchFamily="49" charset="0"/>
              </a:rPr>
              <a:t>"positivo"</a:t>
            </a:r>
            <a:endParaRPr lang="es-E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            valor=</a:t>
            </a:r>
            <a:r>
              <a:rPr lang="es-ES" sz="1600">
                <a:solidFill>
                  <a:srgbClr val="A31515"/>
                </a:solidFill>
                <a:latin typeface="Consolas" panose="020B0609020204030204" pitchFamily="49" charset="0"/>
              </a:rPr>
              <a:t>"negativo"</a:t>
            </a:r>
            <a:endParaRPr lang="es-E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s-MX" sz="16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MX" sz="1600" err="1">
                <a:solidFill>
                  <a:srgbClr val="000000"/>
                </a:solidFill>
                <a:latin typeface="Consolas" panose="020B0609020204030204" pitchFamily="49" charset="0"/>
              </a:rPr>
              <a:t>alert</a:t>
            </a:r>
            <a:r>
              <a:rPr lang="es-MX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MX" sz="1600">
                <a:solidFill>
                  <a:srgbClr val="A31515"/>
                </a:solidFill>
                <a:latin typeface="Consolas" panose="020B0609020204030204" pitchFamily="49" charset="0"/>
              </a:rPr>
              <a:t>"el valor del dato es :"</a:t>
            </a:r>
            <a:r>
              <a:rPr lang="es-MX" sz="1600">
                <a:solidFill>
                  <a:srgbClr val="000000"/>
                </a:solidFill>
                <a:latin typeface="Consolas" panose="020B0609020204030204" pitchFamily="49" charset="0"/>
              </a:rPr>
              <a:t> + valor);</a:t>
            </a:r>
          </a:p>
          <a:p>
            <a:pPr marL="0" indent="0">
              <a:buNone/>
            </a:pP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s-ES" sz="16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s-ES" sz="16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s-ES" sz="16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s-ES" sz="16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err="1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s-ES" sz="16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/>
          </a:p>
          <a:p>
            <a:pPr marL="0" indent="0">
              <a:buNone/>
            </a:pPr>
            <a:endParaRPr lang="es-ES"/>
          </a:p>
          <a:p>
            <a:pPr marL="0" indent="0">
              <a:buNone/>
            </a:pPr>
            <a:endParaRPr lang="es-ES"/>
          </a:p>
          <a:p>
            <a:pPr marL="0" indent="0">
              <a:buNone/>
            </a:pPr>
            <a:endParaRPr lang="es-ES"/>
          </a:p>
          <a:p>
            <a:pPr marL="0" indent="0">
              <a:buNone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1366637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9129CC-A373-4B4B-A9F8-03D5702B2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55272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s-ES"/>
              <a:t>Toma de decisiones múltiples: </a:t>
            </a:r>
            <a:r>
              <a:rPr lang="es-ES" b="1" err="1"/>
              <a:t>if</a:t>
            </a:r>
            <a:r>
              <a:rPr lang="es-ES"/>
              <a:t> </a:t>
            </a:r>
            <a:r>
              <a:rPr lang="es-ES" b="1"/>
              <a:t>anidados:</a:t>
            </a:r>
          </a:p>
          <a:p>
            <a:pPr marL="0" indent="0">
              <a:buNone/>
            </a:pPr>
            <a:r>
              <a:rPr lang="es-ES" sz="140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>
                <a:solidFill>
                  <a:srgbClr val="800000"/>
                </a:solidFill>
                <a:latin typeface="Consolas" panose="020B0609020204030204" pitchFamily="49" charset="0"/>
              </a:rPr>
              <a:t>!DOCTYPE</a:t>
            </a:r>
            <a:r>
              <a:rPr lang="es-E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err="1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es-ES" sz="14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err="1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s-E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es-ES" sz="1400">
                <a:solidFill>
                  <a:srgbClr val="0000FF"/>
                </a:solidFill>
                <a:latin typeface="Consolas" panose="020B0609020204030204" pitchFamily="49" charset="0"/>
              </a:rPr>
              <a:t>="http://www.w3.org/1999/xhtml"&gt;</a:t>
            </a:r>
            <a:endParaRPr lang="es-E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s-ES" sz="14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>
                <a:solidFill>
                  <a:srgbClr val="800000"/>
                </a:solidFill>
                <a:latin typeface="Consolas" panose="020B0609020204030204" pitchFamily="49" charset="0"/>
              </a:rPr>
              <a:t>TITLE</a:t>
            </a:r>
            <a:r>
              <a:rPr lang="es-ES" sz="14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400">
                <a:solidFill>
                  <a:srgbClr val="000000"/>
                </a:solidFill>
                <a:latin typeface="Consolas" panose="020B0609020204030204" pitchFamily="49" charset="0"/>
              </a:rPr>
              <a:t>PROG009.HTML</a:t>
            </a:r>
            <a:r>
              <a:rPr lang="es-ES" sz="140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>
                <a:solidFill>
                  <a:srgbClr val="800000"/>
                </a:solidFill>
                <a:latin typeface="Consolas" panose="020B0609020204030204" pitchFamily="49" charset="0"/>
              </a:rPr>
              <a:t>TITLE</a:t>
            </a:r>
            <a:r>
              <a:rPr lang="es-ES" sz="14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s-E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>
                <a:solidFill>
                  <a:srgbClr val="FF0000"/>
                </a:solidFill>
                <a:latin typeface="Consolas" panose="020B0609020204030204" pitchFamily="49" charset="0"/>
              </a:rPr>
              <a:t>LANGUAGE</a:t>
            </a:r>
            <a:r>
              <a:rPr lang="es-ES" sz="1400">
                <a:solidFill>
                  <a:srgbClr val="0000FF"/>
                </a:solidFill>
                <a:latin typeface="Consolas" panose="020B0609020204030204" pitchFamily="49" charset="0"/>
              </a:rPr>
              <a:t>="JavaScript"</a:t>
            </a:r>
            <a:r>
              <a:rPr lang="es-E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s-ES" sz="140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400" err="1">
                <a:solidFill>
                  <a:srgbClr val="0000FF"/>
                </a:solidFill>
                <a:latin typeface="Consolas" panose="020B0609020204030204" pitchFamily="49" charset="0"/>
              </a:rPr>
              <a:t>text</a:t>
            </a:r>
            <a:r>
              <a:rPr lang="es-ES" sz="140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  <a:r>
              <a:rPr lang="es-ES" sz="1400" err="1">
                <a:solidFill>
                  <a:srgbClr val="0000FF"/>
                </a:solidFill>
                <a:latin typeface="Consolas" panose="020B0609020204030204" pitchFamily="49" charset="0"/>
              </a:rPr>
              <a:t>javascript</a:t>
            </a:r>
            <a:r>
              <a:rPr lang="es-ES" sz="140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s-E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40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s-ES" sz="1400">
                <a:solidFill>
                  <a:srgbClr val="000000"/>
                </a:solidFill>
                <a:latin typeface="Consolas" panose="020B0609020204030204" pitchFamily="49" charset="0"/>
              </a:rPr>
              <a:t> dato = 3;</a:t>
            </a:r>
          </a:p>
          <a:p>
            <a:pPr marL="0" indent="0">
              <a:buNone/>
            </a:pPr>
            <a:r>
              <a:rPr lang="es-ES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40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s-ES" sz="1400">
                <a:solidFill>
                  <a:srgbClr val="000000"/>
                </a:solidFill>
                <a:latin typeface="Consolas" panose="020B0609020204030204" pitchFamily="49" charset="0"/>
              </a:rPr>
              <a:t> valor;</a:t>
            </a:r>
          </a:p>
          <a:p>
            <a:pPr marL="0" indent="0">
              <a:buNone/>
            </a:pPr>
            <a:r>
              <a:rPr lang="it-IT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sz="140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it-IT" sz="1400">
                <a:solidFill>
                  <a:srgbClr val="000000"/>
                </a:solidFill>
                <a:latin typeface="Consolas" panose="020B0609020204030204" pitchFamily="49" charset="0"/>
              </a:rPr>
              <a:t> (dato &gt; 0 &amp;&amp; dato &lt; 5) {</a:t>
            </a:r>
          </a:p>
          <a:p>
            <a:pPr marL="0" indent="0">
              <a:buNone/>
            </a:pPr>
            <a:r>
              <a:rPr lang="es-ES" sz="1400">
                <a:solidFill>
                  <a:srgbClr val="000000"/>
                </a:solidFill>
                <a:latin typeface="Consolas" panose="020B0609020204030204" pitchFamily="49" charset="0"/>
              </a:rPr>
              <a:t>            valor = </a:t>
            </a:r>
            <a:r>
              <a:rPr lang="es-ES" sz="1400">
                <a:solidFill>
                  <a:srgbClr val="A31515"/>
                </a:solidFill>
                <a:latin typeface="Consolas" panose="020B0609020204030204" pitchFamily="49" charset="0"/>
              </a:rPr>
              <a:t>"primer intervalo"</a:t>
            </a:r>
            <a:endParaRPr lang="es-E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it-IT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sz="140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it-IT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40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it-IT" sz="1400">
                <a:solidFill>
                  <a:srgbClr val="000000"/>
                </a:solidFill>
                <a:latin typeface="Consolas" panose="020B0609020204030204" pitchFamily="49" charset="0"/>
              </a:rPr>
              <a:t> (dato &gt;= 5 &amp;&amp; dato &lt; 100) {</a:t>
            </a:r>
          </a:p>
          <a:p>
            <a:pPr marL="0" indent="0">
              <a:buNone/>
            </a:pPr>
            <a:r>
              <a:rPr lang="es-ES" sz="1400">
                <a:solidFill>
                  <a:srgbClr val="000000"/>
                </a:solidFill>
                <a:latin typeface="Consolas" panose="020B0609020204030204" pitchFamily="49" charset="0"/>
              </a:rPr>
              <a:t>            valor = </a:t>
            </a:r>
            <a:r>
              <a:rPr lang="es-ES" sz="1400">
                <a:solidFill>
                  <a:srgbClr val="A31515"/>
                </a:solidFill>
                <a:latin typeface="Consolas" panose="020B0609020204030204" pitchFamily="49" charset="0"/>
              </a:rPr>
              <a:t>"segundo intervalo"</a:t>
            </a:r>
            <a:endParaRPr lang="es-E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s-ES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40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s-ES" sz="140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s-ES" sz="1400">
                <a:solidFill>
                  <a:srgbClr val="000000"/>
                </a:solidFill>
                <a:latin typeface="Consolas" panose="020B0609020204030204" pitchFamily="49" charset="0"/>
              </a:rPr>
              <a:t>            valor =</a:t>
            </a:r>
            <a:r>
              <a:rPr lang="es-ES" sz="1400">
                <a:solidFill>
                  <a:srgbClr val="A31515"/>
                </a:solidFill>
                <a:latin typeface="Consolas" panose="020B0609020204030204" pitchFamily="49" charset="0"/>
              </a:rPr>
              <a:t>"fuera de intervalo"</a:t>
            </a:r>
            <a:endParaRPr lang="es-E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s-MX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MX" sz="1400" err="1">
                <a:solidFill>
                  <a:srgbClr val="000000"/>
                </a:solidFill>
                <a:latin typeface="Consolas" panose="020B0609020204030204" pitchFamily="49" charset="0"/>
              </a:rPr>
              <a:t>alert</a:t>
            </a:r>
            <a:r>
              <a:rPr lang="es-MX" sz="1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MX" sz="1400">
                <a:solidFill>
                  <a:srgbClr val="A31515"/>
                </a:solidFill>
                <a:latin typeface="Consolas" panose="020B0609020204030204" pitchFamily="49" charset="0"/>
              </a:rPr>
              <a:t>"el valor del dato está en  :"</a:t>
            </a:r>
            <a:r>
              <a:rPr lang="es-MX" sz="1400">
                <a:solidFill>
                  <a:srgbClr val="000000"/>
                </a:solidFill>
                <a:latin typeface="Consolas" panose="020B0609020204030204" pitchFamily="49" charset="0"/>
              </a:rPr>
              <a:t> + valor);</a:t>
            </a:r>
          </a:p>
          <a:p>
            <a:pPr marL="0" indent="0">
              <a:buNone/>
            </a:pPr>
            <a:r>
              <a:rPr lang="es-E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s-ES" sz="14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s-ES" sz="14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s-ES" sz="14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s-ES" sz="14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err="1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s-ES" sz="14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b="1"/>
          </a:p>
          <a:p>
            <a:pPr marL="0" indent="0">
              <a:buNone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9662253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FC2676-9FD9-4E3D-A516-DCFDFD11E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6632"/>
            <a:ext cx="9144000" cy="674136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s-ES"/>
              <a:t>Toma de decisiones múltiples: </a:t>
            </a:r>
            <a:r>
              <a:rPr lang="es-ES" b="1" err="1"/>
              <a:t>switch</a:t>
            </a:r>
            <a:endParaRPr lang="es-ES"/>
          </a:p>
          <a:p>
            <a:pPr marL="0" indent="0">
              <a:buNone/>
            </a:pPr>
            <a:r>
              <a:rPr lang="es-ES" sz="1600">
                <a:solidFill>
                  <a:srgbClr val="0000FF"/>
                </a:solidFill>
                <a:latin typeface="Consolas" panose="020B0609020204030204" pitchFamily="49" charset="0"/>
              </a:rPr>
              <a:t>   &lt;</a:t>
            </a:r>
            <a:r>
              <a:rPr lang="es-ES" sz="160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>
                <a:solidFill>
                  <a:srgbClr val="FF0000"/>
                </a:solidFill>
                <a:latin typeface="Consolas" panose="020B0609020204030204" pitchFamily="49" charset="0"/>
              </a:rPr>
              <a:t>LANGUAGE</a:t>
            </a:r>
            <a:r>
              <a:rPr lang="es-ES" sz="1600">
                <a:solidFill>
                  <a:srgbClr val="0000FF"/>
                </a:solidFill>
                <a:latin typeface="Consolas" panose="020B0609020204030204" pitchFamily="49" charset="0"/>
              </a:rPr>
              <a:t>="JavaScript"</a:t>
            </a: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s-ES" sz="160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err="1">
                <a:solidFill>
                  <a:srgbClr val="0000FF"/>
                </a:solidFill>
                <a:latin typeface="Consolas" panose="020B0609020204030204" pitchFamily="49" charset="0"/>
              </a:rPr>
              <a:t>text</a:t>
            </a:r>
            <a:r>
              <a:rPr lang="es-ES" sz="160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  <a:r>
              <a:rPr lang="es-ES" sz="1600" err="1">
                <a:solidFill>
                  <a:srgbClr val="0000FF"/>
                </a:solidFill>
                <a:latin typeface="Consolas" panose="020B0609020204030204" pitchFamily="49" charset="0"/>
              </a:rPr>
              <a:t>javascript</a:t>
            </a:r>
            <a:r>
              <a:rPr lang="es-ES" sz="160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s-E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 dato = 3;</a:t>
            </a:r>
          </a:p>
          <a:p>
            <a:pPr marL="0" indent="0">
              <a:buNone/>
            </a:pP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 valor;</a:t>
            </a:r>
          </a:p>
          <a:p>
            <a:pPr marL="0" indent="0">
              <a:buNone/>
            </a:pP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err="1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 (dato) {</a:t>
            </a:r>
          </a:p>
          <a:p>
            <a:pPr marL="0" indent="0">
              <a:buNone/>
            </a:pP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60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 (dato &lt; 0):</a:t>
            </a:r>
          </a:p>
          <a:p>
            <a:pPr marL="0" indent="0">
              <a:buNone/>
            </a:pP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                valor = </a:t>
            </a:r>
            <a:r>
              <a:rPr lang="es-ES" sz="1600">
                <a:solidFill>
                  <a:srgbClr val="A31515"/>
                </a:solidFill>
                <a:latin typeface="Consolas" panose="020B0609020204030204" pitchFamily="49" charset="0"/>
              </a:rPr>
              <a:t>"negativo"</a:t>
            </a: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ES" sz="160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it-IT" sz="160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it-IT" sz="1600">
                <a:solidFill>
                  <a:srgbClr val="000000"/>
                </a:solidFill>
                <a:latin typeface="Consolas" panose="020B0609020204030204" pitchFamily="49" charset="0"/>
              </a:rPr>
              <a:t> (dato &gt; 0 &amp;&amp; dato &lt; 5):</a:t>
            </a:r>
          </a:p>
          <a:p>
            <a:pPr marL="0" indent="0">
              <a:buNone/>
            </a:pP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                valor = </a:t>
            </a:r>
            <a:r>
              <a:rPr lang="es-ES" sz="1600">
                <a:solidFill>
                  <a:srgbClr val="A31515"/>
                </a:solidFill>
                <a:latin typeface="Consolas" panose="020B0609020204030204" pitchFamily="49" charset="0"/>
              </a:rPr>
              <a:t>"primer cuadrante"</a:t>
            </a: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ES" sz="160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it-IT" sz="160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it-IT" sz="1600">
                <a:solidFill>
                  <a:srgbClr val="000000"/>
                </a:solidFill>
                <a:latin typeface="Consolas" panose="020B0609020204030204" pitchFamily="49" charset="0"/>
              </a:rPr>
              <a:t> (dato &gt;= 5 &amp;&amp; dato &lt; 100):</a:t>
            </a:r>
          </a:p>
          <a:p>
            <a:pPr marL="0" indent="0">
              <a:buNone/>
            </a:pP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                valor = </a:t>
            </a:r>
            <a:r>
              <a:rPr lang="es-ES" sz="1600">
                <a:solidFill>
                  <a:srgbClr val="A31515"/>
                </a:solidFill>
                <a:latin typeface="Consolas" panose="020B0609020204030204" pitchFamily="49" charset="0"/>
              </a:rPr>
              <a:t>"segundo cuadrante"</a:t>
            </a: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ES" sz="160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60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                valor = </a:t>
            </a:r>
            <a:r>
              <a:rPr lang="es-ES" sz="1600">
                <a:solidFill>
                  <a:srgbClr val="A31515"/>
                </a:solidFill>
                <a:latin typeface="Consolas" panose="020B0609020204030204" pitchFamily="49" charset="0"/>
              </a:rPr>
              <a:t>"fuera de cuadrante"</a:t>
            </a: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ES" sz="160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        };</a:t>
            </a:r>
          </a:p>
          <a:p>
            <a:pPr marL="0" indent="0">
              <a:buNone/>
            </a:pPr>
            <a:r>
              <a:rPr lang="es-MX" sz="16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MX" sz="1600" err="1">
                <a:solidFill>
                  <a:srgbClr val="000000"/>
                </a:solidFill>
                <a:latin typeface="Consolas" panose="020B0609020204030204" pitchFamily="49" charset="0"/>
              </a:rPr>
              <a:t>alert</a:t>
            </a:r>
            <a:r>
              <a:rPr lang="es-MX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MX" sz="1600">
                <a:solidFill>
                  <a:srgbClr val="A31515"/>
                </a:solidFill>
                <a:latin typeface="Consolas" panose="020B0609020204030204" pitchFamily="49" charset="0"/>
              </a:rPr>
              <a:t>"el valor del dato está en  :"</a:t>
            </a:r>
            <a:r>
              <a:rPr lang="es-MX" sz="1600">
                <a:solidFill>
                  <a:srgbClr val="000000"/>
                </a:solidFill>
                <a:latin typeface="Consolas" panose="020B0609020204030204" pitchFamily="49" charset="0"/>
              </a:rPr>
              <a:t> + valor);</a:t>
            </a:r>
          </a:p>
          <a:p>
            <a:pPr marL="0" indent="0">
              <a:buNone/>
            </a:pP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s-ES" sz="16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/>
          </a:p>
        </p:txBody>
      </p:sp>
    </p:spTree>
    <p:extLst>
      <p:ext uri="{BB962C8B-B14F-4D97-AF65-F5344CB8AC3E}">
        <p14:creationId xmlns:p14="http://schemas.microsoft.com/office/powerpoint/2010/main" val="433635778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867D9D-BB33-459E-AE2F-13E0C0EDD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9"/>
            <a:ext cx="8229600" cy="6063952"/>
          </a:xfrm>
        </p:spPr>
        <p:txBody>
          <a:bodyPr/>
          <a:lstStyle/>
          <a:p>
            <a:pPr marL="0" indent="0" algn="ctr">
              <a:buNone/>
            </a:pPr>
            <a:r>
              <a:rPr lang="es-ES" b="1"/>
              <a:t>ITERACIONES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b="1" err="1"/>
              <a:t>While</a:t>
            </a:r>
            <a:r>
              <a:rPr lang="es-ES" b="1"/>
              <a:t>: </a:t>
            </a:r>
            <a:r>
              <a:rPr lang="es-ES"/>
              <a:t>No se conocen con exactitud el número de </a:t>
            </a:r>
            <a:r>
              <a:rPr lang="es-ES" err="1"/>
              <a:t>iteracciones</a:t>
            </a:r>
            <a:r>
              <a:rPr lang="es-ES"/>
              <a:t> a realizar.</a:t>
            </a:r>
          </a:p>
          <a:p>
            <a:pPr marL="0" indent="0">
              <a:buNone/>
            </a:pPr>
            <a:endParaRPr lang="es-ES"/>
          </a:p>
          <a:p>
            <a:pPr marL="0" indent="0">
              <a:buNone/>
            </a:pPr>
            <a:r>
              <a:rPr lang="es-E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s-E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err="1">
                <a:solidFill>
                  <a:srgbClr val="FF0000"/>
                </a:solidFill>
                <a:latin typeface="Consolas" panose="020B0609020204030204" pitchFamily="49" charset="0"/>
              </a:rPr>
              <a:t>language</a:t>
            </a:r>
            <a:r>
              <a:rPr lang="es-ES" sz="1800">
                <a:solidFill>
                  <a:srgbClr val="0000FF"/>
                </a:solidFill>
                <a:latin typeface="Consolas" panose="020B0609020204030204" pitchFamily="49" charset="0"/>
              </a:rPr>
              <a:t>="JavaScript"</a:t>
            </a:r>
            <a:r>
              <a:rPr lang="es-E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s-ES" sz="180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800" err="1">
                <a:solidFill>
                  <a:srgbClr val="0000FF"/>
                </a:solidFill>
                <a:latin typeface="Consolas" panose="020B0609020204030204" pitchFamily="49" charset="0"/>
              </a:rPr>
              <a:t>text</a:t>
            </a:r>
            <a:r>
              <a:rPr lang="es-ES" sz="180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  <a:r>
              <a:rPr lang="es-ES" sz="1800" err="1">
                <a:solidFill>
                  <a:srgbClr val="0000FF"/>
                </a:solidFill>
                <a:latin typeface="Consolas" panose="020B0609020204030204" pitchFamily="49" charset="0"/>
              </a:rPr>
              <a:t>javascript</a:t>
            </a:r>
            <a:r>
              <a:rPr lang="es-ES" sz="180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s-ES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80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s-ES" sz="1800">
                <a:solidFill>
                  <a:srgbClr val="000000"/>
                </a:solidFill>
                <a:latin typeface="Consolas" panose="020B0609020204030204" pitchFamily="49" charset="0"/>
              </a:rPr>
              <a:t> contador = 0;</a:t>
            </a:r>
          </a:p>
          <a:p>
            <a:pPr marL="0" indent="0">
              <a:buNone/>
            </a:pPr>
            <a:r>
              <a:rPr lang="es-ES" sz="18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80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s-ES" sz="1800">
                <a:solidFill>
                  <a:srgbClr val="000000"/>
                </a:solidFill>
                <a:latin typeface="Consolas" panose="020B0609020204030204" pitchFamily="49" charset="0"/>
              </a:rPr>
              <a:t> (contador &lt; 3) {</a:t>
            </a:r>
          </a:p>
          <a:p>
            <a:pPr marL="0" indent="0">
              <a:buNone/>
            </a:pPr>
            <a:r>
              <a:rPr lang="es-ES" sz="1800">
                <a:solidFill>
                  <a:srgbClr val="000000"/>
                </a:solidFill>
                <a:latin typeface="Consolas" panose="020B0609020204030204" pitchFamily="49" charset="0"/>
              </a:rPr>
              <a:t>            ++contador;</a:t>
            </a:r>
          </a:p>
          <a:p>
            <a:pPr marL="0" indent="0">
              <a:buNone/>
            </a:pPr>
            <a:r>
              <a:rPr lang="es-MX" sz="18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MX" sz="1800" err="1">
                <a:solidFill>
                  <a:srgbClr val="000000"/>
                </a:solidFill>
                <a:latin typeface="Consolas" panose="020B0609020204030204" pitchFamily="49" charset="0"/>
              </a:rPr>
              <a:t>alert</a:t>
            </a:r>
            <a:r>
              <a:rPr lang="es-MX" sz="18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MX" sz="1800">
                <a:solidFill>
                  <a:srgbClr val="A31515"/>
                </a:solidFill>
                <a:latin typeface="Consolas" panose="020B0609020204030204" pitchFamily="49" charset="0"/>
              </a:rPr>
              <a:t>'el valor actual de contador es : '</a:t>
            </a:r>
            <a:r>
              <a:rPr lang="es-MX" sz="1800">
                <a:solidFill>
                  <a:srgbClr val="000000"/>
                </a:solidFill>
                <a:latin typeface="Consolas" panose="020B0609020204030204" pitchFamily="49" charset="0"/>
              </a:rPr>
              <a:t> + contador);</a:t>
            </a:r>
          </a:p>
          <a:p>
            <a:pPr marL="0" indent="0">
              <a:buNone/>
            </a:pPr>
            <a:r>
              <a:rPr lang="es-ES" sz="180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s-ES" sz="18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80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s-ES" sz="18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/>
          </a:p>
          <a:p>
            <a:pPr marL="0" indent="0">
              <a:buNone/>
            </a:pPr>
            <a:endParaRPr lang="es-ES" b="1"/>
          </a:p>
        </p:txBody>
      </p:sp>
    </p:spTree>
    <p:extLst>
      <p:ext uri="{BB962C8B-B14F-4D97-AF65-F5344CB8AC3E}">
        <p14:creationId xmlns:p14="http://schemas.microsoft.com/office/powerpoint/2010/main" val="449248335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BD439F-7C9E-49A2-BCEE-8A6300451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7"/>
            <a:ext cx="8229600" cy="599194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s-ES" b="1" err="1"/>
              <a:t>For</a:t>
            </a:r>
            <a:r>
              <a:rPr lang="es-ES"/>
              <a:t>: Recorre un número exacto de veces</a:t>
            </a:r>
          </a:p>
          <a:p>
            <a:pPr marL="0" indent="0">
              <a:buNone/>
            </a:pPr>
            <a:endParaRPr lang="es-ES"/>
          </a:p>
          <a:p>
            <a:pPr marL="0" indent="0">
              <a:buNone/>
            </a:pPr>
            <a:r>
              <a:rPr lang="es-ES" sz="1800">
                <a:solidFill>
                  <a:srgbClr val="0000FF"/>
                </a:solidFill>
                <a:latin typeface="Consolas" panose="020B0609020204030204" pitchFamily="49" charset="0"/>
              </a:rPr>
              <a:t>   &lt;</a:t>
            </a:r>
            <a:r>
              <a:rPr lang="es-ES" sz="180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s-E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err="1">
                <a:solidFill>
                  <a:srgbClr val="FF0000"/>
                </a:solidFill>
                <a:latin typeface="Consolas" panose="020B0609020204030204" pitchFamily="49" charset="0"/>
              </a:rPr>
              <a:t>language</a:t>
            </a:r>
            <a:r>
              <a:rPr lang="es-ES" sz="1800">
                <a:solidFill>
                  <a:srgbClr val="0000FF"/>
                </a:solidFill>
                <a:latin typeface="Consolas" panose="020B0609020204030204" pitchFamily="49" charset="0"/>
              </a:rPr>
              <a:t>="JavaScript"</a:t>
            </a:r>
            <a:r>
              <a:rPr lang="es-E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s-ES" sz="180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800" err="1">
                <a:solidFill>
                  <a:srgbClr val="0000FF"/>
                </a:solidFill>
                <a:latin typeface="Consolas" panose="020B0609020204030204" pitchFamily="49" charset="0"/>
              </a:rPr>
              <a:t>text</a:t>
            </a:r>
            <a:r>
              <a:rPr lang="es-ES" sz="180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  <a:r>
              <a:rPr lang="es-ES" sz="1800" err="1">
                <a:solidFill>
                  <a:srgbClr val="0000FF"/>
                </a:solidFill>
                <a:latin typeface="Consolas" panose="020B0609020204030204" pitchFamily="49" charset="0"/>
              </a:rPr>
              <a:t>javascript</a:t>
            </a:r>
            <a:r>
              <a:rPr lang="es-ES" sz="180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s-ES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18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n-NO" sz="180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80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80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n-NO" sz="1800">
                <a:solidFill>
                  <a:srgbClr val="000000"/>
                </a:solidFill>
                <a:latin typeface="Consolas" panose="020B0609020204030204" pitchFamily="49" charset="0"/>
              </a:rPr>
              <a:t> i = 1; i &lt; 3; i++)</a:t>
            </a:r>
          </a:p>
          <a:p>
            <a:pPr marL="0" indent="0">
              <a:buNone/>
            </a:pPr>
            <a:r>
              <a:rPr lang="es-MX" sz="18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MX" sz="1800">
                <a:solidFill>
                  <a:srgbClr val="008000"/>
                </a:solidFill>
                <a:latin typeface="Consolas" panose="020B0609020204030204" pitchFamily="49" charset="0"/>
              </a:rPr>
              <a:t>//i va desde 1 hasta 2</a:t>
            </a:r>
            <a:endParaRPr lang="es-MX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s-MX" sz="18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MX" sz="1800" err="1">
                <a:solidFill>
                  <a:srgbClr val="000000"/>
                </a:solidFill>
                <a:latin typeface="Consolas" panose="020B0609020204030204" pitchFamily="49" charset="0"/>
              </a:rPr>
              <a:t>alert</a:t>
            </a:r>
            <a:r>
              <a:rPr lang="es-MX" sz="18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MX" sz="1800">
                <a:solidFill>
                  <a:srgbClr val="A31515"/>
                </a:solidFill>
                <a:latin typeface="Consolas" panose="020B0609020204030204" pitchFamily="49" charset="0"/>
              </a:rPr>
              <a:t>"El valor de i es : "</a:t>
            </a:r>
            <a:r>
              <a:rPr lang="es-MX" sz="1800">
                <a:solidFill>
                  <a:srgbClr val="000000"/>
                </a:solidFill>
                <a:latin typeface="Consolas" panose="020B0609020204030204" pitchFamily="49" charset="0"/>
              </a:rPr>
              <a:t> + i);</a:t>
            </a:r>
          </a:p>
          <a:p>
            <a:pPr marL="0" indent="0">
              <a:buNone/>
            </a:pPr>
            <a:r>
              <a:rPr lang="es-ES" sz="180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s-ES" sz="18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80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s-ES" sz="18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12428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45DABD-DDB0-461F-A072-3F21A3A72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57759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s-ES" b="1"/>
              <a:t>do…</a:t>
            </a:r>
            <a:r>
              <a:rPr lang="es-ES" b="1" err="1"/>
              <a:t>while</a:t>
            </a:r>
            <a:r>
              <a:rPr lang="es-ES" b="1"/>
              <a:t>():</a:t>
            </a:r>
            <a:r>
              <a:rPr lang="es-ES"/>
              <a:t> se utiliza cuando se necesita que la expresión sea evaluada al menos una vez.</a:t>
            </a:r>
          </a:p>
          <a:p>
            <a:pPr marL="0" indent="0">
              <a:buNone/>
            </a:pPr>
            <a:endParaRPr lang="es-ES"/>
          </a:p>
          <a:p>
            <a:pPr marL="0" indent="0">
              <a:buNone/>
            </a:pPr>
            <a:r>
              <a:rPr lang="es-ES" sz="1800">
                <a:solidFill>
                  <a:srgbClr val="0000FF"/>
                </a:solidFill>
                <a:latin typeface="Consolas" panose="020B0609020204030204" pitchFamily="49" charset="0"/>
              </a:rPr>
              <a:t>   &lt;</a:t>
            </a:r>
            <a:r>
              <a:rPr lang="es-ES" sz="180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s-E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err="1">
                <a:solidFill>
                  <a:srgbClr val="FF0000"/>
                </a:solidFill>
                <a:latin typeface="Consolas" panose="020B0609020204030204" pitchFamily="49" charset="0"/>
              </a:rPr>
              <a:t>language</a:t>
            </a:r>
            <a:r>
              <a:rPr lang="es-ES" sz="1800">
                <a:solidFill>
                  <a:srgbClr val="0000FF"/>
                </a:solidFill>
                <a:latin typeface="Consolas" panose="020B0609020204030204" pitchFamily="49" charset="0"/>
              </a:rPr>
              <a:t>="JavaScript"</a:t>
            </a:r>
            <a:r>
              <a:rPr lang="es-E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s-ES" sz="180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800" err="1">
                <a:solidFill>
                  <a:srgbClr val="0000FF"/>
                </a:solidFill>
                <a:latin typeface="Consolas" panose="020B0609020204030204" pitchFamily="49" charset="0"/>
              </a:rPr>
              <a:t>text</a:t>
            </a:r>
            <a:r>
              <a:rPr lang="es-ES" sz="180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  <a:r>
              <a:rPr lang="es-ES" sz="1800" err="1">
                <a:solidFill>
                  <a:srgbClr val="0000FF"/>
                </a:solidFill>
                <a:latin typeface="Consolas" panose="020B0609020204030204" pitchFamily="49" charset="0"/>
              </a:rPr>
              <a:t>javascript</a:t>
            </a:r>
            <a:r>
              <a:rPr lang="es-ES" sz="180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s-ES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800" err="1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s-E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err="1">
                <a:solidFill>
                  <a:srgbClr val="000000"/>
                </a:solidFill>
                <a:latin typeface="Consolas" panose="020B0609020204030204" pitchFamily="49" charset="0"/>
              </a:rPr>
              <a:t>result</a:t>
            </a:r>
            <a:r>
              <a:rPr lang="es-ES" sz="18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800">
                <a:solidFill>
                  <a:srgbClr val="A31515"/>
                </a:solidFill>
                <a:latin typeface="Consolas" panose="020B0609020204030204" pitchFamily="49" charset="0"/>
              </a:rPr>
              <a:t>''</a:t>
            </a:r>
            <a:r>
              <a:rPr lang="es-ES" sz="18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8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800" err="1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s-ES" sz="1800">
                <a:solidFill>
                  <a:srgbClr val="000000"/>
                </a:solidFill>
                <a:latin typeface="Consolas" panose="020B0609020204030204" pitchFamily="49" charset="0"/>
              </a:rPr>
              <a:t> i = 0;</a:t>
            </a:r>
          </a:p>
          <a:p>
            <a:pPr marL="0" indent="0">
              <a:buNone/>
            </a:pPr>
            <a:endParaRPr lang="es-ES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80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r>
              <a:rPr lang="es-ES" sz="180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s-ES" sz="1800">
                <a:solidFill>
                  <a:srgbClr val="000000"/>
                </a:solidFill>
                <a:latin typeface="Consolas" panose="020B0609020204030204" pitchFamily="49" charset="0"/>
              </a:rPr>
              <a:t>            i = i + 1;</a:t>
            </a:r>
          </a:p>
          <a:p>
            <a:pPr marL="0" indent="0">
              <a:buNone/>
            </a:pPr>
            <a:r>
              <a:rPr lang="es-ES" sz="18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800" err="1">
                <a:solidFill>
                  <a:srgbClr val="000000"/>
                </a:solidFill>
                <a:latin typeface="Consolas" panose="020B0609020204030204" pitchFamily="49" charset="0"/>
              </a:rPr>
              <a:t>result</a:t>
            </a:r>
            <a:r>
              <a:rPr lang="es-ES" sz="18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800" err="1">
                <a:solidFill>
                  <a:srgbClr val="000000"/>
                </a:solidFill>
                <a:latin typeface="Consolas" panose="020B0609020204030204" pitchFamily="49" charset="0"/>
              </a:rPr>
              <a:t>result</a:t>
            </a:r>
            <a:r>
              <a:rPr lang="es-ES" sz="1800">
                <a:solidFill>
                  <a:srgbClr val="000000"/>
                </a:solidFill>
                <a:latin typeface="Consolas" panose="020B0609020204030204" pitchFamily="49" charset="0"/>
              </a:rPr>
              <a:t> + i;</a:t>
            </a:r>
          </a:p>
          <a:p>
            <a:pPr marL="0" indent="0">
              <a:buNone/>
            </a:pPr>
            <a:r>
              <a:rPr lang="es-ES" sz="180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s-ES" sz="180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s-ES" sz="1800">
                <a:solidFill>
                  <a:srgbClr val="000000"/>
                </a:solidFill>
                <a:latin typeface="Consolas" panose="020B0609020204030204" pitchFamily="49" charset="0"/>
              </a:rPr>
              <a:t> (i &lt; 5);</a:t>
            </a:r>
          </a:p>
          <a:p>
            <a:pPr marL="0" indent="0">
              <a:buNone/>
            </a:pPr>
            <a:endParaRPr lang="es-ES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800" err="1">
                <a:solidFill>
                  <a:srgbClr val="000000"/>
                </a:solidFill>
                <a:latin typeface="Consolas" panose="020B0609020204030204" pitchFamily="49" charset="0"/>
              </a:rPr>
              <a:t>alert</a:t>
            </a:r>
            <a:r>
              <a:rPr lang="es-ES" sz="18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800" err="1">
                <a:solidFill>
                  <a:srgbClr val="000000"/>
                </a:solidFill>
                <a:latin typeface="Consolas" panose="020B0609020204030204" pitchFamily="49" charset="0"/>
              </a:rPr>
              <a:t>result</a:t>
            </a:r>
            <a:r>
              <a:rPr lang="es-ES" sz="18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18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80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s-ES" sz="1800" err="1">
                <a:solidFill>
                  <a:srgbClr val="008000"/>
                </a:solidFill>
                <a:latin typeface="Consolas" panose="020B0609020204030204" pitchFamily="49" charset="0"/>
              </a:rPr>
              <a:t>expected</a:t>
            </a:r>
            <a:r>
              <a:rPr lang="es-ES" sz="180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s-ES" sz="1800" err="1">
                <a:solidFill>
                  <a:srgbClr val="008000"/>
                </a:solidFill>
                <a:latin typeface="Consolas" panose="020B0609020204030204" pitchFamily="49" charset="0"/>
              </a:rPr>
              <a:t>result</a:t>
            </a:r>
            <a:r>
              <a:rPr lang="es-ES" sz="1800">
                <a:solidFill>
                  <a:srgbClr val="008000"/>
                </a:solidFill>
                <a:latin typeface="Consolas" panose="020B0609020204030204" pitchFamily="49" charset="0"/>
              </a:rPr>
              <a:t>: "12345"</a:t>
            </a:r>
            <a:endParaRPr lang="es-ES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80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s-ES" sz="18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1478558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81D8DB-C7B3-4F51-9071-3CBBFDB37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9"/>
            <a:ext cx="8229600" cy="6063952"/>
          </a:xfrm>
        </p:spPr>
        <p:txBody>
          <a:bodyPr/>
          <a:lstStyle/>
          <a:p>
            <a:pPr marL="0" indent="0" algn="ctr">
              <a:buNone/>
            </a:pPr>
            <a:r>
              <a:rPr lang="es-ES" b="1"/>
              <a:t>COMUNICACIÓN CON EL USUARIO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/>
              <a:t>Método </a:t>
            </a:r>
            <a:r>
              <a:rPr lang="es-ES" b="1" i="1" err="1"/>
              <a:t>alert</a:t>
            </a:r>
            <a:r>
              <a:rPr lang="es-ES" b="1" i="1"/>
              <a:t>()</a:t>
            </a:r>
            <a:r>
              <a:rPr lang="es-ES" b="1"/>
              <a:t>: </a:t>
            </a:r>
            <a:r>
              <a:rPr lang="es-ES"/>
              <a:t>Visualización de mensajes. Mejor elección cuando se trata de mostrar al usuario un sencillo mensaje de texto. Uso de “\n” para comenzar una nueva </a:t>
            </a:r>
            <a:r>
              <a:rPr lang="es-ES" err="1"/>
              <a:t>linea</a:t>
            </a:r>
            <a:r>
              <a:rPr lang="es-ES"/>
              <a:t>.</a:t>
            </a:r>
          </a:p>
          <a:p>
            <a:pPr marL="0" indent="0">
              <a:buNone/>
            </a:pPr>
            <a:r>
              <a:rPr lang="es-ES"/>
              <a:t>	</a:t>
            </a:r>
            <a:r>
              <a:rPr lang="es-ES" err="1"/>
              <a:t>alert</a:t>
            </a:r>
            <a:r>
              <a:rPr lang="es-ES"/>
              <a:t>("Ejemplo de </a:t>
            </a:r>
            <a:r>
              <a:rPr lang="es-ES" err="1"/>
              <a:t>alert</a:t>
            </a:r>
            <a:r>
              <a:rPr lang="es-ES"/>
              <a:t> con \n salto de </a:t>
            </a:r>
            <a:r>
              <a:rPr lang="es-ES" err="1"/>
              <a:t>linea</a:t>
            </a:r>
            <a:r>
              <a:rPr lang="es-ES"/>
              <a:t>");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/>
              <a:t>Método </a:t>
            </a:r>
            <a:r>
              <a:rPr lang="es-ES" b="1" i="1" err="1"/>
              <a:t>confirm</a:t>
            </a:r>
            <a:r>
              <a:rPr lang="es-ES" i="1"/>
              <a:t>()</a:t>
            </a:r>
            <a:r>
              <a:rPr lang="es-ES"/>
              <a:t>: Formulación de preguntas. Obtener del usuario una respuesta Sí/No </a:t>
            </a:r>
            <a:r>
              <a:rPr lang="es-ES" err="1"/>
              <a:t>ó</a:t>
            </a:r>
            <a:r>
              <a:rPr lang="es-ES"/>
              <a:t> aceptar/rechazar una acción.(ver Ejemplo)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/>
              <a:t>Método </a:t>
            </a:r>
            <a:r>
              <a:rPr lang="es-ES" b="1" i="1" err="1"/>
              <a:t>prompt</a:t>
            </a:r>
            <a:r>
              <a:rPr lang="es-ES" i="1"/>
              <a:t>() </a:t>
            </a:r>
            <a:r>
              <a:rPr lang="es-ES"/>
              <a:t>: Obtención de datos. (ver Ejemplo )</a:t>
            </a:r>
            <a:endParaRPr lang="es-ES" b="1"/>
          </a:p>
        </p:txBody>
      </p:sp>
    </p:spTree>
    <p:extLst>
      <p:ext uri="{BB962C8B-B14F-4D97-AF65-F5344CB8AC3E}">
        <p14:creationId xmlns:p14="http://schemas.microsoft.com/office/powerpoint/2010/main" val="3045568605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E74EC4-74E1-4744-B0A4-3D683974D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641"/>
            <a:ext cx="8229600" cy="6135960"/>
          </a:xfrm>
        </p:spPr>
        <p:txBody>
          <a:bodyPr/>
          <a:lstStyle/>
          <a:p>
            <a:pPr marL="0" indent="0">
              <a:buNone/>
            </a:pPr>
            <a:r>
              <a:rPr lang="es-ES"/>
              <a:t>Ejemplo </a:t>
            </a:r>
            <a:r>
              <a:rPr lang="es-ES" b="1" i="1" err="1"/>
              <a:t>confirm</a:t>
            </a:r>
            <a:r>
              <a:rPr lang="es-ES" b="1" i="1"/>
              <a:t>()</a:t>
            </a:r>
            <a:endParaRPr lang="es-ES"/>
          </a:p>
          <a:p>
            <a:pPr marL="0" indent="0">
              <a:buNone/>
            </a:pPr>
            <a:r>
              <a:rPr lang="es-ES" sz="180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s-E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err="1">
                <a:solidFill>
                  <a:srgbClr val="FF0000"/>
                </a:solidFill>
                <a:latin typeface="Consolas" panose="020B0609020204030204" pitchFamily="49" charset="0"/>
              </a:rPr>
              <a:t>language</a:t>
            </a:r>
            <a:r>
              <a:rPr lang="es-ES" sz="1800">
                <a:solidFill>
                  <a:srgbClr val="0000FF"/>
                </a:solidFill>
                <a:latin typeface="Consolas" panose="020B0609020204030204" pitchFamily="49" charset="0"/>
              </a:rPr>
              <a:t>="JavaScript"</a:t>
            </a:r>
            <a:r>
              <a:rPr lang="es-E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s-ES" sz="180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800" err="1">
                <a:solidFill>
                  <a:srgbClr val="0000FF"/>
                </a:solidFill>
                <a:latin typeface="Consolas" panose="020B0609020204030204" pitchFamily="49" charset="0"/>
              </a:rPr>
              <a:t>text</a:t>
            </a:r>
            <a:r>
              <a:rPr lang="es-ES" sz="1800">
                <a:solidFill>
                  <a:srgbClr val="0000FF"/>
                </a:solidFill>
                <a:latin typeface="Consolas" panose="020B0609020204030204" pitchFamily="49" charset="0"/>
              </a:rPr>
              <a:t>/JavaScript"&gt;</a:t>
            </a:r>
            <a:endParaRPr lang="es-ES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80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ES" sz="180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ES" sz="1800" err="1">
                <a:solidFill>
                  <a:srgbClr val="000000"/>
                </a:solidFill>
                <a:latin typeface="Consolas" panose="020B0609020204030204" pitchFamily="49" charset="0"/>
              </a:rPr>
              <a:t>confirm</a:t>
            </a:r>
            <a:r>
              <a:rPr lang="es-ES" sz="18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800">
                <a:solidFill>
                  <a:srgbClr val="A31515"/>
                </a:solidFill>
                <a:latin typeface="Consolas" panose="020B0609020204030204" pitchFamily="49" charset="0"/>
              </a:rPr>
              <a:t>"¿Estás seguro?"</a:t>
            </a:r>
            <a:r>
              <a:rPr lang="es-ES" sz="1800">
                <a:solidFill>
                  <a:srgbClr val="000000"/>
                </a:solidFill>
                <a:latin typeface="Consolas" panose="020B0609020204030204" pitchFamily="49" charset="0"/>
              </a:rPr>
              <a:t>) == </a:t>
            </a:r>
            <a:r>
              <a:rPr lang="es-ES" sz="180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s-ES" sz="180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s-MX" sz="18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MX" sz="1800" err="1">
                <a:solidFill>
                  <a:srgbClr val="000000"/>
                </a:solidFill>
                <a:latin typeface="Consolas" panose="020B0609020204030204" pitchFamily="49" charset="0"/>
              </a:rPr>
              <a:t>alert</a:t>
            </a:r>
            <a:r>
              <a:rPr lang="es-MX" sz="18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MX" sz="1800">
                <a:solidFill>
                  <a:srgbClr val="A31515"/>
                </a:solidFill>
                <a:latin typeface="Consolas" panose="020B0609020204030204" pitchFamily="49" charset="0"/>
              </a:rPr>
              <a:t>"Has hecho </a:t>
            </a:r>
            <a:r>
              <a:rPr lang="es-MX" sz="1800" err="1">
                <a:solidFill>
                  <a:srgbClr val="A31515"/>
                </a:solidFill>
                <a:latin typeface="Consolas" panose="020B0609020204030204" pitchFamily="49" charset="0"/>
              </a:rPr>
              <a:t>click</a:t>
            </a:r>
            <a:r>
              <a:rPr lang="es-MX" sz="1800">
                <a:solidFill>
                  <a:srgbClr val="A31515"/>
                </a:solidFill>
                <a:latin typeface="Consolas" panose="020B0609020204030204" pitchFamily="49" charset="0"/>
              </a:rPr>
              <a:t> en Aceptar"</a:t>
            </a:r>
            <a:r>
              <a:rPr lang="es-MX" sz="18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180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s-ES" sz="18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80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s-ES" sz="180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s-ES" sz="18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800" err="1">
                <a:solidFill>
                  <a:srgbClr val="000000"/>
                </a:solidFill>
                <a:latin typeface="Consolas" panose="020B0609020204030204" pitchFamily="49" charset="0"/>
              </a:rPr>
              <a:t>alert</a:t>
            </a:r>
            <a:r>
              <a:rPr lang="es-ES" sz="18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800">
                <a:solidFill>
                  <a:srgbClr val="A31515"/>
                </a:solidFill>
                <a:latin typeface="Consolas" panose="020B0609020204030204" pitchFamily="49" charset="0"/>
              </a:rPr>
              <a:t>"Has hecho </a:t>
            </a:r>
            <a:r>
              <a:rPr lang="es-ES" sz="1800" err="1">
                <a:solidFill>
                  <a:srgbClr val="A31515"/>
                </a:solidFill>
                <a:latin typeface="Consolas" panose="020B0609020204030204" pitchFamily="49" charset="0"/>
              </a:rPr>
              <a:t>click</a:t>
            </a:r>
            <a:r>
              <a:rPr lang="es-ES" sz="1800">
                <a:solidFill>
                  <a:srgbClr val="A31515"/>
                </a:solidFill>
                <a:latin typeface="Consolas" panose="020B0609020204030204" pitchFamily="49" charset="0"/>
              </a:rPr>
              <a:t> en Cancelar"</a:t>
            </a:r>
            <a:r>
              <a:rPr lang="es-ES" sz="18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180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s-ES" sz="18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80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s-ES" sz="18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s-ES"/>
              <a:t>Ejemplo </a:t>
            </a:r>
            <a:r>
              <a:rPr lang="es-ES" b="1" i="1" err="1"/>
              <a:t>prompt</a:t>
            </a:r>
            <a:r>
              <a:rPr lang="es-ES" b="1" i="1"/>
              <a:t>()</a:t>
            </a:r>
            <a:endParaRPr lang="es-ES"/>
          </a:p>
          <a:p>
            <a:pPr marL="0" indent="0">
              <a:buNone/>
            </a:pPr>
            <a:r>
              <a:rPr lang="es-ES" sz="180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s-ES" sz="180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s-E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err="1">
                <a:solidFill>
                  <a:srgbClr val="FF0000"/>
                </a:solidFill>
                <a:latin typeface="Consolas" panose="020B0609020204030204" pitchFamily="49" charset="0"/>
              </a:rPr>
              <a:t>language</a:t>
            </a:r>
            <a:r>
              <a:rPr lang="es-ES" sz="1800">
                <a:solidFill>
                  <a:srgbClr val="0000FF"/>
                </a:solidFill>
                <a:latin typeface="Consolas" panose="020B0609020204030204" pitchFamily="49" charset="0"/>
              </a:rPr>
              <a:t>="JavaScript"</a:t>
            </a:r>
            <a:r>
              <a:rPr lang="es-E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s-ES" sz="180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800" err="1">
                <a:solidFill>
                  <a:srgbClr val="0000FF"/>
                </a:solidFill>
                <a:latin typeface="Consolas" panose="020B0609020204030204" pitchFamily="49" charset="0"/>
              </a:rPr>
              <a:t>text</a:t>
            </a:r>
            <a:r>
              <a:rPr lang="es-ES" sz="1800">
                <a:solidFill>
                  <a:srgbClr val="0000FF"/>
                </a:solidFill>
                <a:latin typeface="Consolas" panose="020B0609020204030204" pitchFamily="49" charset="0"/>
              </a:rPr>
              <a:t>/JavaScript"&gt;</a:t>
            </a:r>
            <a:endParaRPr lang="es-ES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800" err="1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s-ES" sz="1800">
                <a:solidFill>
                  <a:srgbClr val="000000"/>
                </a:solidFill>
                <a:latin typeface="Consolas" panose="020B0609020204030204" pitchFamily="49" charset="0"/>
              </a:rPr>
              <a:t> nombre = </a:t>
            </a:r>
            <a:r>
              <a:rPr lang="es-ES" sz="1800" err="1">
                <a:solidFill>
                  <a:srgbClr val="000000"/>
                </a:solidFill>
                <a:latin typeface="Consolas" panose="020B0609020204030204" pitchFamily="49" charset="0"/>
              </a:rPr>
              <a:t>prompt</a:t>
            </a:r>
            <a:r>
              <a:rPr lang="es-ES" sz="18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800">
                <a:solidFill>
                  <a:srgbClr val="A31515"/>
                </a:solidFill>
                <a:latin typeface="Consolas" panose="020B0609020204030204" pitchFamily="49" charset="0"/>
              </a:rPr>
              <a:t>"Por favor, introduce tu nombre :"</a:t>
            </a:r>
            <a:r>
              <a:rPr lang="es-ES" sz="1800">
                <a:solidFill>
                  <a:srgbClr val="000000"/>
                </a:solidFill>
                <a:latin typeface="Consolas" panose="020B0609020204030204" pitchFamily="49" charset="0"/>
              </a:rPr>
              <a:t>, 								</a:t>
            </a:r>
            <a:r>
              <a:rPr lang="es-ES" sz="180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s-ES" sz="18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18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800" err="1">
                <a:solidFill>
                  <a:srgbClr val="000000"/>
                </a:solidFill>
                <a:latin typeface="Consolas" panose="020B0609020204030204" pitchFamily="49" charset="0"/>
              </a:rPr>
              <a:t>alert</a:t>
            </a:r>
            <a:r>
              <a:rPr lang="es-ES" sz="18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800">
                <a:solidFill>
                  <a:srgbClr val="A31515"/>
                </a:solidFill>
                <a:latin typeface="Consolas" panose="020B0609020204030204" pitchFamily="49" charset="0"/>
              </a:rPr>
              <a:t>"tu nombre es : "</a:t>
            </a:r>
            <a:r>
              <a:rPr lang="es-ES" sz="1800">
                <a:solidFill>
                  <a:srgbClr val="000000"/>
                </a:solidFill>
                <a:latin typeface="Consolas" panose="020B0609020204030204" pitchFamily="49" charset="0"/>
              </a:rPr>
              <a:t> + nombre);</a:t>
            </a:r>
          </a:p>
          <a:p>
            <a:pPr marL="0" indent="0">
              <a:buNone/>
            </a:pPr>
            <a:r>
              <a:rPr lang="es-ES" sz="18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80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s-ES" sz="18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/>
          </a:p>
          <a:p>
            <a:pPr marL="0" indent="0">
              <a:buNone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3630596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BCE638-48F3-4D45-9B3E-C9C4B08CE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9"/>
            <a:ext cx="8229600" cy="6063952"/>
          </a:xfrm>
        </p:spPr>
        <p:txBody>
          <a:bodyPr/>
          <a:lstStyle/>
          <a:p>
            <a:pPr marL="0" indent="0">
              <a:buNone/>
            </a:pPr>
            <a:r>
              <a:rPr lang="es-ES" b="1"/>
              <a:t>Ejercicios Propuestos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None/>
              <a:tabLst/>
              <a:defRPr/>
            </a:pPr>
            <a:r>
              <a:rPr kumimoji="0" lang="es-ES" sz="1900" b="0" i="0" u="none" strike="noStrike" kern="1200" cap="none" spc="0" normalizeH="0" baseline="0" noProof="0">
                <a:ln>
                  <a:noFill/>
                </a:ln>
                <a:solidFill>
                  <a:srgbClr val="073E87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* </a:t>
            </a:r>
            <a:r>
              <a:rPr kumimoji="0" lang="es-E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ndara"/>
                <a:ea typeface="+mn-ea"/>
                <a:cs typeface="+mn-cs"/>
              </a:rPr>
              <a:t>Imprimir por pantalla del 0 al 99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ndara"/>
                <a:ea typeface="+mn-ea"/>
                <a:cs typeface="+mn-cs"/>
              </a:rPr>
              <a:t>		</a:t>
            </a:r>
            <a:r>
              <a:rPr kumimoji="0" lang="es-ES" sz="16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Candara"/>
                <a:ea typeface="+mn-ea"/>
                <a:cs typeface="+mn-cs"/>
              </a:rPr>
              <a:t>for</a:t>
            </a:r>
            <a:r>
              <a:rPr kumimoji="0" lang="es-E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ndara"/>
                <a:ea typeface="+mn-ea"/>
                <a:cs typeface="+mn-cs"/>
              </a:rPr>
              <a:t> (</a:t>
            </a:r>
            <a:r>
              <a:rPr kumimoji="0" lang="es-ES" sz="16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Candara"/>
                <a:ea typeface="+mn-ea"/>
                <a:cs typeface="+mn-cs"/>
              </a:rPr>
              <a:t>var</a:t>
            </a:r>
            <a:r>
              <a:rPr kumimoji="0" lang="es-E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ndara"/>
                <a:ea typeface="+mn-ea"/>
                <a:cs typeface="+mn-cs"/>
              </a:rPr>
              <a:t> </a:t>
            </a:r>
            <a:r>
              <a:rPr kumimoji="0" lang="es-ES" sz="16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Candara"/>
                <a:ea typeface="+mn-ea"/>
                <a:cs typeface="+mn-cs"/>
              </a:rPr>
              <a:t>counter</a:t>
            </a:r>
            <a:r>
              <a:rPr kumimoji="0" lang="es-E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ndara"/>
                <a:ea typeface="+mn-ea"/>
                <a:cs typeface="+mn-cs"/>
              </a:rPr>
              <a:t> = 1 ; </a:t>
            </a:r>
            <a:r>
              <a:rPr kumimoji="0" lang="es-ES" sz="16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Candara"/>
                <a:ea typeface="+mn-ea"/>
                <a:cs typeface="+mn-cs"/>
              </a:rPr>
              <a:t>counter</a:t>
            </a:r>
            <a:r>
              <a:rPr kumimoji="0" lang="es-E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ndara"/>
                <a:ea typeface="+mn-ea"/>
                <a:cs typeface="+mn-cs"/>
              </a:rPr>
              <a:t> &lt; 100; </a:t>
            </a:r>
            <a:r>
              <a:rPr kumimoji="0" lang="es-ES" sz="16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Candara"/>
                <a:ea typeface="+mn-ea"/>
                <a:cs typeface="+mn-cs"/>
              </a:rPr>
              <a:t>counter</a:t>
            </a:r>
            <a:r>
              <a:rPr kumimoji="0" lang="es-E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ndara"/>
                <a:ea typeface="+mn-ea"/>
                <a:cs typeface="+mn-cs"/>
              </a:rPr>
              <a:t>++)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ndara"/>
                <a:ea typeface="+mn-ea"/>
                <a:cs typeface="+mn-cs"/>
              </a:rPr>
              <a:t>		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ndara"/>
                <a:ea typeface="+mn-ea"/>
                <a:cs typeface="+mn-cs"/>
              </a:rPr>
              <a:t>			</a:t>
            </a:r>
            <a:r>
              <a:rPr kumimoji="0" lang="es-ES" sz="16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Candara"/>
                <a:ea typeface="+mn-ea"/>
                <a:cs typeface="+mn-cs"/>
              </a:rPr>
              <a:t>document.write</a:t>
            </a:r>
            <a:r>
              <a:rPr kumimoji="0" lang="es-E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ndara"/>
                <a:ea typeface="+mn-ea"/>
                <a:cs typeface="+mn-cs"/>
              </a:rPr>
              <a:t>(</a:t>
            </a:r>
            <a:r>
              <a:rPr kumimoji="0" lang="es-ES" sz="16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Candara"/>
                <a:ea typeface="+mn-ea"/>
                <a:cs typeface="+mn-cs"/>
              </a:rPr>
              <a:t>counter</a:t>
            </a:r>
            <a:r>
              <a:rPr kumimoji="0" lang="es-E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ndara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ndara"/>
                <a:ea typeface="+mn-ea"/>
                <a:cs typeface="+mn-cs"/>
              </a:rPr>
              <a:t>			</a:t>
            </a:r>
            <a:r>
              <a:rPr kumimoji="0" lang="es-ES" sz="16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Candara"/>
                <a:ea typeface="+mn-ea"/>
                <a:cs typeface="+mn-cs"/>
              </a:rPr>
              <a:t>document.write</a:t>
            </a:r>
            <a:r>
              <a:rPr kumimoji="0" lang="es-E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ndara"/>
                <a:ea typeface="+mn-ea"/>
                <a:cs typeface="+mn-cs"/>
              </a:rPr>
              <a:t>("&lt;</a:t>
            </a:r>
            <a:r>
              <a:rPr kumimoji="0" lang="es-ES" sz="16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Candara"/>
                <a:ea typeface="+mn-ea"/>
                <a:cs typeface="+mn-cs"/>
              </a:rPr>
              <a:t>br</a:t>
            </a:r>
            <a:r>
              <a:rPr kumimoji="0" lang="es-E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ndara"/>
                <a:ea typeface="+mn-ea"/>
                <a:cs typeface="+mn-cs"/>
              </a:rPr>
              <a:t>/&gt;");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ndara"/>
                <a:ea typeface="+mn-ea"/>
                <a:cs typeface="+mn-cs"/>
              </a:rPr>
              <a:t>		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+mj-lt"/>
              <a:buAutoNum type="arabicPeriod"/>
              <a:tabLst/>
              <a:defRPr/>
            </a:pPr>
            <a:endParaRPr kumimoji="0" lang="es-ES" sz="20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ndar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None/>
              <a:tabLst/>
              <a:defRPr/>
            </a:pPr>
            <a:r>
              <a:rPr kumimoji="0" lang="es-ES" sz="20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ndara"/>
                <a:ea typeface="+mn-ea"/>
                <a:cs typeface="+mn-cs"/>
              </a:rPr>
              <a:t>(1.3) </a:t>
            </a:r>
            <a:r>
              <a:rPr kumimoji="0" lang="es-ES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ndara"/>
                <a:ea typeface="+mn-ea"/>
                <a:cs typeface="+mn-cs"/>
              </a:rPr>
              <a:t>Solicitar con un </a:t>
            </a:r>
            <a:r>
              <a:rPr kumimoji="0" lang="es-ES" sz="20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Candara"/>
                <a:ea typeface="+mn-ea"/>
                <a:cs typeface="+mn-cs"/>
              </a:rPr>
              <a:t>prompt</a:t>
            </a:r>
            <a:r>
              <a:rPr kumimoji="0" lang="es-ES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ndara"/>
                <a:ea typeface="+mn-ea"/>
                <a:cs typeface="+mn-cs"/>
              </a:rPr>
              <a:t> un nombre, y luego un numero de repeticiones. Imprimir en pantalla el nombre el numero de repeticiones.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None/>
              <a:tabLst/>
              <a:defRPr/>
            </a:pPr>
            <a:r>
              <a:rPr kumimoji="0" lang="es-ES" sz="20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ndara"/>
                <a:ea typeface="+mn-ea"/>
                <a:cs typeface="+mn-cs"/>
              </a:rPr>
              <a:t>(1.4)</a:t>
            </a:r>
            <a:r>
              <a:rPr lang="es-ES" sz="2000">
                <a:latin typeface="Candara"/>
              </a:rPr>
              <a:t>Imprimir</a:t>
            </a:r>
            <a:r>
              <a:rPr kumimoji="0" lang="es-ES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ndara"/>
                <a:ea typeface="+mn-ea"/>
                <a:cs typeface="+mn-cs"/>
              </a:rPr>
              <a:t> los primeros 100 </a:t>
            </a:r>
            <a:r>
              <a:rPr kumimoji="0" lang="es-ES" sz="20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Candara"/>
                <a:ea typeface="+mn-ea"/>
                <a:cs typeface="+mn-cs"/>
              </a:rPr>
              <a:t>numeros</a:t>
            </a:r>
            <a:r>
              <a:rPr kumimoji="0" lang="es-ES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ndara"/>
                <a:ea typeface="+mn-ea"/>
                <a:cs typeface="+mn-cs"/>
              </a:rPr>
              <a:t> pares.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None/>
              <a:tabLst/>
              <a:defRPr/>
            </a:pPr>
            <a:r>
              <a:rPr kumimoji="0" lang="es-ES" sz="20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ndara"/>
                <a:ea typeface="+mn-ea"/>
                <a:cs typeface="+mn-cs"/>
              </a:rPr>
              <a:t>(1.5)</a:t>
            </a:r>
            <a:r>
              <a:rPr kumimoji="0" lang="es-ES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ndara"/>
                <a:ea typeface="+mn-ea"/>
                <a:cs typeface="+mn-cs"/>
              </a:rPr>
              <a:t> Imprimir el sumatorio de los </a:t>
            </a:r>
            <a:r>
              <a:rPr kumimoji="0" lang="es-ES" sz="20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Candara"/>
                <a:ea typeface="+mn-ea"/>
                <a:cs typeface="+mn-cs"/>
              </a:rPr>
              <a:t>numeros</a:t>
            </a:r>
            <a:r>
              <a:rPr kumimoji="0" lang="es-ES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ndara"/>
                <a:ea typeface="+mn-ea"/>
                <a:cs typeface="+mn-cs"/>
              </a:rPr>
              <a:t> de 0 a 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None/>
              <a:tabLst/>
              <a:defRPr/>
            </a:pPr>
            <a:r>
              <a:rPr kumimoji="0" lang="es-ES" sz="20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ndara"/>
                <a:ea typeface="+mn-ea"/>
                <a:cs typeface="+mn-cs"/>
              </a:rPr>
              <a:t>(1.6) </a:t>
            </a:r>
            <a:r>
              <a:rPr kumimoji="0" lang="es-ES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ndara"/>
                <a:ea typeface="+mn-ea"/>
                <a:cs typeface="+mn-cs"/>
              </a:rPr>
              <a:t>Solicitar 10 números y obtener la media aritmética.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None/>
              <a:tabLst/>
              <a:defRPr/>
            </a:pPr>
            <a:r>
              <a:rPr kumimoji="0" lang="es-ES" sz="20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ndara"/>
                <a:ea typeface="+mn-ea"/>
                <a:cs typeface="+mn-cs"/>
              </a:rPr>
              <a:t>(1.7) </a:t>
            </a:r>
            <a:r>
              <a:rPr kumimoji="0" lang="es-ES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ndara"/>
                <a:ea typeface="+mn-ea"/>
                <a:cs typeface="+mn-cs"/>
              </a:rPr>
              <a:t>Con un bucle, solicitar que el usuario introduzca el numero cero. Mientras no introduzca el numero, solicitarlo de nuevo. Una vez introducido el numero correcto, avisar con un </a:t>
            </a:r>
            <a:r>
              <a:rPr kumimoji="0" lang="es-ES" sz="20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Candara"/>
                <a:ea typeface="+mn-ea"/>
                <a:cs typeface="+mn-cs"/>
              </a:rPr>
              <a:t>alert</a:t>
            </a:r>
            <a:r>
              <a:rPr kumimoji="0" lang="es-ES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ndara"/>
                <a:ea typeface="+mn-ea"/>
                <a:cs typeface="+mn-cs"/>
              </a:rPr>
              <a:t> que ha introducido el numero correcto.</a:t>
            </a:r>
          </a:p>
          <a:p>
            <a:pPr marL="0" indent="0">
              <a:buNone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980766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4006E8-B86F-4100-9A9B-6011C0BDF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324601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None/>
              <a:tabLst/>
              <a:defRPr/>
            </a:pPr>
            <a:r>
              <a:rPr lang="es-ES" sz="1700" b="1">
                <a:latin typeface="Candara"/>
              </a:rPr>
              <a:t>(1.8) </a:t>
            </a:r>
            <a:r>
              <a:rPr kumimoji="0" lang="es-ES" sz="17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ndara"/>
                <a:ea typeface="+mn-ea"/>
                <a:cs typeface="+mn-cs"/>
              </a:rPr>
              <a:t>Solicitar Nombre y Edad y mostrar un </a:t>
            </a:r>
            <a:r>
              <a:rPr kumimoji="0" lang="es-ES" sz="17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Candara"/>
                <a:ea typeface="+mn-ea"/>
                <a:cs typeface="+mn-cs"/>
              </a:rPr>
              <a:t>parrafo</a:t>
            </a:r>
            <a:r>
              <a:rPr kumimoji="0" lang="es-ES" sz="17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ndara"/>
                <a:ea typeface="+mn-ea"/>
                <a:cs typeface="+mn-cs"/>
              </a:rPr>
              <a:t> con ‘Nombre has vivido X días ‘.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None/>
              <a:tabLst/>
              <a:defRPr/>
            </a:pPr>
            <a:r>
              <a:rPr kumimoji="0" lang="es-ES" sz="17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ndara"/>
                <a:ea typeface="+mn-ea"/>
                <a:cs typeface="+mn-cs"/>
              </a:rPr>
              <a:t>(1.9) </a:t>
            </a:r>
            <a:r>
              <a:rPr kumimoji="0" lang="es-ES" sz="17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ndara"/>
                <a:ea typeface="+mn-ea"/>
                <a:cs typeface="+mn-cs"/>
              </a:rPr>
              <a:t>Solicitar número y mostrar </a:t>
            </a:r>
            <a:r>
              <a:rPr kumimoji="0" lang="es-ES" sz="17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Candara"/>
                <a:ea typeface="+mn-ea"/>
                <a:cs typeface="+mn-cs"/>
              </a:rPr>
              <a:t>parrafo</a:t>
            </a:r>
            <a:r>
              <a:rPr kumimoji="0" lang="es-ES" sz="17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ndara"/>
                <a:ea typeface="+mn-ea"/>
                <a:cs typeface="+mn-cs"/>
              </a:rPr>
              <a:t> con el resultado del factorial del numero.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None/>
              <a:tabLst/>
              <a:defRPr/>
            </a:pPr>
            <a:r>
              <a:rPr lang="es-ES" sz="1700" b="1">
                <a:latin typeface="Candara"/>
              </a:rPr>
              <a:t>(1.10) </a:t>
            </a:r>
            <a:r>
              <a:rPr kumimoji="0" lang="es-ES" sz="17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ndara"/>
                <a:ea typeface="+mn-ea"/>
                <a:cs typeface="+mn-cs"/>
              </a:rPr>
              <a:t>Escribir el código de una función a la que se pasa como parámetro un número entero y devuelve como resultado una cadena de texto que indica si el número es par o impar.(si x%2=0</a:t>
            </a:r>
            <a:r>
              <a:rPr kumimoji="0" lang="es-ES" sz="17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ndara"/>
                <a:ea typeface="+mn-ea"/>
                <a:cs typeface="+mn-cs"/>
                <a:sym typeface="Wingdings" pitchFamily="2" charset="2"/>
              </a:rPr>
              <a:t> par).</a:t>
            </a:r>
            <a:r>
              <a:rPr kumimoji="0" lang="es-ES" sz="17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ndara"/>
                <a:ea typeface="+mn-ea"/>
                <a:cs typeface="+mn-cs"/>
              </a:rPr>
              <a:t> Mostrar por pantalla el resultado devuelto por la función</a:t>
            </a:r>
            <a:r>
              <a:rPr lang="es-ES" sz="1700">
                <a:latin typeface="Candara"/>
              </a:rPr>
              <a:t>.</a:t>
            </a:r>
            <a:endParaRPr kumimoji="0" lang="es-ES" sz="17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ndar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None/>
              <a:tabLst/>
              <a:defRPr/>
            </a:pPr>
            <a:r>
              <a:rPr kumimoji="0" lang="es-ES" sz="17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ndara"/>
                <a:ea typeface="+mn-ea"/>
                <a:cs typeface="+mn-cs"/>
              </a:rPr>
              <a:t>(1.11) </a:t>
            </a:r>
            <a:r>
              <a:rPr kumimoji="0" lang="es-ES" sz="17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ndara"/>
                <a:ea typeface="+mn-ea"/>
                <a:cs typeface="+mn-cs"/>
              </a:rPr>
              <a:t>Solicitar contraseña al usuario y permitir introducirla incorrecta un numero máximo de 3 veces.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None/>
              <a:tabLst/>
              <a:defRPr/>
            </a:pPr>
            <a:r>
              <a:rPr lang="es-ES" sz="1700" b="1">
                <a:latin typeface="Candara"/>
              </a:rPr>
              <a:t>(1.12) </a:t>
            </a:r>
            <a:r>
              <a:rPr kumimoji="0" lang="es-ES" sz="17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ndara"/>
                <a:ea typeface="+mn-ea"/>
                <a:cs typeface="+mn-cs"/>
              </a:rPr>
              <a:t>Dado el siguiente fichero ‘funciones.js’:</a:t>
            </a:r>
          </a:p>
          <a:p>
            <a:pPr marL="800100" marR="0" lvl="2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None/>
              <a:tabLst/>
              <a:defRPr/>
            </a:pPr>
            <a:r>
              <a:rPr kumimoji="0" lang="es-ES" sz="17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Candara"/>
                <a:ea typeface="+mn-ea"/>
                <a:cs typeface="+mn-cs"/>
              </a:rPr>
              <a:t>function</a:t>
            </a:r>
            <a:r>
              <a:rPr kumimoji="0" lang="es-ES" sz="17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ndara"/>
                <a:ea typeface="+mn-ea"/>
                <a:cs typeface="+mn-cs"/>
              </a:rPr>
              <a:t> Visualizar (</a:t>
            </a:r>
            <a:r>
              <a:rPr kumimoji="0" lang="es-ES" sz="17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Candara"/>
                <a:ea typeface="+mn-ea"/>
                <a:cs typeface="+mn-cs"/>
              </a:rPr>
              <a:t>Usuario,Valor</a:t>
            </a:r>
            <a:r>
              <a:rPr kumimoji="0" lang="es-ES" sz="17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ndara"/>
                <a:ea typeface="+mn-ea"/>
                <a:cs typeface="+mn-cs"/>
              </a:rPr>
              <a:t>)</a:t>
            </a:r>
          </a:p>
          <a:p>
            <a:pPr marL="800100" marR="0" lvl="2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None/>
              <a:tabLst/>
              <a:defRPr/>
            </a:pPr>
            <a:r>
              <a:rPr kumimoji="0" lang="es-ES" sz="17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ndara"/>
                <a:ea typeface="+mn-ea"/>
                <a:cs typeface="+mn-cs"/>
              </a:rPr>
              <a:t>	{</a:t>
            </a:r>
          </a:p>
          <a:p>
            <a:pPr marL="800100" marR="0" lvl="2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None/>
              <a:tabLst/>
              <a:defRPr/>
            </a:pPr>
            <a:r>
              <a:rPr kumimoji="0" lang="es-ES" sz="17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ndara"/>
                <a:ea typeface="+mn-ea"/>
                <a:cs typeface="+mn-cs"/>
              </a:rPr>
              <a:t>	</a:t>
            </a:r>
            <a:r>
              <a:rPr kumimoji="0" lang="es-ES" sz="17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Candara"/>
                <a:ea typeface="+mn-ea"/>
                <a:cs typeface="+mn-cs"/>
              </a:rPr>
              <a:t>document.write</a:t>
            </a:r>
            <a:r>
              <a:rPr kumimoji="0" lang="es-ES" sz="17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ndara"/>
                <a:ea typeface="+mn-ea"/>
                <a:cs typeface="+mn-cs"/>
              </a:rPr>
              <a:t>('&lt;p&gt;El Valor de '+Nombre+' es: '+Valor+'&lt;/p&gt;');</a:t>
            </a:r>
          </a:p>
          <a:p>
            <a:pPr marL="800100" marR="0" lvl="2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None/>
              <a:tabLst/>
              <a:defRPr/>
            </a:pPr>
            <a:r>
              <a:rPr kumimoji="0" lang="es-ES" sz="17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ndara"/>
                <a:ea typeface="+mn-ea"/>
                <a:cs typeface="+mn-cs"/>
              </a:rPr>
              <a:t>	}</a:t>
            </a:r>
          </a:p>
          <a:p>
            <a:pPr marL="800100" marR="0" lvl="2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None/>
              <a:tabLst/>
              <a:defRPr/>
            </a:pPr>
            <a:r>
              <a:rPr kumimoji="0" lang="es-ES" sz="17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Candara"/>
                <a:ea typeface="+mn-ea"/>
                <a:cs typeface="+mn-cs"/>
              </a:rPr>
              <a:t>function</a:t>
            </a:r>
            <a:r>
              <a:rPr kumimoji="0" lang="es-ES" sz="17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ndara"/>
                <a:ea typeface="+mn-ea"/>
                <a:cs typeface="+mn-cs"/>
              </a:rPr>
              <a:t> Suma (Operador1,Operador2)</a:t>
            </a:r>
          </a:p>
          <a:p>
            <a:pPr marL="800100" marR="0" lvl="2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None/>
              <a:tabLst/>
              <a:defRPr/>
            </a:pPr>
            <a:r>
              <a:rPr kumimoji="0" lang="es-ES" sz="17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ndara"/>
                <a:ea typeface="+mn-ea"/>
                <a:cs typeface="+mn-cs"/>
              </a:rPr>
              <a:t>	{</a:t>
            </a:r>
          </a:p>
          <a:p>
            <a:pPr marL="800100" marR="0" lvl="2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None/>
              <a:tabLst/>
              <a:defRPr/>
            </a:pPr>
            <a:r>
              <a:rPr kumimoji="0" lang="es-ES" sz="17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ndara"/>
                <a:ea typeface="+mn-ea"/>
                <a:cs typeface="+mn-cs"/>
              </a:rPr>
              <a:t>	</a:t>
            </a:r>
            <a:r>
              <a:rPr kumimoji="0" lang="es-ES" sz="17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Candara"/>
                <a:ea typeface="+mn-ea"/>
                <a:cs typeface="+mn-cs"/>
              </a:rPr>
              <a:t>return</a:t>
            </a:r>
            <a:r>
              <a:rPr kumimoji="0" lang="es-ES" sz="17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ndara"/>
                <a:ea typeface="+mn-ea"/>
                <a:cs typeface="+mn-cs"/>
              </a:rPr>
              <a:t> Operador1+Operador2;</a:t>
            </a:r>
          </a:p>
          <a:p>
            <a:pPr marL="800100" marR="0" lvl="2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None/>
              <a:tabLst/>
              <a:defRPr/>
            </a:pPr>
            <a:r>
              <a:rPr kumimoji="0" lang="es-ES" sz="17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ndara"/>
                <a:ea typeface="+mn-ea"/>
                <a:cs typeface="+mn-cs"/>
              </a:rPr>
              <a:t>	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None/>
              <a:tabLst/>
              <a:defRPr/>
            </a:pPr>
            <a:r>
              <a:rPr kumimoji="0" lang="es-ES" sz="17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ndara"/>
                <a:ea typeface="+mn-ea"/>
                <a:cs typeface="+mn-cs"/>
              </a:rPr>
              <a:t>Escribir un programa que recoja el nombre y la edad del usuario y por medio de la </a:t>
            </a:r>
            <a:r>
              <a:rPr kumimoji="0" lang="es-ES" sz="17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Candara"/>
                <a:ea typeface="+mn-ea"/>
                <a:cs typeface="+mn-cs"/>
              </a:rPr>
              <a:t>funcion</a:t>
            </a:r>
            <a:r>
              <a:rPr kumimoji="0" lang="es-ES" sz="17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ndara"/>
                <a:ea typeface="+mn-ea"/>
                <a:cs typeface="+mn-cs"/>
              </a:rPr>
              <a:t> Visualizar imprima un </a:t>
            </a:r>
            <a:r>
              <a:rPr kumimoji="0" lang="es-ES" sz="17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Candara"/>
                <a:ea typeface="+mn-ea"/>
                <a:cs typeface="+mn-cs"/>
              </a:rPr>
              <a:t>parrafo</a:t>
            </a:r>
            <a:r>
              <a:rPr kumimoji="0" lang="es-ES" sz="17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ndara"/>
                <a:ea typeface="+mn-ea"/>
                <a:cs typeface="+mn-cs"/>
              </a:rPr>
              <a:t> con esos valores.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None/>
              <a:tabLst/>
              <a:defRPr/>
            </a:pPr>
            <a:r>
              <a:rPr kumimoji="0" lang="es-ES" sz="17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ndara"/>
                <a:ea typeface="+mn-ea"/>
                <a:cs typeface="+mn-cs"/>
              </a:rPr>
              <a:t>Así mismo, por medio de la función Suma aumente en 100 años la edad del usuario e imprima otro </a:t>
            </a:r>
            <a:r>
              <a:rPr kumimoji="0" lang="es-ES" sz="17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Candara"/>
                <a:ea typeface="+mn-ea"/>
                <a:cs typeface="+mn-cs"/>
              </a:rPr>
              <a:t>parrafo</a:t>
            </a:r>
            <a:r>
              <a:rPr kumimoji="0" lang="es-ES" sz="17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ndara"/>
                <a:ea typeface="+mn-ea"/>
                <a:cs typeface="+mn-cs"/>
              </a:rPr>
              <a:t> con ese valor.</a:t>
            </a:r>
          </a:p>
          <a:p>
            <a:pPr marL="0" indent="0">
              <a:buNone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7540723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480720"/>
          </a:xfrm>
        </p:spPr>
        <p:txBody>
          <a:bodyPr/>
          <a:lstStyle/>
          <a:p>
            <a:pPr marL="0" indent="0" algn="ctr">
              <a:buNone/>
            </a:pPr>
            <a:r>
              <a:rPr lang="es-ES"/>
              <a:t>Estructura del Curso</a:t>
            </a:r>
          </a:p>
          <a:p>
            <a:pPr marL="0" indent="0">
              <a:buNone/>
            </a:pPr>
            <a:r>
              <a:rPr lang="es-ES" sz="1600"/>
              <a:t>PARTE I : FUNDAMENTOS DE JAVASCRIPT: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sz="1600"/>
              <a:t>Herramienta fundamental para los desarrolladores Web.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sz="1600"/>
              <a:t> Creación de algunos scripts sencillos.</a:t>
            </a:r>
          </a:p>
          <a:p>
            <a:pPr marL="0" indent="0">
              <a:buNone/>
            </a:pPr>
            <a:r>
              <a:rPr lang="es-ES" sz="1600"/>
              <a:t>PARTE II : FUNDAMENTOS DE PROGRAMACION: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sz="1600"/>
              <a:t> Variables, funciones, expresiones.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sz="1600"/>
              <a:t> Control de código JavaScript.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sz="1600"/>
              <a:t> Objeto (concepto más importante de JavaScript).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sz="1600"/>
              <a:t> Eventos, </a:t>
            </a:r>
            <a:r>
              <a:rPr lang="es-ES" sz="1600" err="1"/>
              <a:t>arrays</a:t>
            </a:r>
            <a:r>
              <a:rPr lang="es-ES" sz="160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sz="1600"/>
              <a:t> Técnicas y depuración de scripts.</a:t>
            </a:r>
          </a:p>
          <a:p>
            <a:pPr marL="0" indent="0">
              <a:buNone/>
            </a:pPr>
            <a:r>
              <a:rPr lang="es-ES" sz="1600"/>
              <a:t>PARTE III : OBJETOS BASICOS DE JAVASCRIPT 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sz="1600"/>
              <a:t> Objeto Date : trabajar con fechas y horas.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sz="1600"/>
              <a:t> Objeto </a:t>
            </a:r>
            <a:r>
              <a:rPr lang="es-ES" sz="1600" err="1"/>
              <a:t>Math</a:t>
            </a:r>
            <a:r>
              <a:rPr lang="es-ES" sz="1600"/>
              <a:t> : cálculos financieros.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sz="1600"/>
              <a:t> Objeto </a:t>
            </a:r>
            <a:r>
              <a:rPr lang="es-ES" sz="1600" err="1"/>
              <a:t>String</a:t>
            </a:r>
            <a:r>
              <a:rPr lang="es-ES" sz="1600"/>
              <a:t> : trabajar con texto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sz="1600"/>
              <a:t> Objeto </a:t>
            </a:r>
            <a:r>
              <a:rPr lang="es-ES" sz="1600" err="1"/>
              <a:t>Navigator</a:t>
            </a:r>
            <a:r>
              <a:rPr lang="es-ES" sz="1600"/>
              <a:t> : manejar el navegador del cliente.</a:t>
            </a:r>
          </a:p>
          <a:p>
            <a:pPr marL="0" indent="0">
              <a:buNone/>
            </a:pPr>
            <a:r>
              <a:rPr lang="es-ES" sz="1600"/>
              <a:t>PARTE IV : TRABAJAR CON VENTANAS DEL NAVEGADOR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sz="1600"/>
              <a:t> Mostrar mensajes en la barra de estado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sz="1600"/>
              <a:t> Obtener dimensiones de la ventana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sz="1600"/>
              <a:t> Abrir y cerrar ventanas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sz="1600"/>
              <a:t> Enviar al navegador a una ventana específica</a:t>
            </a:r>
          </a:p>
          <a:p>
            <a:pPr marL="0" indent="0">
              <a:buNone/>
            </a:pPr>
            <a:endParaRPr lang="es-ES" sz="1600"/>
          </a:p>
          <a:p>
            <a:pPr marL="0" indent="0">
              <a:buNone/>
            </a:pPr>
            <a:endParaRPr lang="es-ES" sz="1600"/>
          </a:p>
          <a:p>
            <a:pPr marL="0" indent="0">
              <a:buNone/>
            </a:pPr>
            <a:endParaRPr lang="es-ES" sz="1600"/>
          </a:p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7141624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C49087-B010-4FDF-BF58-3BB1B58C5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5"/>
            <a:ext cx="8229600" cy="5919936"/>
          </a:xfrm>
        </p:spPr>
        <p:txBody>
          <a:bodyPr/>
          <a:lstStyle/>
          <a:p>
            <a:pPr marL="0" indent="0">
              <a:buNone/>
            </a:pPr>
            <a:endParaRPr lang="es-ES" sz="1600"/>
          </a:p>
          <a:p>
            <a:pPr marL="0" indent="0">
              <a:buNone/>
            </a:pPr>
            <a:endParaRPr lang="es-ES" sz="1600"/>
          </a:p>
          <a:p>
            <a:pPr marL="0" indent="0">
              <a:buNone/>
            </a:pPr>
            <a:r>
              <a:rPr lang="es-ES" sz="1600"/>
              <a:t>PARTE V :OBJETO DOCUMENT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sz="1600"/>
              <a:t> Cambiar colores del documento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sz="1600"/>
              <a:t> Trabajar con vínculos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sz="1600"/>
              <a:t> Trabajar con cookies</a:t>
            </a:r>
          </a:p>
          <a:p>
            <a:pPr marL="0" indent="0">
              <a:buNone/>
            </a:pPr>
            <a:r>
              <a:rPr lang="es-ES" sz="1600"/>
              <a:t> PARTE VI  : FORMULARIOS: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sz="1600"/>
              <a:t> Controlar el envío del formulario desde el código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sz="1600"/>
              <a:t> Trabajar con todos los tipos de campos (cuadros de texto, casillas de verificación, botones de radio, listas de selección, </a:t>
            </a:r>
            <a:r>
              <a:rPr lang="es-ES" sz="1600" err="1"/>
              <a:t>etc</a:t>
            </a:r>
            <a:r>
              <a:rPr lang="es-ES" sz="1600"/>
              <a:t>)</a:t>
            </a:r>
          </a:p>
          <a:p>
            <a:pPr marL="0" indent="0">
              <a:buNone/>
            </a:pPr>
            <a:r>
              <a:rPr lang="es-ES" sz="1600"/>
              <a:t> PARTE VII : HTML DINAMICO: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sz="1600"/>
              <a:t> Árbol DOM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sz="1600"/>
              <a:t>Funciones Dinámicas</a:t>
            </a:r>
          </a:p>
          <a:p>
            <a:pPr marL="0" indent="0">
              <a:buNone/>
            </a:pPr>
            <a:r>
              <a:rPr lang="es-ES" sz="1600"/>
              <a:t>PARTE VIII: JAVASCRITP AVANZADO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sz="1600"/>
              <a:t>Creación de objetos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sz="1600"/>
              <a:t>Clases. Constructores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sz="1600"/>
              <a:t>Prototipos</a:t>
            </a:r>
          </a:p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4016553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6CEB8D-A80A-497B-A3B2-C6D1FCB17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5"/>
            <a:ext cx="8229600" cy="5919936"/>
          </a:xfrm>
        </p:spPr>
        <p:txBody>
          <a:bodyPr/>
          <a:lstStyle/>
          <a:p>
            <a:r>
              <a:rPr lang="es-ES"/>
              <a:t>JS es un lenguaje interpretado, basado en objetos y que proporciona dinamismo a un documento HTML.</a:t>
            </a:r>
          </a:p>
          <a:p>
            <a:r>
              <a:rPr lang="es-ES"/>
              <a:t>JS se ejecuta en el ordenador del cliente</a:t>
            </a:r>
          </a:p>
          <a:p>
            <a:r>
              <a:rPr lang="es-ES"/>
              <a:t>¿Qué se puede hacer con JS?:</a:t>
            </a:r>
          </a:p>
          <a:p>
            <a:pPr lvl="1"/>
            <a:r>
              <a:rPr lang="es-ES"/>
              <a:t> Mostrar fecha y hora del usuario, relojes animados, calcular la edad de una persona…</a:t>
            </a:r>
          </a:p>
          <a:p>
            <a:pPr lvl="1"/>
            <a:r>
              <a:rPr lang="es-ES"/>
              <a:t> Pagos de préstamos, hipotecas…</a:t>
            </a:r>
          </a:p>
          <a:p>
            <a:pPr lvl="1"/>
            <a:r>
              <a:rPr lang="es-ES"/>
              <a:t>Configurar una página mediante contraseña..</a:t>
            </a:r>
          </a:p>
          <a:p>
            <a:pPr lvl="1"/>
            <a:r>
              <a:rPr lang="es-ES"/>
              <a:t>Crear un árbol de navegación..</a:t>
            </a:r>
          </a:p>
          <a:p>
            <a:pPr lvl="1"/>
            <a:r>
              <a:rPr lang="es-ES"/>
              <a:t> Crear un carrito de la compra..</a:t>
            </a:r>
          </a:p>
        </p:txBody>
      </p:sp>
    </p:spTree>
    <p:extLst>
      <p:ext uri="{BB962C8B-B14F-4D97-AF65-F5344CB8AC3E}">
        <p14:creationId xmlns:p14="http://schemas.microsoft.com/office/powerpoint/2010/main" val="2974374275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0D532B-96B0-461D-9470-007BD9EB5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7"/>
            <a:ext cx="8229600" cy="5991944"/>
          </a:xfrm>
        </p:spPr>
        <p:txBody>
          <a:bodyPr/>
          <a:lstStyle/>
          <a:p>
            <a:r>
              <a:rPr lang="es-ES"/>
              <a:t>¿Qué no se puede hacer?:</a:t>
            </a:r>
          </a:p>
          <a:p>
            <a:pPr lvl="1"/>
            <a:r>
              <a:rPr lang="es-ES"/>
              <a:t> Escribir datos permanentes en un archivo.</a:t>
            </a:r>
          </a:p>
          <a:p>
            <a:pPr lvl="1"/>
            <a:r>
              <a:rPr lang="es-ES"/>
              <a:t>Acceder  a archivos del servidor</a:t>
            </a:r>
          </a:p>
          <a:p>
            <a:pPr lvl="1"/>
            <a:r>
              <a:rPr lang="es-ES"/>
              <a:t>Acceder a archivos del usuario</a:t>
            </a:r>
          </a:p>
          <a:p>
            <a:pPr lvl="1"/>
            <a:r>
              <a:rPr lang="es-ES"/>
              <a:t>Recabar información del usuario</a:t>
            </a:r>
          </a:p>
          <a:p>
            <a:pPr lvl="1"/>
            <a:r>
              <a:rPr lang="es-ES"/>
              <a:t>Obtener y enviar datos a una BB.DD del servidor</a:t>
            </a:r>
          </a:p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2396211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1503ED-5537-4144-94DF-AD34B1D4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5"/>
            <a:ext cx="8229600" cy="5919936"/>
          </a:xfrm>
        </p:spPr>
        <p:txBody>
          <a:bodyPr/>
          <a:lstStyle/>
          <a:p>
            <a:pPr marL="0" indent="0" algn="ctr">
              <a:buNone/>
            </a:pPr>
            <a:r>
              <a:rPr lang="es-ES"/>
              <a:t>Estructura de un script</a:t>
            </a:r>
          </a:p>
          <a:p>
            <a:pPr marL="0" indent="0">
              <a:buNone/>
            </a:pPr>
            <a:endParaRPr lang="es-ES" sz="200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00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2000">
                <a:solidFill>
                  <a:srgbClr val="800000"/>
                </a:solidFill>
                <a:latin typeface="Consolas" panose="020B0609020204030204" pitchFamily="49" charset="0"/>
              </a:rPr>
              <a:t>!DOCTYPE</a:t>
            </a:r>
            <a:r>
              <a:rPr lang="es-ES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err="1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es-ES" sz="20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20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sz="20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00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2000" err="1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s-ES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es-ES" sz="2000">
                <a:solidFill>
                  <a:srgbClr val="0000FF"/>
                </a:solidFill>
                <a:latin typeface="Consolas" panose="020B0609020204030204" pitchFamily="49" charset="0"/>
              </a:rPr>
              <a:t>="http://www.w3.org/1999/xhtml"&gt;</a:t>
            </a:r>
            <a:endParaRPr lang="es-ES" sz="20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00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200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s-ES" sz="20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20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0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200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2000">
                <a:solidFill>
                  <a:srgbClr val="800000"/>
                </a:solidFill>
                <a:latin typeface="Consolas" panose="020B0609020204030204" pitchFamily="49" charset="0"/>
              </a:rPr>
              <a:t>meta</a:t>
            </a:r>
            <a:r>
              <a:rPr lang="es-ES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err="1">
                <a:solidFill>
                  <a:srgbClr val="FF0000"/>
                </a:solidFill>
                <a:latin typeface="Consolas" panose="020B0609020204030204" pitchFamily="49" charset="0"/>
              </a:rPr>
              <a:t>charset</a:t>
            </a:r>
            <a:r>
              <a:rPr lang="es-ES" sz="2000">
                <a:solidFill>
                  <a:srgbClr val="0000FF"/>
                </a:solidFill>
                <a:latin typeface="Consolas" panose="020B0609020204030204" pitchFamily="49" charset="0"/>
              </a:rPr>
              <a:t>="utf-8"</a:t>
            </a:r>
            <a:r>
              <a:rPr lang="es-ES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s-ES" sz="20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0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200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2000">
                <a:solidFill>
                  <a:srgbClr val="800000"/>
                </a:solidFill>
                <a:latin typeface="Consolas" panose="020B0609020204030204" pitchFamily="49" charset="0"/>
              </a:rPr>
              <a:t>TITLE</a:t>
            </a:r>
            <a:r>
              <a:rPr lang="es-ES" sz="20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2000">
                <a:solidFill>
                  <a:srgbClr val="000000"/>
                </a:solidFill>
                <a:latin typeface="Consolas" panose="020B0609020204030204" pitchFamily="49" charset="0"/>
              </a:rPr>
              <a:t>PROG001.HTM</a:t>
            </a:r>
            <a:r>
              <a:rPr lang="es-ES" sz="200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2000">
                <a:solidFill>
                  <a:srgbClr val="800000"/>
                </a:solidFill>
                <a:latin typeface="Consolas" panose="020B0609020204030204" pitchFamily="49" charset="0"/>
              </a:rPr>
              <a:t>TITLE</a:t>
            </a:r>
            <a:r>
              <a:rPr lang="es-ES" sz="20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20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0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200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200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s-ES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>
                <a:solidFill>
                  <a:srgbClr val="FF0000"/>
                </a:solidFill>
                <a:latin typeface="Consolas" panose="020B0609020204030204" pitchFamily="49" charset="0"/>
              </a:rPr>
              <a:t>LANGUAGE</a:t>
            </a:r>
            <a:r>
              <a:rPr lang="es-ES" sz="2000">
                <a:solidFill>
                  <a:srgbClr val="0000FF"/>
                </a:solidFill>
                <a:latin typeface="Consolas" panose="020B0609020204030204" pitchFamily="49" charset="0"/>
              </a:rPr>
              <a:t>="JavaScript"</a:t>
            </a:r>
            <a:r>
              <a:rPr lang="es-ES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s-ES" sz="200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2000" err="1">
                <a:solidFill>
                  <a:srgbClr val="0000FF"/>
                </a:solidFill>
                <a:latin typeface="Consolas" panose="020B0609020204030204" pitchFamily="49" charset="0"/>
              </a:rPr>
              <a:t>text</a:t>
            </a:r>
            <a:r>
              <a:rPr lang="es-ES" sz="200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  <a:r>
              <a:rPr lang="es-ES" sz="2000" err="1">
                <a:solidFill>
                  <a:srgbClr val="0000FF"/>
                </a:solidFill>
                <a:latin typeface="Consolas" panose="020B0609020204030204" pitchFamily="49" charset="0"/>
              </a:rPr>
              <a:t>javascript</a:t>
            </a:r>
            <a:r>
              <a:rPr lang="es-ES" sz="200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s-ES" sz="20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MX" sz="2000" err="1">
                <a:solidFill>
                  <a:srgbClr val="000000"/>
                </a:solidFill>
                <a:latin typeface="Consolas" panose="020B0609020204030204" pitchFamily="49" charset="0"/>
              </a:rPr>
              <a:t>alert</a:t>
            </a:r>
            <a:r>
              <a:rPr lang="es-MX" sz="20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MX" sz="2000">
                <a:solidFill>
                  <a:srgbClr val="A31515"/>
                </a:solidFill>
                <a:latin typeface="Consolas" panose="020B0609020204030204" pitchFamily="49" charset="0"/>
              </a:rPr>
              <a:t>"¡Gracias por visitar mi página!"</a:t>
            </a:r>
            <a:r>
              <a:rPr lang="es-MX" sz="20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20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200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200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s-ES" sz="20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20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00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200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s-ES" sz="20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20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00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2000" err="1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s-ES" sz="20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20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00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2000" err="1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s-ES" sz="20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20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00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2000" err="1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s-ES" sz="20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2000"/>
          </a:p>
        </p:txBody>
      </p:sp>
    </p:spTree>
    <p:extLst>
      <p:ext uri="{BB962C8B-B14F-4D97-AF65-F5344CB8AC3E}">
        <p14:creationId xmlns:p14="http://schemas.microsoft.com/office/powerpoint/2010/main" val="980952643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031109-BDFA-48B2-A984-D3F959F8D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847928"/>
          </a:xfrm>
        </p:spPr>
        <p:txBody>
          <a:bodyPr/>
          <a:lstStyle/>
          <a:p>
            <a:pPr marL="0" indent="0">
              <a:buNone/>
            </a:pPr>
            <a:r>
              <a:rPr lang="es-ES" b="1"/>
              <a:t>VARIABLES</a:t>
            </a:r>
          </a:p>
          <a:p>
            <a:r>
              <a:rPr lang="es-ES"/>
              <a:t> Almacenamiento temporal de valores</a:t>
            </a:r>
          </a:p>
          <a:p>
            <a:r>
              <a:rPr lang="es-ES"/>
              <a:t>Tres pasos: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s-ES"/>
              <a:t>Declaración:</a:t>
            </a:r>
          </a:p>
          <a:p>
            <a:pPr marL="0" indent="0">
              <a:buNone/>
            </a:pPr>
            <a:r>
              <a:rPr lang="es-ES"/>
              <a:t>	</a:t>
            </a:r>
            <a:r>
              <a:rPr lang="es-ES" sz="240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s-ES" sz="2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400" err="1">
                <a:solidFill>
                  <a:srgbClr val="000000"/>
                </a:solidFill>
                <a:latin typeface="Consolas" panose="020B0609020204030204" pitchFamily="49" charset="0"/>
              </a:rPr>
              <a:t>tasa_interes</a:t>
            </a:r>
            <a:r>
              <a:rPr lang="es-ES" sz="2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MX" sz="240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s-MX" sz="240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s-MX" sz="2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2400" err="1">
                <a:solidFill>
                  <a:srgbClr val="000000"/>
                </a:solidFill>
                <a:latin typeface="Consolas" panose="020B0609020204030204" pitchFamily="49" charset="0"/>
              </a:rPr>
              <a:t>fecha_actual</a:t>
            </a:r>
            <a:r>
              <a:rPr lang="es-MX" sz="24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MX" sz="2400" err="1">
                <a:solidFill>
                  <a:srgbClr val="000000"/>
                </a:solidFill>
                <a:latin typeface="Consolas" panose="020B0609020204030204" pitchFamily="49" charset="0"/>
              </a:rPr>
              <a:t>hora_actual</a:t>
            </a:r>
            <a:r>
              <a:rPr lang="es-MX" sz="2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s-ES"/>
          </a:p>
          <a:p>
            <a:pPr lvl="1">
              <a:buFont typeface="Wingdings" panose="05000000000000000000" pitchFamily="2" charset="2"/>
              <a:buChar char="v"/>
            </a:pPr>
            <a:r>
              <a:rPr lang="es-ES"/>
              <a:t>Asignación:</a:t>
            </a:r>
          </a:p>
          <a:p>
            <a:pPr marL="0" indent="0">
              <a:buNone/>
            </a:pPr>
            <a:r>
              <a:rPr lang="es-ES" sz="240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s-ES" sz="2400" err="1">
                <a:solidFill>
                  <a:srgbClr val="000000"/>
                </a:solidFill>
                <a:latin typeface="Consolas" panose="020B0609020204030204" pitchFamily="49" charset="0"/>
              </a:rPr>
              <a:t>tasa_interes</a:t>
            </a:r>
            <a:r>
              <a:rPr lang="es-ES" sz="2400">
                <a:solidFill>
                  <a:srgbClr val="000000"/>
                </a:solidFill>
                <a:latin typeface="Consolas" panose="020B0609020204030204" pitchFamily="49" charset="0"/>
              </a:rPr>
              <a:t> = 0.07;</a:t>
            </a:r>
          </a:p>
          <a:p>
            <a:pPr marL="0" indent="0">
              <a:buNone/>
            </a:pPr>
            <a:r>
              <a:rPr lang="es-ES" sz="240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s-ES" sz="240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s-ES" sz="2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400" err="1">
                <a:solidFill>
                  <a:srgbClr val="000000"/>
                </a:solidFill>
                <a:latin typeface="Consolas" panose="020B0609020204030204" pitchFamily="49" charset="0"/>
              </a:rPr>
              <a:t>tasa_interes</a:t>
            </a:r>
            <a:r>
              <a:rPr lang="es-ES" sz="2400">
                <a:solidFill>
                  <a:srgbClr val="000000"/>
                </a:solidFill>
                <a:latin typeface="Consolas" panose="020B0609020204030204" pitchFamily="49" charset="0"/>
              </a:rPr>
              <a:t> = 0.07;</a:t>
            </a:r>
          </a:p>
          <a:p>
            <a:pPr marL="0" indent="0">
              <a:buNone/>
            </a:pPr>
            <a:r>
              <a:rPr lang="es-ES" sz="240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s-ES" sz="2400" err="1">
                <a:solidFill>
                  <a:srgbClr val="000000"/>
                </a:solidFill>
                <a:latin typeface="Consolas" panose="020B0609020204030204" pitchFamily="49" charset="0"/>
              </a:rPr>
              <a:t>tasa_interes</a:t>
            </a:r>
            <a:r>
              <a:rPr lang="es-ES" sz="2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2400" err="1">
                <a:solidFill>
                  <a:srgbClr val="000000"/>
                </a:solidFill>
                <a:latin typeface="Consolas" panose="020B0609020204030204" pitchFamily="49" charset="0"/>
              </a:rPr>
              <a:t>tasa_interes</a:t>
            </a:r>
            <a:r>
              <a:rPr lang="es-ES" sz="2400">
                <a:solidFill>
                  <a:srgbClr val="000000"/>
                </a:solidFill>
                <a:latin typeface="Consolas" panose="020B0609020204030204" pitchFamily="49" charset="0"/>
              </a:rPr>
              <a:t> / 12;</a:t>
            </a:r>
            <a:endParaRPr lang="es-ES"/>
          </a:p>
          <a:p>
            <a:pPr lvl="1">
              <a:buFont typeface="Wingdings" panose="05000000000000000000" pitchFamily="2" charset="2"/>
              <a:buChar char="v"/>
            </a:pPr>
            <a:r>
              <a:rPr lang="es-ES" baseline="0"/>
              <a:t>Uso:</a:t>
            </a:r>
          </a:p>
          <a:p>
            <a:pPr marL="393700" lvl="1" indent="0">
              <a:buNone/>
            </a:pPr>
            <a:r>
              <a:rPr lang="es-ES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247274758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87D60F-39B6-49EC-A5A6-5794658F9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7"/>
            <a:ext cx="8229600" cy="5991944"/>
          </a:xfrm>
        </p:spPr>
        <p:txBody>
          <a:bodyPr/>
          <a:lstStyle/>
          <a:p>
            <a:pPr marL="0" indent="0">
              <a:buNone/>
            </a:pPr>
            <a:r>
              <a:rPr lang="es-ES" sz="180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>
                <a:solidFill>
                  <a:srgbClr val="800000"/>
                </a:solidFill>
                <a:latin typeface="Consolas" panose="020B0609020204030204" pitchFamily="49" charset="0"/>
              </a:rPr>
              <a:t>!DOCTYPE</a:t>
            </a:r>
            <a:r>
              <a:rPr lang="es-E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err="1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es-ES" sz="18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 err="1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s-E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es-ES" sz="1800">
                <a:solidFill>
                  <a:srgbClr val="0000FF"/>
                </a:solidFill>
                <a:latin typeface="Consolas" panose="020B0609020204030204" pitchFamily="49" charset="0"/>
              </a:rPr>
              <a:t>="http://www.w3.org/1999/xhtml"&gt;</a:t>
            </a:r>
            <a:endParaRPr lang="es-ES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s-ES" sz="18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80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>
                <a:solidFill>
                  <a:srgbClr val="800000"/>
                </a:solidFill>
                <a:latin typeface="Consolas" panose="020B0609020204030204" pitchFamily="49" charset="0"/>
              </a:rPr>
              <a:t>meta</a:t>
            </a:r>
            <a:r>
              <a:rPr lang="es-E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err="1">
                <a:solidFill>
                  <a:srgbClr val="FF0000"/>
                </a:solidFill>
                <a:latin typeface="Consolas" panose="020B0609020204030204" pitchFamily="49" charset="0"/>
              </a:rPr>
              <a:t>charset</a:t>
            </a:r>
            <a:r>
              <a:rPr lang="es-ES" sz="1800">
                <a:solidFill>
                  <a:srgbClr val="0000FF"/>
                </a:solidFill>
                <a:latin typeface="Consolas" panose="020B0609020204030204" pitchFamily="49" charset="0"/>
              </a:rPr>
              <a:t>="utf-8"</a:t>
            </a:r>
            <a:r>
              <a:rPr lang="es-E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s-ES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80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>
                <a:solidFill>
                  <a:srgbClr val="800000"/>
                </a:solidFill>
                <a:latin typeface="Consolas" panose="020B0609020204030204" pitchFamily="49" charset="0"/>
              </a:rPr>
              <a:t>TITLE</a:t>
            </a:r>
            <a:r>
              <a:rPr lang="es-ES" sz="18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800">
                <a:solidFill>
                  <a:srgbClr val="000000"/>
                </a:solidFill>
                <a:latin typeface="Consolas" panose="020B0609020204030204" pitchFamily="49" charset="0"/>
              </a:rPr>
              <a:t>PROG002.HTM</a:t>
            </a:r>
            <a:r>
              <a:rPr lang="es-ES" sz="180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>
                <a:solidFill>
                  <a:srgbClr val="800000"/>
                </a:solidFill>
                <a:latin typeface="Consolas" panose="020B0609020204030204" pitchFamily="49" charset="0"/>
              </a:rPr>
              <a:t>TITLE</a:t>
            </a:r>
            <a:r>
              <a:rPr lang="es-ES" sz="18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80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s-E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>
                <a:solidFill>
                  <a:srgbClr val="FF0000"/>
                </a:solidFill>
                <a:latin typeface="Consolas" panose="020B0609020204030204" pitchFamily="49" charset="0"/>
              </a:rPr>
              <a:t>LANGUAGE</a:t>
            </a:r>
            <a:r>
              <a:rPr lang="es-ES" sz="1800">
                <a:solidFill>
                  <a:srgbClr val="0000FF"/>
                </a:solidFill>
                <a:latin typeface="Consolas" panose="020B0609020204030204" pitchFamily="49" charset="0"/>
              </a:rPr>
              <a:t>="JavaScript"&gt;</a:t>
            </a:r>
            <a:endParaRPr lang="es-ES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800">
                <a:solidFill>
                  <a:srgbClr val="008000"/>
                </a:solidFill>
                <a:latin typeface="Consolas" panose="020B0609020204030204" pitchFamily="49" charset="0"/>
              </a:rPr>
              <a:t>//Declaración de la variable</a:t>
            </a:r>
            <a:endParaRPr lang="es-ES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80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s-E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err="1">
                <a:solidFill>
                  <a:srgbClr val="000000"/>
                </a:solidFill>
                <a:latin typeface="Consolas" panose="020B0609020204030204" pitchFamily="49" charset="0"/>
              </a:rPr>
              <a:t>interest_rate</a:t>
            </a:r>
            <a:r>
              <a:rPr lang="es-ES" sz="18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MX" sz="18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MX" sz="1800">
                <a:solidFill>
                  <a:srgbClr val="008000"/>
                </a:solidFill>
                <a:latin typeface="Consolas" panose="020B0609020204030204" pitchFamily="49" charset="0"/>
              </a:rPr>
              <a:t>//Asignación de valor a la variable</a:t>
            </a:r>
            <a:endParaRPr lang="es-MX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800" err="1">
                <a:solidFill>
                  <a:srgbClr val="000000"/>
                </a:solidFill>
                <a:latin typeface="Consolas" panose="020B0609020204030204" pitchFamily="49" charset="0"/>
              </a:rPr>
              <a:t>interest_rate</a:t>
            </a:r>
            <a:r>
              <a:rPr lang="es-ES" sz="1800">
                <a:solidFill>
                  <a:srgbClr val="000000"/>
                </a:solidFill>
                <a:latin typeface="Consolas" panose="020B0609020204030204" pitchFamily="49" charset="0"/>
              </a:rPr>
              <a:t> = 0.07;</a:t>
            </a:r>
          </a:p>
          <a:p>
            <a:pPr marL="0" indent="0">
              <a:buNone/>
            </a:pPr>
            <a:r>
              <a:rPr lang="es-ES" sz="18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800">
                <a:solidFill>
                  <a:srgbClr val="008000"/>
                </a:solidFill>
                <a:latin typeface="Consolas" panose="020B0609020204030204" pitchFamily="49" charset="0"/>
              </a:rPr>
              <a:t>//Uso de la variable</a:t>
            </a:r>
            <a:endParaRPr lang="es-ES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MX" sz="18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MX" sz="1800" err="1">
                <a:solidFill>
                  <a:srgbClr val="000000"/>
                </a:solidFill>
                <a:latin typeface="Consolas" panose="020B0609020204030204" pitchFamily="49" charset="0"/>
              </a:rPr>
              <a:t>alert</a:t>
            </a:r>
            <a:r>
              <a:rPr lang="es-MX" sz="18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MX" sz="1800">
                <a:solidFill>
                  <a:srgbClr val="A31515"/>
                </a:solidFill>
                <a:latin typeface="Consolas" panose="020B0609020204030204" pitchFamily="49" charset="0"/>
              </a:rPr>
              <a:t>'El radio de interés es : '</a:t>
            </a:r>
            <a:r>
              <a:rPr lang="es-MX" sz="180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s-MX" sz="1800" err="1">
                <a:solidFill>
                  <a:srgbClr val="000000"/>
                </a:solidFill>
                <a:latin typeface="Consolas" panose="020B0609020204030204" pitchFamily="49" charset="0"/>
              </a:rPr>
              <a:t>interest_rate</a:t>
            </a:r>
            <a:r>
              <a:rPr lang="es-MX" sz="18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18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80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s-ES" sz="18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s-ES" sz="18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 err="1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s-ES" sz="18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 err="1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s-ES" sz="18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 err="1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s-ES" sz="18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/>
          </a:p>
        </p:txBody>
      </p:sp>
    </p:spTree>
    <p:extLst>
      <p:ext uri="{BB962C8B-B14F-4D97-AF65-F5344CB8AC3E}">
        <p14:creationId xmlns:p14="http://schemas.microsoft.com/office/powerpoint/2010/main" val="4033128558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1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ujo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ujo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DCB70DEA487A545B677C80EEB19CE41" ma:contentTypeVersion="4" ma:contentTypeDescription="Crear nuevo documento." ma:contentTypeScope="" ma:versionID="d8e8462086fb63a1c463c3e5e982a0c7">
  <xsd:schema xmlns:xsd="http://www.w3.org/2001/XMLSchema" xmlns:xs="http://www.w3.org/2001/XMLSchema" xmlns:p="http://schemas.microsoft.com/office/2006/metadata/properties" xmlns:ns2="9d135851-b8f6-4004-af2f-444391dbed93" targetNamespace="http://schemas.microsoft.com/office/2006/metadata/properties" ma:root="true" ma:fieldsID="b534dfdeda0afbcece299890afb31e4b" ns2:_="">
    <xsd:import namespace="9d135851-b8f6-4004-af2f-444391dbed9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135851-b8f6-4004-af2f-444391dbed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53D84DA-A405-4475-AFC0-5AD7132870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11A777E-08AC-4591-81B8-98BBFD309EDF}">
  <ds:schemaRefs>
    <ds:schemaRef ds:uri="9d135851-b8f6-4004-af2f-444391dbed9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6B3BD20B-0FC7-4DB7-A0A6-46BA0CEF473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Application>Microsoft Office PowerPoint</Application>
  <PresentationFormat>On-screen Show (4:3)</PresentationFormat>
  <Slides>29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Tema1</vt:lpstr>
      <vt:lpstr>jScript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Capitulo 8</dc:title>
  <dc:creator>DiegoyRosaura</dc:creator>
  <cp:revision>1</cp:revision>
  <dcterms:created xsi:type="dcterms:W3CDTF">2012-09-30T16:13:01Z</dcterms:created>
  <dcterms:modified xsi:type="dcterms:W3CDTF">2021-10-07T17:55:24Z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0x0101005DCB70DEA487A545B677C80EEB19CE41</vt:lpwstr>
  </property>
</Properties>
</file>