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1" r:id="rId23"/>
    <p:sldId id="292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6" r:id="rId33"/>
    <p:sldId id="287" r:id="rId34"/>
    <p:sldId id="288" r:id="rId35"/>
    <p:sldId id="289" r:id="rId36"/>
    <p:sldId id="290" r:id="rId3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9" autoAdjust="0"/>
    <p:restoredTop sz="89134" autoAdjust="0"/>
  </p:normalViewPr>
  <p:slideViewPr>
    <p:cSldViewPr>
      <p:cViewPr varScale="1">
        <p:scale>
          <a:sx n="64" d="100"/>
          <a:sy n="64" d="100"/>
        </p:scale>
        <p:origin x="180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8C39CCD-AD91-4890-8833-01C0682F0D00}" type="datetimeFigureOut">
              <a:rPr lang="es-ES"/>
              <a:pPr>
                <a:defRPr/>
              </a:pPr>
              <a:t>07/10/2021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D8CC346-951D-41B2-B92F-5BC6E24E861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2426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8CC346-951D-41B2-B92F-5BC6E24E861B}" type="slidenum">
              <a:rPr lang="es-ES" smtClean="0"/>
              <a:pPr>
                <a:defRPr/>
              </a:pPr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047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8CC346-951D-41B2-B92F-5BC6E24E861B}" type="slidenum">
              <a:rPr lang="es-ES" smtClean="0"/>
              <a:pPr>
                <a:defRPr/>
              </a:pPr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1184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CC251C-736A-45F3-B943-CCD3D0A67D63}" type="datetimeFigureOut">
              <a:rPr lang="es-ES"/>
              <a:pPr>
                <a:defRPr/>
              </a:pPr>
              <a:t>07/10/2021</a:t>
            </a:fld>
            <a:endParaRPr lang="es-ES"/>
          </a:p>
        </p:txBody>
      </p:sp>
      <p:sp>
        <p:nvSpPr>
          <p:cNvPr id="5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78D141-C358-413F-B216-F4F67B1D107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zoom/>
    <p:sndAc>
      <p:stSnd>
        <p:snd r:embed="rId2" name="wind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4FF0B-EDF0-4D92-8703-3E22DEE9A19C}" type="datetimeFigureOut">
              <a:rPr lang="es-ES"/>
              <a:pPr>
                <a:defRPr/>
              </a:pPr>
              <a:t>07/10/2021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A2DA4-F178-4A0A-9C89-1F2F8D9E7AB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BC507-FD20-48C7-86DD-194D947AE138}" type="datetimeFigureOut">
              <a:rPr lang="es-ES"/>
              <a:pPr>
                <a:defRPr/>
              </a:pPr>
              <a:t>07/10/2021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6DC56-2459-4136-8837-AB4751925E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67A9B-0E58-48AF-990A-545DEFC61EC8}" type="datetimeFigureOut">
              <a:rPr lang="es-ES"/>
              <a:pPr>
                <a:defRPr/>
              </a:pPr>
              <a:t>07/10/2021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28228-34DF-4887-9B39-C070A8D07FE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681F52-29D1-48D4-BB58-E65B2F8AE19C}" type="datetimeFigureOut">
              <a:rPr lang="es-ES"/>
              <a:pPr>
                <a:defRPr/>
              </a:pPr>
              <a:t>07/10/2021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070DDC-78A9-4738-AA0B-51352333076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zoom/>
    <p:sndAc>
      <p:stSnd>
        <p:snd r:embed="rId2" name="wind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82D53-A2C8-45DB-B385-1743A847731B}" type="datetimeFigureOut">
              <a:rPr lang="es-ES"/>
              <a:pPr>
                <a:defRPr/>
              </a:pPr>
              <a:t>07/10/2021</a:t>
            </a:fld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69DE7-EA01-4C9E-A439-6A3083F9CB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A64E5-58EC-4C90-BECD-095D87AD5A08}" type="datetimeFigureOut">
              <a:rPr lang="es-ES"/>
              <a:pPr>
                <a:defRPr/>
              </a:pPr>
              <a:t>07/10/2021</a:t>
            </a:fld>
            <a:endParaRPr lang="es-ES"/>
          </a:p>
        </p:txBody>
      </p:sp>
      <p:sp>
        <p:nvSpPr>
          <p:cNvPr id="8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C0E2B-FB09-4C43-A105-B0A680AA62A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F6A6D-8E42-4A70-AF7D-AFCB3515CF82}" type="datetimeFigureOut">
              <a:rPr lang="es-ES"/>
              <a:pPr>
                <a:defRPr/>
              </a:pPr>
              <a:t>07/10/2021</a:t>
            </a:fld>
            <a:endParaRPr lang="es-ES"/>
          </a:p>
        </p:txBody>
      </p:sp>
      <p:sp>
        <p:nvSpPr>
          <p:cNvPr id="4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55658-4812-4235-AB55-257D5BDEA7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3FF7-CE3B-4D41-BFBC-D00105C09623}" type="datetimeFigureOut">
              <a:rPr lang="es-ES"/>
              <a:pPr>
                <a:defRPr/>
              </a:pPr>
              <a:t>07/10/2021</a:t>
            </a:fld>
            <a:endParaRPr lang="es-ES"/>
          </a:p>
        </p:txBody>
      </p:sp>
      <p:sp>
        <p:nvSpPr>
          <p:cNvPr id="3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12D2F-AEE1-43C1-A57C-9A7E1E1FE3A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AF6C0-337F-4886-AF82-F389B24A210C}" type="datetimeFigureOut">
              <a:rPr lang="es-ES"/>
              <a:pPr>
                <a:defRPr/>
              </a:pPr>
              <a:t>07/10/2021</a:t>
            </a:fld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73E5F-9369-41BF-A029-9A955EF1862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ortar y redondear rectángulo de esquina sencilla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Triángulo rectángulo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6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E062CC-D765-47EA-A495-4EA041F4543C}" type="datetimeFigureOut">
              <a:rPr lang="es-ES"/>
              <a:pPr>
                <a:defRPr/>
              </a:pPr>
              <a:t>07/10/2021</a:t>
            </a:fld>
            <a:endParaRPr lang="es-ES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550547-7952-4EBE-B1C4-E725604BDD4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8 Marcador de título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9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48696E-54F5-4D74-9761-3913C8C2221D}" type="datetimeFigureOut">
              <a:rPr lang="es-ES"/>
              <a:pPr>
                <a:defRPr/>
              </a:pPr>
              <a:t>07/10/2021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4DFB97-061A-4E4E-86D3-853DF03BFC8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grpSp>
        <p:nvGrpSpPr>
          <p:cNvPr id="1033" name="1 Grupo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74" r:id="rId9"/>
    <p:sldLayoutId id="2147483665" r:id="rId10"/>
    <p:sldLayoutId id="2147483664" r:id="rId11"/>
  </p:sldLayoutIdLst>
  <p:transition spd="slow">
    <p:zoom/>
    <p:sndAc>
      <p:stSnd>
        <p:snd r:embed="rId13" name="wind.wav"/>
      </p:stSnd>
    </p:sndAc>
  </p:transition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s-ES" dirty="0" err="1"/>
              <a:t>jScript</a:t>
            </a:r>
            <a:endParaRPr lang="es-ES" dirty="0"/>
          </a:p>
        </p:txBody>
      </p:sp>
      <p:sp>
        <p:nvSpPr>
          <p:cNvPr id="14338" name="2 Subtítulo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r>
              <a:rPr lang="es-ES" b="1" dirty="0"/>
              <a:t>2 - Objetos</a:t>
            </a:r>
          </a:p>
        </p:txBody>
      </p:sp>
    </p:spTree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0AF29F-F698-4598-B1D1-35312D26E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991944"/>
          </a:xfrm>
        </p:spPr>
        <p:txBody>
          <a:bodyPr/>
          <a:lstStyle/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/>
              <a:t>Ejercicios Propuestos</a:t>
            </a:r>
          </a:p>
          <a:p>
            <a:pPr marL="0" indent="0">
              <a:buNone/>
            </a:pPr>
            <a:r>
              <a:rPr lang="es-ES" b="1" dirty="0"/>
              <a:t>(2.1)</a:t>
            </a:r>
            <a:r>
              <a:rPr lang="es-ES" dirty="0">
                <a:sym typeface="Wingdings" panose="05000000000000000000" pitchFamily="2" charset="2"/>
              </a:rPr>
              <a:t> Solicitar al usuario una cadena en mayúsculas e imprimirla en pantalla en minúsculas</a:t>
            </a:r>
            <a:r>
              <a:rPr lang="es-ES" b="1" dirty="0">
                <a:sym typeface="Wingdings" panose="05000000000000000000" pitchFamily="2" charset="2"/>
              </a:rPr>
              <a:t> (</a:t>
            </a:r>
            <a:r>
              <a:rPr lang="es-ES" i="1" dirty="0" err="1">
                <a:sym typeface="Wingdings" panose="05000000000000000000" pitchFamily="2" charset="2"/>
              </a:rPr>
              <a:t>toLowerCase</a:t>
            </a:r>
            <a:r>
              <a:rPr lang="es-ES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s-ES" b="1" dirty="0">
                <a:sym typeface="Wingdings" panose="05000000000000000000" pitchFamily="2" charset="2"/>
              </a:rPr>
              <a:t>(2.2) </a:t>
            </a:r>
            <a:r>
              <a:rPr lang="es-ES" dirty="0">
                <a:sym typeface="Wingdings" panose="05000000000000000000" pitchFamily="2" charset="2"/>
              </a:rPr>
              <a:t>Solicitar al usuario  dos números e imprimir por pantalla el más pequeño de los dos(</a:t>
            </a:r>
            <a:r>
              <a:rPr lang="es-ES" i="1" dirty="0" err="1">
                <a:sym typeface="Wingdings" panose="05000000000000000000" pitchFamily="2" charset="2"/>
              </a:rPr>
              <a:t>Math.min</a:t>
            </a:r>
            <a:r>
              <a:rPr lang="es-ES" i="1" dirty="0">
                <a:sym typeface="Wingdings" panose="05000000000000000000" pitchFamily="2" charset="2"/>
              </a:rPr>
              <a:t>(x1,x2)</a:t>
            </a:r>
            <a:r>
              <a:rPr lang="es-ES" dirty="0">
                <a:sym typeface="Wingdings" panose="05000000000000000000" pitchFamily="2" charset="2"/>
              </a:rPr>
              <a:t>).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94599130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D90FB0-29D2-4C40-834F-5E89EC569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Manipulación de eventos</a:t>
            </a:r>
          </a:p>
          <a:p>
            <a:r>
              <a:rPr lang="es-ES" sz="2200" dirty="0"/>
              <a:t>Evento : algo que le sucede a un objeto, generalmente por intervención del usuario.</a:t>
            </a:r>
          </a:p>
          <a:p>
            <a:r>
              <a:rPr lang="es-ES" sz="2200" dirty="0"/>
              <a:t>No confundir evento con método.</a:t>
            </a:r>
          </a:p>
          <a:p>
            <a:r>
              <a:rPr lang="es-ES" sz="2200" dirty="0"/>
              <a:t>Construcción de manipuladores de eventos:</a:t>
            </a:r>
          </a:p>
          <a:p>
            <a:pPr lvl="1"/>
            <a:r>
              <a:rPr lang="es-ES" sz="2200" dirty="0"/>
              <a:t>1. Añadir el atributo a la etiqueta HTML : </a:t>
            </a:r>
            <a:r>
              <a:rPr lang="es-ES" sz="2200" b="1" i="1" dirty="0" err="1"/>
              <a:t>onNombreEvento</a:t>
            </a:r>
            <a:r>
              <a:rPr lang="es-ES" sz="2200" dirty="0"/>
              <a:t> (ej. &lt;</a:t>
            </a:r>
            <a:r>
              <a:rPr lang="es-ES" sz="2200" i="1" dirty="0" err="1"/>
              <a:t>body</a:t>
            </a:r>
            <a:r>
              <a:rPr lang="es-ES" sz="2200" i="1" dirty="0"/>
              <a:t> </a:t>
            </a:r>
            <a:r>
              <a:rPr lang="es-ES" sz="2200" i="1" dirty="0" err="1"/>
              <a:t>onLoad</a:t>
            </a:r>
            <a:r>
              <a:rPr lang="es-ES" sz="2200" dirty="0"/>
              <a:t>&gt;)</a:t>
            </a:r>
          </a:p>
          <a:p>
            <a:pPr lvl="1"/>
            <a:r>
              <a:rPr lang="es-ES" sz="2200" dirty="0"/>
              <a:t>2. Establecer el valor del atributo(ej</a:t>
            </a:r>
            <a:r>
              <a:rPr lang="es-ES" sz="2200" dirty="0">
                <a:latin typeface="Consolas" panose="020B0609020204030204" pitchFamily="49" charset="0"/>
              </a:rPr>
              <a:t>. &lt;</a:t>
            </a:r>
            <a:r>
              <a:rPr lang="es-ES" sz="2200" dirty="0" err="1">
                <a:latin typeface="Consolas" panose="020B0609020204030204" pitchFamily="49" charset="0"/>
              </a:rPr>
              <a:t>body</a:t>
            </a:r>
            <a:r>
              <a:rPr lang="es-ES" sz="2200" dirty="0">
                <a:latin typeface="Consolas" panose="020B0609020204030204" pitchFamily="49" charset="0"/>
              </a:rPr>
              <a:t> </a:t>
            </a:r>
            <a:r>
              <a:rPr lang="es-ES" sz="2200" dirty="0" err="1">
                <a:latin typeface="Consolas" panose="020B0609020204030204" pitchFamily="49" charset="0"/>
              </a:rPr>
              <a:t>onLoad</a:t>
            </a:r>
            <a:r>
              <a:rPr lang="es-ES" sz="2200" dirty="0">
                <a:latin typeface="Consolas" panose="020B0609020204030204" pitchFamily="49" charset="0"/>
              </a:rPr>
              <a:t> = “</a:t>
            </a:r>
            <a:r>
              <a:rPr lang="es-ES" sz="2200" dirty="0" err="1">
                <a:latin typeface="Consolas" panose="020B0609020204030204" pitchFamily="49" charset="0"/>
              </a:rPr>
              <a:t>alert</a:t>
            </a:r>
            <a:r>
              <a:rPr lang="es-ES" sz="2200" dirty="0">
                <a:latin typeface="Consolas" panose="020B0609020204030204" pitchFamily="49" charset="0"/>
              </a:rPr>
              <a:t> (‘Bienvenido a mi mundo web’)”&gt;</a:t>
            </a:r>
            <a:r>
              <a:rPr lang="es-ES" sz="2200" dirty="0"/>
              <a:t>)</a:t>
            </a:r>
          </a:p>
          <a:p>
            <a:pPr lvl="0"/>
            <a:r>
              <a:rPr lang="es-ES" sz="2200" dirty="0"/>
              <a:t>Es posible establecer un manipulador de eventos con la siguiente sintaxis:</a:t>
            </a:r>
          </a:p>
          <a:p>
            <a:pPr marL="457200" lvl="1" indent="0">
              <a:buNone/>
            </a:pPr>
            <a:r>
              <a:rPr lang="es-ES" sz="2200" i="1" dirty="0" err="1"/>
              <a:t>NombreObjeto.onNombreEvento</a:t>
            </a:r>
            <a:r>
              <a:rPr lang="es-ES" sz="2200" i="1" dirty="0"/>
              <a:t> = </a:t>
            </a:r>
            <a:r>
              <a:rPr lang="es-ES" sz="2200" i="1" dirty="0" err="1"/>
              <a:t>manipulador_evento</a:t>
            </a:r>
            <a:endParaRPr lang="es-ES" sz="2200" i="1" dirty="0"/>
          </a:p>
          <a:p>
            <a:pPr marL="457200" lvl="1" indent="0">
              <a:buNone/>
            </a:pPr>
            <a:r>
              <a:rPr lang="es-ES" sz="2200" i="1" dirty="0" err="1"/>
              <a:t>Manipulador_evento</a:t>
            </a:r>
            <a:r>
              <a:rPr lang="es-ES" sz="2200" i="1" dirty="0"/>
              <a:t> </a:t>
            </a:r>
            <a:r>
              <a:rPr lang="es-ES" sz="2200" dirty="0"/>
              <a:t>puede ser una sentencia JS o el nombre de una función JS.</a:t>
            </a:r>
          </a:p>
          <a:p>
            <a:pPr marL="457200" lvl="1" indent="0">
              <a:buNone/>
            </a:pPr>
            <a:r>
              <a:rPr lang="es-ES" sz="2200" dirty="0"/>
              <a:t>Ejemplo : </a:t>
            </a:r>
            <a:r>
              <a:rPr lang="es-ES" sz="2200" dirty="0" err="1">
                <a:latin typeface="Consolas" panose="020B0609020204030204" pitchFamily="49" charset="0"/>
              </a:rPr>
              <a:t>botón.onclick</a:t>
            </a:r>
            <a:r>
              <a:rPr lang="es-ES" sz="2200" dirty="0">
                <a:latin typeface="Consolas" panose="020B0609020204030204" pitchFamily="49" charset="0"/>
              </a:rPr>
              <a:t> = </a:t>
            </a:r>
            <a:r>
              <a:rPr lang="es-ES" sz="2200" dirty="0" err="1">
                <a:latin typeface="Consolas" panose="020B0609020204030204" pitchFamily="49" charset="0"/>
              </a:rPr>
              <a:t>alert</a:t>
            </a:r>
            <a:r>
              <a:rPr lang="es-ES" sz="2200" dirty="0">
                <a:latin typeface="Consolas" panose="020B0609020204030204" pitchFamily="49" charset="0"/>
              </a:rPr>
              <a:t>(“has hecho </a:t>
            </a:r>
            <a:r>
              <a:rPr lang="es-ES" sz="2200" dirty="0" err="1">
                <a:latin typeface="Consolas" panose="020B0609020204030204" pitchFamily="49" charset="0"/>
              </a:rPr>
              <a:t>click</a:t>
            </a:r>
            <a:r>
              <a:rPr lang="es-ES" sz="2200" dirty="0">
                <a:latin typeface="Consolas" panose="020B0609020204030204" pitchFamily="49" charset="0"/>
              </a:rPr>
              <a:t>”);</a:t>
            </a:r>
          </a:p>
          <a:p>
            <a:pPr marL="457200" lvl="1" indent="0">
              <a:buNone/>
            </a:pPr>
            <a:r>
              <a:rPr lang="es-ES" sz="2200" dirty="0">
                <a:latin typeface="Consolas" panose="020B0609020204030204" pitchFamily="49" charset="0"/>
              </a:rPr>
              <a:t>		</a:t>
            </a:r>
            <a:r>
              <a:rPr lang="es-ES" sz="2200" dirty="0" err="1">
                <a:latin typeface="Consolas" panose="020B0609020204030204" pitchFamily="49" charset="0"/>
              </a:rPr>
              <a:t>botón.onclick</a:t>
            </a:r>
            <a:r>
              <a:rPr lang="es-ES" sz="2200" dirty="0">
                <a:latin typeface="Consolas" panose="020B0609020204030204" pitchFamily="49" charset="0"/>
              </a:rPr>
              <a:t> = aceptar();</a:t>
            </a:r>
          </a:p>
          <a:p>
            <a:pPr marL="457200" lvl="1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994632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5FBFFC-B6ED-4C03-A5C2-054EB2755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endParaRPr lang="es-E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="http://www.w3.org/1999/xhtml"&gt;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language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="JavaScript"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/JavaScript"&gt;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cargar() 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"Cargando la página...."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onload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cargar()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685710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A08E99-8889-48E5-B6FE-1F1439334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9"/>
            <a:ext cx="8229600" cy="6063952"/>
          </a:xfrm>
        </p:spPr>
        <p:txBody>
          <a:bodyPr/>
          <a:lstStyle/>
          <a:p>
            <a:pPr marL="0" indent="0" algn="ctr">
              <a:buNone/>
            </a:pPr>
            <a:r>
              <a:rPr lang="es-ES" sz="2000" b="1" dirty="0"/>
              <a:t>Uso de </a:t>
            </a:r>
            <a:r>
              <a:rPr lang="es-ES" sz="2000" b="1" dirty="0" err="1"/>
              <a:t>this</a:t>
            </a:r>
            <a:r>
              <a:rPr lang="es-ES" sz="2000" b="1" dirty="0"/>
              <a:t> para hacer referencia a un objeto de evento</a:t>
            </a:r>
          </a:p>
          <a:p>
            <a:r>
              <a:rPr lang="es-ES" sz="2000" dirty="0"/>
              <a:t>Hace referencia a un objeto que ha sido causado por el evento que se ha disparado . </a:t>
            </a:r>
          </a:p>
          <a:p>
            <a:r>
              <a:rPr lang="es-ES" sz="2000" dirty="0"/>
              <a:t>Manipular el objeto específico que ha causado el evento. 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="http://www.w3.org/1999/xhtml"&gt;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de this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language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="JavaScript"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/JavaScript"&gt;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click_handler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image_source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image_source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='sample.jpg'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click_handler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.src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76793278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FC99AC-27FE-41CC-8AC9-6D026CBD4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991944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/>
              <a:t>A diferencia de las propiedades y de los métodos, los eventos suelen ser comunes a varios objetos:</a:t>
            </a:r>
          </a:p>
          <a:p>
            <a:r>
              <a:rPr lang="es-ES" sz="2400" dirty="0"/>
              <a:t>Obtención del foco: </a:t>
            </a:r>
            <a:r>
              <a:rPr lang="es-ES" sz="2400" b="1" i="1" dirty="0" err="1"/>
              <a:t>focus</a:t>
            </a:r>
            <a:r>
              <a:rPr lang="es-ES" sz="2400" b="1" i="1" dirty="0"/>
              <a:t>()</a:t>
            </a:r>
            <a:endParaRPr lang="es-ES" sz="2400" dirty="0"/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="http://www.w3.org/1999/xhtml"&gt;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uso de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focus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language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="JavaScript"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/JavaScript"&gt;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focus_handler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field_message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field_message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MX" sz="1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MX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onfocus</a:t>
            </a:r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MX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focus_handler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800" dirty="0">
                <a:solidFill>
                  <a:srgbClr val="A31515"/>
                </a:solidFill>
                <a:latin typeface="Consolas" panose="020B0609020204030204" pitchFamily="49" charset="0"/>
              </a:rPr>
              <a:t>'has entrado en la caja'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b="1" i="1" dirty="0"/>
          </a:p>
        </p:txBody>
      </p:sp>
    </p:spTree>
    <p:extLst>
      <p:ext uri="{BB962C8B-B14F-4D97-AF65-F5344CB8AC3E}">
        <p14:creationId xmlns:p14="http://schemas.microsoft.com/office/powerpoint/2010/main" val="320554383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3273A2-7E73-4813-AF2A-8613DAF99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9"/>
            <a:ext cx="8229600" cy="6063952"/>
          </a:xfrm>
        </p:spPr>
        <p:txBody>
          <a:bodyPr/>
          <a:lstStyle/>
          <a:p>
            <a:r>
              <a:rPr lang="es-ES" dirty="0"/>
              <a:t>Pérdida del foco: </a:t>
            </a:r>
            <a:r>
              <a:rPr lang="es-ES" b="1" i="1" dirty="0" err="1"/>
              <a:t>blur</a:t>
            </a:r>
            <a:r>
              <a:rPr lang="es-ES" b="1" i="1" dirty="0"/>
              <a:t>() 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="http://www.w3.org/1999/xhtml"&gt;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uso de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focus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language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="JavaScript"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/JavaScript"&gt;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blur_handler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field_message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field_message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onblur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blur_handler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'has salido de la caja'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b="1" i="1" dirty="0"/>
          </a:p>
        </p:txBody>
      </p:sp>
    </p:spTree>
    <p:extLst>
      <p:ext uri="{BB962C8B-B14F-4D97-AF65-F5344CB8AC3E}">
        <p14:creationId xmlns:p14="http://schemas.microsoft.com/office/powerpoint/2010/main" val="297669423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85596-B67A-4400-B772-C95C11984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991944"/>
          </a:xfrm>
        </p:spPr>
        <p:txBody>
          <a:bodyPr/>
          <a:lstStyle/>
          <a:p>
            <a:r>
              <a:rPr lang="es-ES" dirty="0"/>
              <a:t>Datos modificados : </a:t>
            </a:r>
            <a:r>
              <a:rPr lang="es-ES" b="1" i="1" dirty="0"/>
              <a:t>Change() 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="http://www.w3.org/1999/xhtml"&gt;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language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='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javascript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'&gt;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valida(dato) {</a:t>
            </a:r>
          </a:p>
          <a:p>
            <a:pPr marL="0" indent="0">
              <a:buNone/>
            </a:pPr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MX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600" dirty="0">
                <a:solidFill>
                  <a:srgbClr val="A31515"/>
                </a:solidFill>
                <a:latin typeface="Consolas" panose="020B0609020204030204" pitchFamily="49" charset="0"/>
              </a:rPr>
              <a:t>'Cambio el valor de 30 a '</a:t>
            </a:r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+ dato);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fieldset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legend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Controlador de eventos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onChange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legend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Cambie cualquier valor mayor que 30:</a:t>
            </a:r>
            <a:r>
              <a:rPr lang="es-MX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MX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s-MX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='text'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 '43'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onChange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='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'&gt;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fieldset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i="1" dirty="0"/>
          </a:p>
        </p:txBody>
      </p:sp>
    </p:spTree>
    <p:extLst>
      <p:ext uri="{BB962C8B-B14F-4D97-AF65-F5344CB8AC3E}">
        <p14:creationId xmlns:p14="http://schemas.microsoft.com/office/powerpoint/2010/main" val="3164425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0631BC-7FD8-45B6-B327-525C4D4C3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9"/>
            <a:ext cx="8229600" cy="6063952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Eventos del teclado : </a:t>
            </a:r>
            <a:r>
              <a:rPr lang="es-ES" b="1" i="1" dirty="0" err="1"/>
              <a:t>KeyDown</a:t>
            </a:r>
            <a:r>
              <a:rPr lang="es-ES" dirty="0"/>
              <a:t>, </a:t>
            </a:r>
            <a:r>
              <a:rPr lang="es-ES" b="1" i="1" dirty="0" err="1"/>
              <a:t>KeyUp</a:t>
            </a:r>
            <a:r>
              <a:rPr lang="es-ES" dirty="0"/>
              <a:t> y </a:t>
            </a:r>
            <a:r>
              <a:rPr lang="es-ES" b="1" i="1" dirty="0" err="1"/>
              <a:t>KeyPress</a:t>
            </a:r>
            <a:r>
              <a:rPr lang="es-ES" dirty="0" err="1"/>
              <a:t>.Obtención</a:t>
            </a:r>
            <a:r>
              <a:rPr lang="es-ES" dirty="0"/>
              <a:t> de valores de tecla específicos</a:t>
            </a:r>
          </a:p>
          <a:p>
            <a:r>
              <a:rPr lang="es-ES" dirty="0"/>
              <a:t>Eventos del ratón : </a:t>
            </a:r>
            <a:r>
              <a:rPr lang="es-ES" b="1" i="1" dirty="0" err="1"/>
              <a:t>Click</a:t>
            </a:r>
            <a:r>
              <a:rPr lang="es-ES" dirty="0"/>
              <a:t>, </a:t>
            </a:r>
            <a:r>
              <a:rPr lang="es-ES" b="1" i="1" dirty="0" err="1"/>
              <a:t>DblClick</a:t>
            </a:r>
            <a:r>
              <a:rPr lang="es-ES" dirty="0"/>
              <a:t>, </a:t>
            </a:r>
            <a:r>
              <a:rPr lang="es-ES" b="1" dirty="0" err="1"/>
              <a:t>MouseDown</a:t>
            </a:r>
            <a:r>
              <a:rPr lang="es-ES" dirty="0"/>
              <a:t>, </a:t>
            </a:r>
            <a:r>
              <a:rPr lang="es-ES" b="1" i="1" dirty="0" err="1"/>
              <a:t>MouseUp</a:t>
            </a:r>
            <a:endParaRPr lang="es-ES" b="1" i="1" dirty="0"/>
          </a:p>
          <a:p>
            <a:pPr marL="0" indent="0">
              <a:buNone/>
            </a:pPr>
            <a:endParaRPr lang="es-ES" b="1" i="1" dirty="0"/>
          </a:p>
          <a:p>
            <a:r>
              <a:rPr lang="es-ES" dirty="0"/>
              <a:t>LISTA COMPLETA DE EVENTOS : http://loseasi.blogspot.com.es/2010/08/javascript-lista-de-eventos.html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888072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BFCEB9-5990-41EB-A82C-3B23B7DBA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Ejercicios Propuestos</a:t>
            </a:r>
          </a:p>
          <a:p>
            <a:pPr marL="0" indent="0">
              <a:buNone/>
            </a:pPr>
            <a:r>
              <a:rPr lang="es-ES" b="1" dirty="0"/>
              <a:t>(2.3). </a:t>
            </a:r>
            <a:r>
              <a:rPr lang="es-ES" dirty="0"/>
              <a:t>Calculo del IMC(</a:t>
            </a:r>
            <a:r>
              <a:rPr lang="es-ES" dirty="0" err="1"/>
              <a:t>Indice</a:t>
            </a:r>
            <a:r>
              <a:rPr lang="es-ES" dirty="0"/>
              <a:t> Masa Corporal). Recoger el peso y la altura y calcular el IMC=(ALTURA/PESO^2) mostrando el resultado. Los </a:t>
            </a:r>
            <a:r>
              <a:rPr lang="es-ES" dirty="0" err="1"/>
              <a:t>calculos</a:t>
            </a:r>
            <a:r>
              <a:rPr lang="es-ES" dirty="0"/>
              <a:t> los desencadena el evento Load de la página</a:t>
            </a:r>
          </a:p>
          <a:p>
            <a:pPr marL="0" indent="0">
              <a:buNone/>
            </a:pPr>
            <a:r>
              <a:rPr lang="es-ES" b="1" dirty="0"/>
              <a:t>(2.4). </a:t>
            </a:r>
            <a:r>
              <a:rPr lang="es-ES" dirty="0"/>
              <a:t>Calcular el punto medio de un segmento</a:t>
            </a:r>
          </a:p>
          <a:p>
            <a:pPr marL="0" indent="0">
              <a:buNone/>
            </a:pPr>
            <a:r>
              <a:rPr lang="es-ES" b="1" dirty="0"/>
              <a:t>(2.5). </a:t>
            </a:r>
            <a:r>
              <a:rPr lang="es-ES" dirty="0"/>
              <a:t>Tabla de multiplicar de un número solicitado</a:t>
            </a:r>
          </a:p>
          <a:p>
            <a:pPr marL="0" indent="0">
              <a:buNone/>
            </a:pPr>
            <a:r>
              <a:rPr lang="es-ES" b="1" dirty="0"/>
              <a:t>(2.6). </a:t>
            </a:r>
            <a:r>
              <a:rPr lang="es-ES" dirty="0"/>
              <a:t>Números impares del 1000 al 300</a:t>
            </a:r>
          </a:p>
          <a:p>
            <a:pPr marL="0" indent="0">
              <a:buNone/>
            </a:pPr>
            <a:r>
              <a:rPr lang="es-ES" b="1" dirty="0"/>
              <a:t>(2.7). </a:t>
            </a:r>
            <a:r>
              <a:rPr lang="es-ES" dirty="0"/>
              <a:t>Palabra con mayor longitud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39156734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4FDC17-7B98-49FC-AA0D-8A08B34E5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9"/>
            <a:ext cx="8229600" cy="6063952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ARRAYS</a:t>
            </a:r>
          </a:p>
          <a:p>
            <a:r>
              <a:rPr lang="es-ES" dirty="0"/>
              <a:t>Colección de variables de datos relacionados.</a:t>
            </a:r>
          </a:p>
          <a:p>
            <a:r>
              <a:rPr lang="es-ES" dirty="0"/>
              <a:t>JS sigue el rastro de cada valor mediante un </a:t>
            </a:r>
            <a:r>
              <a:rPr lang="es-ES" b="1" dirty="0"/>
              <a:t>índice</a:t>
            </a:r>
            <a:r>
              <a:rPr lang="es-ES" dirty="0"/>
              <a:t> que empieza en 0.</a:t>
            </a:r>
          </a:p>
          <a:p>
            <a:r>
              <a:rPr lang="es-ES" dirty="0"/>
              <a:t>Diferentes </a:t>
            </a:r>
            <a:r>
              <a:rPr lang="es-ES" dirty="0" err="1"/>
              <a:t>sintáxis</a:t>
            </a:r>
            <a:r>
              <a:rPr lang="es-ES" dirty="0"/>
              <a:t>:</a:t>
            </a:r>
          </a:p>
          <a:p>
            <a:pPr lvl="1"/>
            <a:r>
              <a:rPr lang="es-ES" i="1" dirty="0" err="1"/>
              <a:t>let</a:t>
            </a:r>
            <a:r>
              <a:rPr lang="es-ES" i="1" dirty="0"/>
              <a:t> </a:t>
            </a:r>
            <a:r>
              <a:rPr lang="es-ES" i="1" dirty="0" err="1"/>
              <a:t>Nombre_array</a:t>
            </a:r>
            <a:r>
              <a:rPr lang="es-ES" i="1" dirty="0"/>
              <a:t> = new Array() . Ej. </a:t>
            </a:r>
            <a:r>
              <a:rPr lang="es-ES" i="1" dirty="0" err="1"/>
              <a:t>let</a:t>
            </a:r>
            <a:r>
              <a:rPr lang="es-ES" i="1" dirty="0"/>
              <a:t> </a:t>
            </a:r>
            <a:r>
              <a:rPr lang="es-ES" i="1" dirty="0" err="1"/>
              <a:t>dias_semana</a:t>
            </a:r>
            <a:r>
              <a:rPr lang="es-ES" i="1" dirty="0"/>
              <a:t> = new Array();</a:t>
            </a:r>
          </a:p>
          <a:p>
            <a:pPr lvl="1"/>
            <a:r>
              <a:rPr lang="es-ES" i="1" dirty="0"/>
              <a:t> </a:t>
            </a:r>
            <a:r>
              <a:rPr lang="es-ES" i="1" dirty="0" err="1"/>
              <a:t>let</a:t>
            </a:r>
            <a:r>
              <a:rPr lang="es-ES" i="1" dirty="0"/>
              <a:t> </a:t>
            </a:r>
            <a:r>
              <a:rPr lang="es-ES" i="1" dirty="0" err="1"/>
              <a:t>Nombre_array</a:t>
            </a:r>
            <a:r>
              <a:rPr lang="es-ES" i="1" dirty="0"/>
              <a:t> = new Array(</a:t>
            </a:r>
            <a:r>
              <a:rPr lang="es-ES" i="1" dirty="0" err="1"/>
              <a:t>num.valores</a:t>
            </a:r>
            <a:r>
              <a:rPr lang="es-ES" i="1" dirty="0"/>
              <a:t>). Ej. </a:t>
            </a:r>
            <a:r>
              <a:rPr lang="es-ES" i="1" dirty="0" err="1"/>
              <a:t>let</a:t>
            </a:r>
            <a:r>
              <a:rPr lang="es-ES" i="1" dirty="0"/>
              <a:t> </a:t>
            </a:r>
            <a:r>
              <a:rPr lang="es-ES" i="1" dirty="0" err="1"/>
              <a:t>dias_semana</a:t>
            </a:r>
            <a:r>
              <a:rPr lang="es-ES" i="1" dirty="0"/>
              <a:t> = new Array(7);</a:t>
            </a:r>
          </a:p>
          <a:p>
            <a:pPr lvl="0"/>
            <a:r>
              <a:rPr lang="es-ES" i="0" dirty="0"/>
              <a:t>Rellenar un array:</a:t>
            </a:r>
          </a:p>
          <a:p>
            <a:pPr marL="457200" lvl="1" indent="0">
              <a:buNone/>
            </a:pPr>
            <a:r>
              <a:rPr lang="es-ES" dirty="0" err="1"/>
              <a:t>let</a:t>
            </a:r>
            <a:r>
              <a:rPr lang="es-ES" i="0" baseline="0" dirty="0"/>
              <a:t>  </a:t>
            </a:r>
            <a:r>
              <a:rPr lang="es-ES" i="0" baseline="0" dirty="0" err="1"/>
              <a:t>dias_semana</a:t>
            </a:r>
            <a:r>
              <a:rPr lang="es-ES" i="0" baseline="0" dirty="0"/>
              <a:t> = new Array(7);</a:t>
            </a:r>
          </a:p>
          <a:p>
            <a:pPr marL="457200" lvl="1" indent="0">
              <a:buNone/>
            </a:pPr>
            <a:r>
              <a:rPr lang="es-ES" dirty="0" err="1"/>
              <a:t>dias_semana</a:t>
            </a:r>
            <a:r>
              <a:rPr lang="es-ES" dirty="0"/>
              <a:t>[0] = “lunes”;</a:t>
            </a:r>
          </a:p>
          <a:p>
            <a:pPr marL="457200" lvl="1" indent="0">
              <a:buNone/>
            </a:pPr>
            <a:r>
              <a:rPr lang="es-ES" dirty="0" err="1"/>
              <a:t>dias_semana</a:t>
            </a:r>
            <a:r>
              <a:rPr lang="es-ES" dirty="0"/>
              <a:t>[1] = “martes”;</a:t>
            </a:r>
          </a:p>
          <a:p>
            <a:pPr marL="457200" lvl="1" indent="0">
              <a:buNone/>
            </a:pPr>
            <a:r>
              <a:rPr lang="es-ES" dirty="0" err="1"/>
              <a:t>dias_semana</a:t>
            </a:r>
            <a:r>
              <a:rPr lang="es-ES" dirty="0"/>
              <a:t>[2] = “</a:t>
            </a:r>
            <a:r>
              <a:rPr lang="es-ES" dirty="0" err="1"/>
              <a:t>miercoles</a:t>
            </a:r>
            <a:r>
              <a:rPr lang="es-E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36573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31905"/>
          </a:xfrm>
        </p:spPr>
        <p:txBody>
          <a:bodyPr/>
          <a:lstStyle/>
          <a:p>
            <a:pPr marL="0" indent="0" algn="ctr">
              <a:buNone/>
            </a:pPr>
            <a:r>
              <a:rPr lang="es-ES" b="1" dirty="0"/>
              <a:t>Árbol de objetos (DOM) en </a:t>
            </a:r>
            <a:r>
              <a:rPr lang="es-ES" b="1" dirty="0" err="1"/>
              <a:t>jScript</a:t>
            </a:r>
            <a:endParaRPr lang="es-ES" b="1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3557F64-B282-47E2-82FA-54C70D854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45242"/>
            <a:ext cx="7992888" cy="452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217279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D00663-67C5-418C-AC9D-6C2153945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991944"/>
          </a:xfrm>
        </p:spPr>
        <p:txBody>
          <a:bodyPr/>
          <a:lstStyle/>
          <a:p>
            <a:r>
              <a:rPr lang="es-ES" dirty="0"/>
              <a:t>Uso de bucle para rellenar y recuperar datos de un array: 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&lt;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language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="JavaScript"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/JavaScript"&gt;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codigos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Array(5);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longitud =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codigos.length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//primero, poblamos el array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contador = 0; contador &lt; longitud; contador++) 	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codigos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[contador] =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"Listado 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(contador + 1)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//segundo, leemos los datos introducidos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contador = 0; contador &lt; 5; contador++) 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codigos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[contador]);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977386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64F1BE-76D1-42DA-ACE7-EE035D54B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s-ES" b="1" dirty="0"/>
              <a:t>Ejercicio Propuesto</a:t>
            </a:r>
          </a:p>
          <a:p>
            <a:pPr marL="0" indent="0">
              <a:buNone/>
            </a:pPr>
            <a:r>
              <a:rPr lang="es-ES" b="1" dirty="0"/>
              <a:t>(2.8). </a:t>
            </a:r>
            <a:r>
              <a:rPr lang="es-ES" dirty="0"/>
              <a:t>Rellenar un array con 5 nombres de personas recogidas del usuario y recorrerlo mostrándolos</a:t>
            </a:r>
          </a:p>
          <a:p>
            <a:pPr marL="0" indent="0">
              <a:buNone/>
            </a:pPr>
            <a:r>
              <a:rPr lang="es-ES" dirty="0"/>
              <a:t>________________________________________________</a:t>
            </a:r>
          </a:p>
          <a:p>
            <a:r>
              <a:rPr lang="es-ES" dirty="0"/>
              <a:t>Array es un objeto luego tiene  propiedades y métodos</a:t>
            </a:r>
          </a:p>
          <a:p>
            <a:pPr marL="0" indent="0">
              <a:buNone/>
            </a:pPr>
            <a:r>
              <a:rPr lang="es-ES" dirty="0"/>
              <a:t>Propiedades : </a:t>
            </a:r>
          </a:p>
          <a:p>
            <a:r>
              <a:rPr lang="es-ES" b="1" i="1" dirty="0" err="1"/>
              <a:t>length</a:t>
            </a:r>
            <a:r>
              <a:rPr lang="es-ES" b="1" i="1" dirty="0"/>
              <a:t>: </a:t>
            </a:r>
            <a:r>
              <a:rPr lang="es-ES" dirty="0"/>
              <a:t>número de elementos.</a:t>
            </a:r>
          </a:p>
          <a:p>
            <a:pPr marL="0" indent="0">
              <a:buNone/>
            </a:pPr>
            <a:r>
              <a:rPr lang="es-ES" dirty="0"/>
              <a:t>Métodos:</a:t>
            </a:r>
          </a:p>
          <a:p>
            <a:r>
              <a:rPr lang="es-ES" b="1" i="1" dirty="0" err="1"/>
              <a:t>concat</a:t>
            </a:r>
            <a:r>
              <a:rPr lang="es-ES" dirty="0"/>
              <a:t>() : concatena dos </a:t>
            </a:r>
            <a:r>
              <a:rPr lang="es-ES" dirty="0" err="1"/>
              <a:t>arrays</a:t>
            </a:r>
            <a:r>
              <a:rPr lang="es-ES" dirty="0"/>
              <a:t> en uno nuevo. </a:t>
            </a:r>
          </a:p>
          <a:p>
            <a:r>
              <a:rPr lang="es-ES" dirty="0"/>
              <a:t>Eliminación del </a:t>
            </a:r>
            <a:r>
              <a:rPr lang="es-ES" dirty="0" err="1"/>
              <a:t>útimo</a:t>
            </a:r>
            <a:r>
              <a:rPr lang="es-ES" dirty="0"/>
              <a:t> elemento : </a:t>
            </a:r>
            <a:r>
              <a:rPr lang="es-ES" b="1" i="1" dirty="0"/>
              <a:t>pop</a:t>
            </a:r>
            <a:r>
              <a:rPr lang="es-ES" dirty="0"/>
              <a:t>(), y del primero : </a:t>
            </a:r>
            <a:r>
              <a:rPr lang="es-ES" b="1" i="1" dirty="0"/>
              <a:t>shift</a:t>
            </a:r>
            <a:r>
              <a:rPr lang="es-ES" dirty="0"/>
              <a:t>() </a:t>
            </a:r>
          </a:p>
          <a:p>
            <a:r>
              <a:rPr lang="es-ES" dirty="0"/>
              <a:t>Ordenar elementos : </a:t>
            </a:r>
            <a:r>
              <a:rPr lang="es-ES" b="1" i="1" dirty="0" err="1"/>
              <a:t>sort</a:t>
            </a:r>
            <a:r>
              <a:rPr lang="es-ES" dirty="0"/>
              <a:t>(), </a:t>
            </a:r>
            <a:r>
              <a:rPr lang="es-ES" b="1" i="1" dirty="0"/>
              <a:t>reverse</a:t>
            </a:r>
            <a:r>
              <a:rPr lang="es-ES" sz="2800" dirty="0"/>
              <a:t>()</a:t>
            </a:r>
            <a:r>
              <a:rPr lang="es-ES" sz="2800" dirty="0">
                <a:sym typeface="Wingdings" panose="05000000000000000000" pitchFamily="2" charset="2"/>
              </a:rPr>
              <a:t></a:t>
            </a:r>
            <a:r>
              <a:rPr lang="es-ES" dirty="0"/>
              <a:t>descendente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b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137027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3C4FC2-F1DC-4C42-9D4A-CF425C2E0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99194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Ejemplos: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concat</a:t>
            </a:r>
            <a:r>
              <a:rPr lang="es-ES" dirty="0"/>
              <a:t>(): 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	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array1 = [1, 2, 3];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array2 = [4, 5, 6];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array1 = array1.concat(array2);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console.log(array1);</a:t>
            </a:r>
          </a:p>
          <a:p>
            <a:r>
              <a:rPr lang="es-ES" sz="2400" dirty="0" err="1"/>
              <a:t>push</a:t>
            </a:r>
            <a:r>
              <a:rPr lang="es-ES" sz="2400" dirty="0"/>
              <a:t>():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	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fruits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peach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'mango'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'banana'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fruits.push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strawberry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console.log(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fruits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	// ["</a:t>
            </a:r>
            <a:r>
              <a:rPr lang="es-E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peach</a:t>
            </a:r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", "mango", "banana", "</a:t>
            </a:r>
            <a:r>
              <a:rPr lang="es-E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strawberry</a:t>
            </a:r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"]</a:t>
            </a:r>
          </a:p>
          <a:p>
            <a:r>
              <a:rPr lang="es-ES" sz="2400" dirty="0" err="1"/>
              <a:t>unshift</a:t>
            </a:r>
            <a:r>
              <a:rPr lang="es-ES" sz="2400" dirty="0"/>
              <a:t>():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fruits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"Banana"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"Orange"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"Mango"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fruits.unshift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"Lemon"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Pineapple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console.log(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fruits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1600" dirty="0">
                <a:solidFill>
                  <a:srgbClr val="008000"/>
                </a:solidFill>
                <a:latin typeface="Consolas" panose="020B0609020204030204" pitchFamily="49" charset="0"/>
              </a:rPr>
              <a:t>// ["Lemon", "Pineapple", "Banana", "Orange", "Apple", "Mango"]</a:t>
            </a:r>
            <a:endParaRPr lang="es-ES" sz="1600" dirty="0"/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85903298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2B86B4-6CAA-4E53-BE33-18F1C2AED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r>
              <a:rPr lang="es-ES" dirty="0"/>
              <a:t>pop():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	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fruits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"Banana"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"Orange"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"Mango"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fruits.pop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   </a:t>
            </a:r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s-E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Removes</a:t>
            </a:r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 "Mango“</a:t>
            </a:r>
          </a:p>
          <a:p>
            <a:r>
              <a:rPr lang="es-ES" dirty="0"/>
              <a:t>shift():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	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fruits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"Banana"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"Orange"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"Mango"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fruits.shift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   </a:t>
            </a:r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s-E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Removes</a:t>
            </a:r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 "Banana“</a:t>
            </a:r>
          </a:p>
          <a:p>
            <a:r>
              <a:rPr lang="es-ES" dirty="0" err="1"/>
              <a:t>sort</a:t>
            </a:r>
            <a:r>
              <a:rPr lang="es-ES" dirty="0"/>
              <a:t>():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	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fruits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"Banana"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"Orange"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"Mango"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fruits.sort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	//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s-ES" sz="1800" dirty="0">
                <a:solidFill>
                  <a:srgbClr val="C00000"/>
                </a:solidFill>
                <a:latin typeface="Consolas" panose="020B0609020204030204" pitchFamily="49" charset="0"/>
              </a:rPr>
              <a:t>[</a:t>
            </a:r>
            <a:r>
              <a:rPr lang="es-ES" sz="2000" b="0" i="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Apple,Banana,Mango,Orange</a:t>
            </a:r>
            <a:r>
              <a:rPr lang="es-ES" sz="1800" dirty="0">
                <a:solidFill>
                  <a:srgbClr val="C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s-ES" dirty="0"/>
              <a:t>reverse():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	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fruits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"Banana"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"Orange"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"Mango"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fruits.reverse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	//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s-ES" sz="2000" dirty="0">
                <a:solidFill>
                  <a:srgbClr val="C00000"/>
                </a:solidFill>
                <a:latin typeface="Consolas" panose="020B0609020204030204" pitchFamily="49" charset="0"/>
              </a:rPr>
              <a:t>[</a:t>
            </a:r>
            <a:r>
              <a:rPr lang="es-ES" sz="2000" b="0" i="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Mango,Apple,Orange,Banana</a:t>
            </a:r>
            <a:r>
              <a:rPr lang="es-ES" sz="2000" dirty="0">
                <a:solidFill>
                  <a:srgbClr val="C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54138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DAB29C-A8A5-4CB9-9D96-B4D8EB7C0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9"/>
            <a:ext cx="8229600" cy="6063952"/>
          </a:xfrm>
        </p:spPr>
        <p:txBody>
          <a:bodyPr/>
          <a:lstStyle/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/>
              <a:t>Ejercicios Propuestos</a:t>
            </a:r>
          </a:p>
          <a:p>
            <a:pPr marL="0" indent="0">
              <a:buNone/>
            </a:pPr>
            <a:r>
              <a:rPr lang="es-ES" b="1" dirty="0"/>
              <a:t>(2.9). </a:t>
            </a:r>
            <a:r>
              <a:rPr lang="es-ES" dirty="0"/>
              <a:t>A partir del siguiente array : </a:t>
            </a:r>
          </a:p>
          <a:p>
            <a:pPr marL="0" indent="0">
              <a:buNone/>
            </a:pPr>
            <a:r>
              <a:rPr lang="es-ES" i="1" dirty="0" err="1"/>
              <a:t>let</a:t>
            </a:r>
            <a:r>
              <a:rPr lang="es-ES" i="1" dirty="0"/>
              <a:t> valores = [true, 5, false, "hola", "</a:t>
            </a:r>
            <a:r>
              <a:rPr lang="es-ES" i="1" dirty="0" err="1"/>
              <a:t>adios</a:t>
            </a:r>
            <a:r>
              <a:rPr lang="es-ES" i="1" dirty="0"/>
              <a:t>", 2]; </a:t>
            </a:r>
          </a:p>
          <a:p>
            <a:pPr marL="0" indent="0">
              <a:buNone/>
            </a:pPr>
            <a:r>
              <a:rPr lang="es-ES" dirty="0"/>
              <a:t>realizar las 4 operaciones matemáticas básicas con los valores numéricos.</a:t>
            </a:r>
          </a:p>
          <a:p>
            <a:pPr marL="0" indent="0">
              <a:buNone/>
            </a:pPr>
            <a:r>
              <a:rPr lang="es-ES" b="1" dirty="0"/>
              <a:t>(2.10).</a:t>
            </a:r>
            <a:r>
              <a:rPr lang="es-ES" dirty="0"/>
              <a:t> Ordenar </a:t>
            </a:r>
            <a:r>
              <a:rPr lang="es-ES" dirty="0" err="1"/>
              <a:t>alfabeticamente</a:t>
            </a:r>
            <a:r>
              <a:rPr lang="es-ES" dirty="0"/>
              <a:t> </a:t>
            </a:r>
            <a:r>
              <a:rPr lang="es-ES" dirty="0" err="1"/>
              <a:t>asc</a:t>
            </a:r>
            <a:r>
              <a:rPr lang="es-ES" dirty="0"/>
              <a:t>. y desc. </a:t>
            </a:r>
          </a:p>
          <a:p>
            <a:pPr marL="0" indent="0">
              <a:buNone/>
            </a:pPr>
            <a:r>
              <a:rPr lang="es-ES" sz="3200" dirty="0"/>
              <a:t>	</a:t>
            </a:r>
            <a:r>
              <a:rPr lang="en-US" sz="2400" i="1" dirty="0"/>
              <a:t>let </a:t>
            </a:r>
            <a:r>
              <a:rPr lang="en-US" sz="2400" i="1" dirty="0" err="1"/>
              <a:t>myArray</a:t>
            </a:r>
            <a:r>
              <a:rPr lang="en-US" sz="2400" i="1" dirty="0"/>
              <a:t>=["Bob", "Bully", "Amy"]</a:t>
            </a:r>
            <a:endParaRPr lang="es-ES" sz="2400" i="1" dirty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571462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D7410E-721B-4BE7-A26B-FA75E456C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1"/>
            <a:ext cx="8229600" cy="6135960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OBJETO DATE: FECHA Y HORA</a:t>
            </a:r>
          </a:p>
          <a:p>
            <a:r>
              <a:rPr lang="es-ES" dirty="0"/>
              <a:t>JS maneja las fechas del ordenador del cliente</a:t>
            </a:r>
          </a:p>
          <a:p>
            <a:r>
              <a:rPr lang="es-ES" dirty="0"/>
              <a:t>Especificar la fecha y hora actual: 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let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fecha_actual</a:t>
            </a:r>
            <a:r>
              <a:rPr lang="es-ES" dirty="0">
                <a:latin typeface="Consolas" panose="020B0609020204030204" pitchFamily="49" charset="0"/>
              </a:rPr>
              <a:t> = new Date();</a:t>
            </a:r>
          </a:p>
          <a:p>
            <a:r>
              <a:rPr lang="es-ES" dirty="0"/>
              <a:t>Pensar en </a:t>
            </a:r>
            <a:r>
              <a:rPr lang="es-ES" b="1" i="1" dirty="0"/>
              <a:t>Date</a:t>
            </a:r>
            <a:r>
              <a:rPr lang="es-ES" dirty="0"/>
              <a:t> como una </a:t>
            </a:r>
            <a:r>
              <a:rPr lang="es-ES" dirty="0" err="1"/>
              <a:t>instantanea</a:t>
            </a:r>
            <a:r>
              <a:rPr lang="es-ES" dirty="0"/>
              <a:t> temporal que se utiliza para extraer las especificaciones del tiempo en el que se tomó: año, mes, </a:t>
            </a:r>
            <a:r>
              <a:rPr lang="es-ES" dirty="0" err="1"/>
              <a:t>dia</a:t>
            </a:r>
            <a:r>
              <a:rPr lang="es-ES" dirty="0"/>
              <a:t>, hora, </a:t>
            </a:r>
            <a:r>
              <a:rPr lang="es-ES" dirty="0" err="1"/>
              <a:t>etc</a:t>
            </a:r>
            <a:endParaRPr lang="es-ES" dirty="0"/>
          </a:p>
          <a:p>
            <a:r>
              <a:rPr lang="es-ES" dirty="0"/>
              <a:t>Conseguir mes </a:t>
            </a:r>
            <a:r>
              <a:rPr lang="es-ES" i="1" dirty="0"/>
              <a:t>: </a:t>
            </a:r>
            <a:r>
              <a:rPr lang="es-ES" i="1" dirty="0" err="1"/>
              <a:t>fecha_actual.getMonth</a:t>
            </a:r>
            <a:r>
              <a:rPr lang="es-ES" i="1" dirty="0"/>
              <a:t>()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sz="2000" dirty="0" err="1">
                <a:latin typeface="Consolas" panose="020B0609020204030204" pitchFamily="49" charset="0"/>
              </a:rPr>
              <a:t>let</a:t>
            </a:r>
            <a:r>
              <a:rPr lang="es-ES" sz="2000" dirty="0">
                <a:latin typeface="Consolas" panose="020B0609020204030204" pitchFamily="49" charset="0"/>
              </a:rPr>
              <a:t> date = new Date("1/1/2001");</a:t>
            </a:r>
          </a:p>
          <a:p>
            <a:pPr marL="0" indent="0">
              <a:buNone/>
            </a:pPr>
            <a:r>
              <a:rPr lang="es-ES" sz="2000" dirty="0"/>
              <a:t>	</a:t>
            </a:r>
            <a:r>
              <a:rPr lang="es-ES" sz="2000" dirty="0" err="1">
                <a:latin typeface="Consolas" panose="020B0609020204030204" pitchFamily="49" charset="0"/>
              </a:rPr>
              <a:t>alert</a:t>
            </a:r>
            <a:r>
              <a:rPr lang="es-ES" sz="2000" dirty="0">
                <a:latin typeface="Consolas" panose="020B0609020204030204" pitchFamily="49" charset="0"/>
              </a:rPr>
              <a:t>(</a:t>
            </a:r>
            <a:r>
              <a:rPr lang="es-ES" sz="2000" dirty="0" err="1">
                <a:latin typeface="Consolas" panose="020B0609020204030204" pitchFamily="49" charset="0"/>
              </a:rPr>
              <a:t>date.getMonth</a:t>
            </a:r>
            <a:r>
              <a:rPr lang="es-ES" sz="2000" dirty="0">
                <a:latin typeface="Consolas" panose="020B0609020204030204" pitchFamily="49" charset="0"/>
              </a:rPr>
              <a:t>());</a:t>
            </a:r>
          </a:p>
          <a:p>
            <a:r>
              <a:rPr lang="es-ES" dirty="0"/>
              <a:t>Conseguir </a:t>
            </a:r>
            <a:r>
              <a:rPr lang="es-ES" dirty="0" err="1"/>
              <a:t>dia</a:t>
            </a:r>
            <a:r>
              <a:rPr lang="es-ES" dirty="0"/>
              <a:t> semana : </a:t>
            </a:r>
            <a:r>
              <a:rPr lang="es-ES" i="1" dirty="0" err="1"/>
              <a:t>fecha_actual.getDay</a:t>
            </a:r>
            <a:r>
              <a:rPr lang="es-ES" i="1" dirty="0"/>
              <a:t>()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n-US" sz="2000" dirty="0">
                <a:latin typeface="Consolas" panose="020B0609020204030204" pitchFamily="49" charset="0"/>
              </a:rPr>
              <a:t>let date = new Date("Saturday, February 9, 2008");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latin typeface="Consolas" panose="020B0609020204030204" pitchFamily="49" charset="0"/>
              </a:rPr>
              <a:t>let day = </a:t>
            </a:r>
            <a:r>
              <a:rPr lang="en-US" sz="2000" dirty="0" err="1">
                <a:latin typeface="Consolas" panose="020B0609020204030204" pitchFamily="49" charset="0"/>
              </a:rPr>
              <a:t>date.getDay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  <a:endParaRPr lang="es-E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174603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A8227A-0B90-410D-994B-4FAEEAC02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207969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Formas de mostrar la fecha actual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Fecha básica con números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&lt;script&gt;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let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 f = new Date();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document.write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f.getDate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() + "/" + (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f.getMonth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() + 1) + "/" + 							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f.getFullYear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());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&lt;/script&gt;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Fecha con el nombre del mes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&lt;script&gt;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let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 meses = new Array("Enero", "Febrero", "Marzo", "Abril", "Mayo", "Junio", "Julio",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        "Agosto", "Septiembre", "Octubre", "Noviembre", "Diciembre");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let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 f = new Date();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document.write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f.getDate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() + " de " + meses[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f.getMonth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()] + " de " + 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f.getFullYear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());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&lt;/script&gt;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Fecha con nombre de mes y nombre de día de la semana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&lt;script&gt;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let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 meses = new Array("Enero", "Febrero", "Marzo", "Abril", "Mayo", "Junio", "Julio",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        "Agosto", "Septiembre", "Octubre", "Noviembre", "Diciembre");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let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diasSemana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 = new Array("Domingo", "Lunes", "Martes", "Miércoles", "Jueves", "Viernes", 			"Sábado");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let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 f = new Date();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document.write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diasSemana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[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f.getDay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()] + ", " + 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f.getDate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() + " de " + meses[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f.getMonth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()] + 			" de " + 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f.getFullYear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());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&lt;/script&gt;</a:t>
            </a:r>
            <a:endParaRPr kumimoji="0" lang="es-ES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13543493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32C71F-5371-4C0F-8E79-BC0069B93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9"/>
            <a:ext cx="8229600" cy="6063952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Ejercicios Propuestos</a:t>
            </a:r>
          </a:p>
          <a:p>
            <a:r>
              <a:rPr lang="es-ES" b="1" dirty="0"/>
              <a:t>(2.11).</a:t>
            </a:r>
            <a:r>
              <a:rPr lang="es-ES" dirty="0"/>
              <a:t> Mostrar hora actual por pantalla en formato horas y minutos</a:t>
            </a:r>
          </a:p>
          <a:p>
            <a:pPr marL="457200" lvl="1" indent="0">
              <a:buNone/>
            </a:pPr>
            <a:r>
              <a:rPr lang="es-ES" dirty="0"/>
              <a:t>Funciones : </a:t>
            </a:r>
            <a:r>
              <a:rPr lang="es-ES" dirty="0" err="1"/>
              <a:t>getHours</a:t>
            </a:r>
            <a:r>
              <a:rPr lang="es-ES" dirty="0"/>
              <a:t>() </a:t>
            </a:r>
            <a:r>
              <a:rPr lang="es-ES" dirty="0">
                <a:sym typeface="Wingdings" panose="05000000000000000000" pitchFamily="2" charset="2"/>
              </a:rPr>
              <a:t> para horas</a:t>
            </a:r>
          </a:p>
          <a:p>
            <a:pPr marL="457200" lvl="1" indent="0">
              <a:buNone/>
            </a:pPr>
            <a:r>
              <a:rPr lang="es-ES" dirty="0">
                <a:sym typeface="Wingdings" panose="05000000000000000000" pitchFamily="2" charset="2"/>
              </a:rPr>
              <a:t>		     </a:t>
            </a:r>
            <a:r>
              <a:rPr lang="es-ES" dirty="0" err="1">
                <a:sym typeface="Wingdings" panose="05000000000000000000" pitchFamily="2" charset="2"/>
              </a:rPr>
              <a:t>getMinutes</a:t>
            </a:r>
            <a:r>
              <a:rPr lang="es-ES" dirty="0">
                <a:sym typeface="Wingdings" panose="05000000000000000000" pitchFamily="2" charset="2"/>
              </a:rPr>
              <a:t>()  para minutos</a:t>
            </a:r>
            <a:r>
              <a:rPr lang="es-ES" sz="3000" dirty="0">
                <a:sym typeface="Wingdings" panose="05000000000000000000" pitchFamily="2" charset="2"/>
              </a:rPr>
              <a:t>	</a:t>
            </a:r>
            <a:endParaRPr lang="es-ES" sz="3000" dirty="0"/>
          </a:p>
          <a:p>
            <a:r>
              <a:rPr lang="es-ES" b="1" dirty="0"/>
              <a:t>(2.12).</a:t>
            </a:r>
            <a:r>
              <a:rPr lang="es-ES" sz="2800" dirty="0"/>
              <a:t> </a:t>
            </a:r>
            <a:r>
              <a:rPr lang="es-ES" dirty="0"/>
              <a:t>Solicitar al usuario nombre y fecha de nacimiento en formato mm/</a:t>
            </a:r>
            <a:r>
              <a:rPr lang="es-ES" dirty="0" err="1"/>
              <a:t>dd</a:t>
            </a:r>
            <a:r>
              <a:rPr lang="es-ES" dirty="0"/>
              <a:t>/</a:t>
            </a:r>
            <a:r>
              <a:rPr lang="es-ES" dirty="0" err="1"/>
              <a:t>yyyy</a:t>
            </a:r>
            <a:r>
              <a:rPr lang="es-ES" dirty="0"/>
              <a:t> informándole del día de la semana en que nació.</a:t>
            </a:r>
          </a:p>
          <a:p>
            <a:r>
              <a:rPr lang="es-ES" b="1" dirty="0"/>
              <a:t>(2.13).</a:t>
            </a:r>
            <a:r>
              <a:rPr lang="es-ES" dirty="0"/>
              <a:t> Mostrar por pantalla la fecha actual en formato </a:t>
            </a:r>
            <a:r>
              <a:rPr lang="es-ES" dirty="0" err="1"/>
              <a:t>dd</a:t>
            </a:r>
            <a:r>
              <a:rPr lang="es-ES" dirty="0"/>
              <a:t>/mm/</a:t>
            </a:r>
            <a:r>
              <a:rPr lang="es-ES" dirty="0" err="1"/>
              <a:t>aaaa</a:t>
            </a:r>
            <a:r>
              <a:rPr lang="es-ES" dirty="0"/>
              <a:t>(formato español)</a:t>
            </a:r>
          </a:p>
          <a:p>
            <a:r>
              <a:rPr lang="es-ES" b="1" dirty="0"/>
              <a:t>(2.14).</a:t>
            </a:r>
            <a:r>
              <a:rPr lang="es-ES" dirty="0"/>
              <a:t> Solicitar una fecha en formato mm/</a:t>
            </a:r>
            <a:r>
              <a:rPr lang="es-ES" dirty="0" err="1"/>
              <a:t>dd</a:t>
            </a:r>
            <a:r>
              <a:rPr lang="es-ES" dirty="0"/>
              <a:t>/</a:t>
            </a:r>
            <a:r>
              <a:rPr lang="es-ES" dirty="0" err="1"/>
              <a:t>yyyy</a:t>
            </a:r>
            <a:r>
              <a:rPr lang="es-ES" dirty="0"/>
              <a:t> y mostrar al usuario el nombre del mes en </a:t>
            </a:r>
            <a:r>
              <a:rPr lang="es-ES" dirty="0" err="1"/>
              <a:t>mayusculas</a:t>
            </a:r>
            <a:r>
              <a:rPr lang="es-ES" dirty="0"/>
              <a:t>.</a:t>
            </a:r>
          </a:p>
          <a:p>
            <a:endParaRPr lang="es-ES" b="1" dirty="0"/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076680912"/>
      </p:ext>
    </p:extLst>
  </p:cSld>
  <p:clrMapOvr>
    <a:masterClrMapping/>
  </p:clrMapOvr>
  <p:transition spd="slow">
    <p:zoom/>
    <p:sndAc>
      <p:stSnd>
        <p:snd r:embed="rId3" name="wind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743B1D-F853-4483-BC74-C695964A4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80719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NUMEROS</a:t>
            </a:r>
          </a:p>
          <a:p>
            <a:r>
              <a:rPr lang="es-ES" sz="2400" dirty="0"/>
              <a:t>JS se limita al trabajo con dos tipos datos numéricos: enteros (</a:t>
            </a:r>
            <a:r>
              <a:rPr lang="es-ES" sz="2400" i="1" dirty="0" err="1"/>
              <a:t>int</a:t>
            </a:r>
            <a:r>
              <a:rPr lang="es-ES" sz="2400" dirty="0"/>
              <a:t>) y punto flotante (</a:t>
            </a:r>
            <a:r>
              <a:rPr lang="es-ES" sz="2400" i="1" dirty="0" err="1"/>
              <a:t>float</a:t>
            </a:r>
            <a:r>
              <a:rPr lang="es-ES" sz="2400" dirty="0"/>
              <a:t>)</a:t>
            </a:r>
          </a:p>
          <a:p>
            <a:r>
              <a:rPr lang="es-ES" sz="2400" dirty="0"/>
              <a:t>Conversiones: </a:t>
            </a:r>
          </a:p>
          <a:p>
            <a:pPr lvl="1"/>
            <a:r>
              <a:rPr lang="es-ES" sz="2000" dirty="0"/>
              <a:t>De cadenas a números </a:t>
            </a:r>
            <a:r>
              <a:rPr lang="es-ES" dirty="0"/>
              <a:t>:</a:t>
            </a:r>
          </a:p>
          <a:p>
            <a:pPr marL="393700" lvl="1" indent="0">
              <a:buNone/>
            </a:pPr>
            <a:r>
              <a:rPr lang="es-ES" dirty="0"/>
              <a:t> </a:t>
            </a:r>
            <a:r>
              <a:rPr lang="es-ES" sz="2000" dirty="0">
                <a:sym typeface="Wingdings" panose="05000000000000000000" pitchFamily="2" charset="2"/>
              </a:rPr>
              <a:t> </a:t>
            </a:r>
            <a:r>
              <a:rPr lang="es-ES" sz="2000" i="1" dirty="0" err="1"/>
              <a:t>parseInt</a:t>
            </a:r>
            <a:r>
              <a:rPr lang="es-ES" sz="2000" i="1" dirty="0"/>
              <a:t>(cadena)</a:t>
            </a:r>
            <a:endParaRPr lang="es-ES" sz="2000" dirty="0"/>
          </a:p>
          <a:p>
            <a:pPr marL="393700" lvl="1" indent="0">
              <a:buNone/>
            </a:pPr>
            <a:r>
              <a:rPr lang="es-ES" sz="2000" b="1" dirty="0">
                <a:sym typeface="Wingdings" panose="05000000000000000000" pitchFamily="2" charset="2"/>
              </a:rPr>
              <a:t></a:t>
            </a:r>
            <a:r>
              <a:rPr lang="es-ES" sz="2000" i="1" dirty="0">
                <a:sym typeface="Wingdings" panose="05000000000000000000" pitchFamily="2" charset="2"/>
              </a:rPr>
              <a:t> </a:t>
            </a:r>
            <a:r>
              <a:rPr lang="es-ES" sz="2000" i="1" dirty="0" err="1">
                <a:sym typeface="Wingdings" panose="05000000000000000000" pitchFamily="2" charset="2"/>
              </a:rPr>
              <a:t>parseFloat</a:t>
            </a:r>
            <a:r>
              <a:rPr lang="es-ES" sz="2000" i="1" dirty="0">
                <a:sym typeface="Wingdings" panose="05000000000000000000" pitchFamily="2" charset="2"/>
              </a:rPr>
              <a:t>(cadena)</a:t>
            </a:r>
            <a:endParaRPr lang="es-ES" sz="2000" i="1" dirty="0"/>
          </a:p>
          <a:p>
            <a:pPr marL="393700" lvl="1" indent="0">
              <a:buNone/>
            </a:pPr>
            <a:r>
              <a:rPr lang="es-ES" sz="2000" i="1" dirty="0"/>
              <a:t>Ejemplos:</a:t>
            </a:r>
          </a:p>
          <a:p>
            <a:pPr marL="393700" lvl="1" indent="0">
              <a:buNone/>
            </a:pPr>
            <a:r>
              <a:rPr lang="es-ES" sz="2000" i="1" dirty="0"/>
              <a:t>	</a:t>
            </a:r>
            <a:r>
              <a:rPr lang="es-ES" sz="2000" i="1" dirty="0" err="1"/>
              <a:t>p</a:t>
            </a:r>
            <a:r>
              <a:rPr lang="es-ES" sz="2000" dirty="0" err="1"/>
              <a:t>arseInt</a:t>
            </a:r>
            <a:r>
              <a:rPr lang="es-ES" sz="2000" dirty="0"/>
              <a:t>(“5”) = 5</a:t>
            </a:r>
          </a:p>
          <a:p>
            <a:pPr marL="393700" lvl="1" indent="0">
              <a:buNone/>
            </a:pPr>
            <a:r>
              <a:rPr lang="es-ES" sz="2000" dirty="0"/>
              <a:t>	</a:t>
            </a:r>
            <a:r>
              <a:rPr lang="es-ES" sz="2000" dirty="0" err="1"/>
              <a:t>parseInt</a:t>
            </a:r>
            <a:r>
              <a:rPr lang="es-ES" sz="2000" dirty="0"/>
              <a:t> (“Aba”) = </a:t>
            </a:r>
            <a:r>
              <a:rPr lang="es-ES" sz="2000" dirty="0" err="1"/>
              <a:t>NaN</a:t>
            </a:r>
            <a:endParaRPr lang="es-ES" sz="2000" dirty="0"/>
          </a:p>
          <a:p>
            <a:pPr marL="393700" lvl="1" indent="0">
              <a:buNone/>
            </a:pPr>
            <a:r>
              <a:rPr lang="es-ES" sz="2000" dirty="0"/>
              <a:t>	</a:t>
            </a:r>
            <a:r>
              <a:rPr lang="es-ES" sz="2000" dirty="0" err="1"/>
              <a:t>parseFloat</a:t>
            </a:r>
            <a:r>
              <a:rPr lang="es-ES" sz="2000" dirty="0"/>
              <a:t>(“5.1”) = 5.1 </a:t>
            </a:r>
          </a:p>
          <a:p>
            <a:r>
              <a:rPr lang="es-ES" sz="2400" dirty="0" err="1"/>
              <a:t>metodo</a:t>
            </a:r>
            <a:r>
              <a:rPr lang="es-ES" sz="2400" dirty="0"/>
              <a:t> </a:t>
            </a:r>
            <a:r>
              <a:rPr lang="es-ES" sz="2400" b="1" i="1" dirty="0" err="1"/>
              <a:t>eval</a:t>
            </a:r>
            <a:r>
              <a:rPr lang="es-ES" sz="2400" dirty="0"/>
              <a:t>()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&lt;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language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="JavaScript"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/JavaScript"&gt;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1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da-DK" sz="1800" dirty="0">
                <a:solidFill>
                  <a:srgbClr val="A31515"/>
                </a:solidFill>
                <a:latin typeface="Consolas" panose="020B0609020204030204" pitchFamily="49" charset="0"/>
              </a:rPr>
              <a:t>"2"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, y = </a:t>
            </a:r>
            <a:r>
              <a:rPr lang="da-DK" sz="1800" dirty="0">
                <a:solidFill>
                  <a:srgbClr val="A31515"/>
                </a:solidFill>
                <a:latin typeface="Consolas" panose="020B0609020204030204" pitchFamily="49" charset="0"/>
              </a:rPr>
              <a:t>"2"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resultado = x + y; </a:t>
            </a:r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//resultado = 22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resultado = </a:t>
            </a:r>
            <a:r>
              <a:rPr lang="es-MX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eval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(x + y);</a:t>
            </a:r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//resultado = 4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dirty="0"/>
          </a:p>
          <a:p>
            <a:pPr marL="393700" lvl="1" indent="0">
              <a:buNone/>
            </a:pPr>
            <a:endParaRPr lang="es-ES" dirty="0"/>
          </a:p>
          <a:p>
            <a:pPr marL="393700" lvl="1" indent="0">
              <a:buNone/>
            </a:pP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4075997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70AFF7-D527-44D5-9329-D1FDE1EBA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1"/>
            <a:ext cx="8229600" cy="6135960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OBJETO MATH</a:t>
            </a:r>
          </a:p>
          <a:p>
            <a:r>
              <a:rPr lang="es-ES" dirty="0"/>
              <a:t>No se instancia. Está integrado en el propio lenguaje. Se usa directamente.</a:t>
            </a:r>
          </a:p>
          <a:p>
            <a:r>
              <a:rPr lang="es-ES" dirty="0"/>
              <a:t>Tiene propiedades y métodos:</a:t>
            </a:r>
          </a:p>
          <a:p>
            <a:pPr lvl="1"/>
            <a:r>
              <a:rPr lang="es-ES" b="1" dirty="0"/>
              <a:t>Propiedades de </a:t>
            </a:r>
            <a:r>
              <a:rPr lang="es-ES" b="1" dirty="0" err="1"/>
              <a:t>Math</a:t>
            </a:r>
            <a:endParaRPr lang="es-ES" b="1" dirty="0"/>
          </a:p>
          <a:p>
            <a:pPr lvl="2"/>
            <a:r>
              <a:rPr lang="es-ES" dirty="0"/>
              <a:t>E, LN10, LN2, LOG10E, LOG2E, PI, SQRT1_2, SQRT2</a:t>
            </a:r>
          </a:p>
          <a:p>
            <a:pPr lvl="1"/>
            <a:r>
              <a:rPr lang="es-ES" b="1" dirty="0"/>
              <a:t>Métodos de </a:t>
            </a:r>
            <a:r>
              <a:rPr lang="es-ES" b="1" dirty="0" err="1"/>
              <a:t>Math</a:t>
            </a:r>
            <a:endParaRPr lang="es-ES" b="1" dirty="0"/>
          </a:p>
          <a:p>
            <a:pPr lvl="2"/>
            <a:r>
              <a:rPr lang="es-ES" dirty="0" err="1"/>
              <a:t>abs</a:t>
            </a:r>
            <a:r>
              <a:rPr lang="es-ES" dirty="0"/>
              <a:t>(), acos(), </a:t>
            </a:r>
            <a:r>
              <a:rPr lang="es-ES" dirty="0" err="1"/>
              <a:t>asin</a:t>
            </a:r>
            <a:r>
              <a:rPr lang="es-ES" dirty="0"/>
              <a:t>(), atan(), atan2(), </a:t>
            </a:r>
            <a:r>
              <a:rPr lang="es-ES" dirty="0" err="1"/>
              <a:t>ceil</a:t>
            </a:r>
            <a:r>
              <a:rPr lang="es-ES" dirty="0"/>
              <a:t>(), cos(), </a:t>
            </a:r>
            <a:r>
              <a:rPr lang="es-ES" dirty="0" err="1"/>
              <a:t>exp</a:t>
            </a:r>
            <a:r>
              <a:rPr lang="es-ES" dirty="0"/>
              <a:t>(), </a:t>
            </a:r>
            <a:r>
              <a:rPr lang="es-ES" dirty="0" err="1"/>
              <a:t>floor</a:t>
            </a:r>
            <a:r>
              <a:rPr lang="es-ES" dirty="0"/>
              <a:t>(), log(), </a:t>
            </a:r>
            <a:r>
              <a:rPr lang="es-ES" dirty="0" err="1"/>
              <a:t>max</a:t>
            </a:r>
            <a:r>
              <a:rPr lang="es-ES" dirty="0"/>
              <a:t>(), min(), </a:t>
            </a:r>
            <a:r>
              <a:rPr lang="es-ES" dirty="0" err="1"/>
              <a:t>pow</a:t>
            </a:r>
            <a:r>
              <a:rPr lang="es-ES" dirty="0"/>
              <a:t>(), </a:t>
            </a:r>
            <a:r>
              <a:rPr lang="es-ES" dirty="0" err="1"/>
              <a:t>random</a:t>
            </a:r>
            <a:r>
              <a:rPr lang="es-ES" dirty="0"/>
              <a:t>(), round(), sin(), </a:t>
            </a:r>
            <a:r>
              <a:rPr lang="es-ES" dirty="0" err="1"/>
              <a:t>sqrt</a:t>
            </a:r>
            <a:r>
              <a:rPr lang="es-ES" dirty="0"/>
              <a:t>(), tan()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33041242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434DFF-9A78-4E69-9164-60223F68E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OBJETOS</a:t>
            </a:r>
          </a:p>
          <a:p>
            <a:r>
              <a:rPr lang="es-ES" dirty="0"/>
              <a:t>Cada una de las piezas que JS puede manejar.</a:t>
            </a:r>
          </a:p>
          <a:p>
            <a:r>
              <a:rPr lang="es-ES" dirty="0"/>
              <a:t>Al ser objetos disponen de Propiedades, Métodos y Eventos.</a:t>
            </a:r>
          </a:p>
          <a:p>
            <a:r>
              <a:rPr lang="es-ES" dirty="0"/>
              <a:t>Objeto </a:t>
            </a:r>
            <a:r>
              <a:rPr lang="es-ES" i="1" dirty="0" err="1"/>
              <a:t>Window</a:t>
            </a:r>
            <a:r>
              <a:rPr lang="es-ES" dirty="0"/>
              <a:t> : primer nivel de </a:t>
            </a:r>
            <a:r>
              <a:rPr lang="es-ES" dirty="0" err="1"/>
              <a:t>Jeraquía</a:t>
            </a:r>
            <a:endParaRPr lang="es-ES" dirty="0"/>
          </a:p>
          <a:p>
            <a:r>
              <a:rPr lang="es-ES" dirty="0"/>
              <a:t>Segundo Nivel:</a:t>
            </a:r>
          </a:p>
          <a:p>
            <a:pPr lvl="1"/>
            <a:r>
              <a:rPr lang="es-ES" i="1" dirty="0" err="1"/>
              <a:t>Document</a:t>
            </a:r>
            <a:r>
              <a:rPr lang="es-ES" i="1" dirty="0"/>
              <a:t>, </a:t>
            </a:r>
            <a:r>
              <a:rPr lang="es-ES" i="1" dirty="0" err="1"/>
              <a:t>Frames,History,Location</a:t>
            </a:r>
            <a:endParaRPr lang="es-ES" i="1" dirty="0"/>
          </a:p>
          <a:p>
            <a:pPr lvl="0"/>
            <a:r>
              <a:rPr lang="es-ES" dirty="0"/>
              <a:t>Tercer Nivel (objetos de </a:t>
            </a:r>
            <a:r>
              <a:rPr lang="es-ES" i="1" dirty="0" err="1"/>
              <a:t>Document</a:t>
            </a:r>
            <a:r>
              <a:rPr lang="es-ES" dirty="0"/>
              <a:t>):</a:t>
            </a:r>
          </a:p>
          <a:p>
            <a:pPr lvl="1"/>
            <a:r>
              <a:rPr lang="es-ES" i="1" dirty="0" err="1"/>
              <a:t>Anchors</a:t>
            </a:r>
            <a:r>
              <a:rPr lang="es-ES" i="1" dirty="0"/>
              <a:t>, </a:t>
            </a:r>
            <a:r>
              <a:rPr lang="es-ES" i="1" dirty="0" err="1"/>
              <a:t>Forms,Images,Links</a:t>
            </a:r>
            <a:endParaRPr lang="es-ES" i="1" dirty="0"/>
          </a:p>
          <a:p>
            <a:pPr lvl="0"/>
            <a:r>
              <a:rPr lang="es-ES" dirty="0"/>
              <a:t>Cuarto Nivel</a:t>
            </a:r>
            <a:r>
              <a:rPr lang="es-ES" baseline="0" dirty="0"/>
              <a:t> (objetos</a:t>
            </a:r>
            <a:r>
              <a:rPr lang="es-ES" dirty="0"/>
              <a:t> de </a:t>
            </a:r>
            <a:r>
              <a:rPr lang="es-ES" i="1" dirty="0" err="1"/>
              <a:t>Form</a:t>
            </a:r>
            <a:r>
              <a:rPr lang="es-ES" dirty="0"/>
              <a:t>):</a:t>
            </a:r>
          </a:p>
          <a:p>
            <a:pPr lvl="1"/>
            <a:r>
              <a:rPr lang="es-ES" dirty="0"/>
              <a:t>botones, cuadros de texto, casillas de verificación ,listas de selección, botones enviar y restablecer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647892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047A9D-B063-4262-811F-025429348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9"/>
            <a:ext cx="8229600" cy="6063952"/>
          </a:xfrm>
        </p:spPr>
        <p:txBody>
          <a:bodyPr/>
          <a:lstStyle/>
          <a:p>
            <a:r>
              <a:rPr lang="es-ES" dirty="0"/>
              <a:t>Ejemplos</a:t>
            </a:r>
          </a:p>
          <a:p>
            <a:pPr marL="0" indent="0">
              <a:buNone/>
            </a:pPr>
            <a:r>
              <a:rPr lang="es-ES" i="1" dirty="0" err="1"/>
              <a:t>Math.round</a:t>
            </a:r>
            <a:r>
              <a:rPr lang="es-ES" i="1" dirty="0"/>
              <a:t>():</a:t>
            </a:r>
          </a:p>
          <a:p>
            <a:pPr marL="0" indent="0">
              <a:buNone/>
            </a:pPr>
            <a:r>
              <a:rPr lang="es-ES" dirty="0"/>
              <a:t>devuelve el entero mas cercano </a:t>
            </a:r>
          </a:p>
          <a:p>
            <a:pPr marL="0" indent="0">
              <a:buNone/>
            </a:pPr>
            <a:r>
              <a:rPr lang="es-ES" dirty="0"/>
              <a:t>	ej. 5.1 = 5; 5.6=6</a:t>
            </a:r>
          </a:p>
          <a:p>
            <a:pPr marL="0" indent="0">
              <a:buNone/>
            </a:pPr>
            <a:r>
              <a:rPr lang="es-ES" sz="2600" i="1" dirty="0" err="1"/>
              <a:t>Math.random</a:t>
            </a:r>
            <a:r>
              <a:rPr lang="es-ES" sz="2600" i="1" dirty="0"/>
              <a:t>(): </a:t>
            </a:r>
          </a:p>
          <a:p>
            <a:pPr marL="0" indent="0">
              <a:buNone/>
            </a:pPr>
            <a:r>
              <a:rPr lang="es-ES" sz="2600" dirty="0"/>
              <a:t>genera un </a:t>
            </a:r>
            <a:r>
              <a:rPr lang="es-ES" sz="2600" dirty="0" err="1"/>
              <a:t>nº</a:t>
            </a:r>
            <a:r>
              <a:rPr lang="es-ES" sz="2600" dirty="0"/>
              <a:t> aleatorio en un intervalo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//generar un numero aleatorio entre 1 y 10 ambos incluidos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sv-SE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numero = Math.floor((Math.random() * 10) + 1);</a:t>
            </a:r>
          </a:p>
          <a:p>
            <a:pPr marL="0" indent="0">
              <a:buNone/>
            </a:pP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MX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floor</a:t>
            </a:r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 devuelve el valor entero </a:t>
            </a:r>
            <a:r>
              <a:rPr lang="es-MX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redoneado</a:t>
            </a:r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 más alto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(numero);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37645927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F0DADE-EF27-4897-9EA0-6B9E14D09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08711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OBJETO STRING:MANIPULACION DE TEXTO</a:t>
            </a:r>
          </a:p>
          <a:p>
            <a:r>
              <a:rPr lang="es-ES" dirty="0"/>
              <a:t>Declaración: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let</a:t>
            </a:r>
            <a:r>
              <a:rPr lang="es-ES" dirty="0">
                <a:latin typeface="Consolas" panose="020B0609020204030204" pitchFamily="49" charset="0"/>
              </a:rPr>
              <a:t> nombre = “Andrés”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let</a:t>
            </a:r>
            <a:r>
              <a:rPr lang="es-ES" dirty="0">
                <a:latin typeface="Consolas" panose="020B0609020204030204" pitchFamily="49" charset="0"/>
              </a:rPr>
              <a:t> nombre = new </a:t>
            </a:r>
            <a:r>
              <a:rPr lang="es-ES" dirty="0" err="1">
                <a:latin typeface="Consolas" panose="020B0609020204030204" pitchFamily="49" charset="0"/>
              </a:rPr>
              <a:t>String</a:t>
            </a:r>
            <a:r>
              <a:rPr lang="es-ES" dirty="0">
                <a:latin typeface="Consolas" panose="020B0609020204030204" pitchFamily="49" charset="0"/>
              </a:rPr>
              <a:t>(“Andrés”);</a:t>
            </a:r>
          </a:p>
          <a:p>
            <a:r>
              <a:rPr lang="es-ES" dirty="0"/>
              <a:t>Propiedad : longitud (</a:t>
            </a:r>
            <a:r>
              <a:rPr lang="es-ES" b="1" i="1" dirty="0" err="1"/>
              <a:t>length</a:t>
            </a:r>
            <a:r>
              <a:rPr lang="es-ES" dirty="0"/>
              <a:t>):cuenta todos los caracteres incluyendo espacios y signos. 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nombre.length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>
                <a:sym typeface="Wingdings" pitchFamily="2" charset="2"/>
              </a:rPr>
              <a:t> 6</a:t>
            </a:r>
          </a:p>
          <a:p>
            <a:r>
              <a:rPr lang="es-ES" dirty="0">
                <a:sym typeface="Wingdings" pitchFamily="2" charset="2"/>
              </a:rPr>
              <a:t>Métodos :</a:t>
            </a:r>
          </a:p>
          <a:p>
            <a:pPr lvl="1">
              <a:buFontTx/>
              <a:buChar char="-"/>
            </a:pPr>
            <a:r>
              <a:rPr lang="es-ES" dirty="0">
                <a:sym typeface="Wingdings" pitchFamily="2" charset="2"/>
              </a:rPr>
              <a:t>Encontrar </a:t>
            </a:r>
            <a:r>
              <a:rPr lang="es-ES" dirty="0" err="1">
                <a:sym typeface="Wingdings" pitchFamily="2" charset="2"/>
              </a:rPr>
              <a:t>subcadenas</a:t>
            </a:r>
            <a:r>
              <a:rPr lang="es-ES" dirty="0">
                <a:sym typeface="Wingdings" pitchFamily="2" charset="2"/>
              </a:rPr>
              <a:t>: </a:t>
            </a:r>
          </a:p>
          <a:p>
            <a:pPr marL="668337" lvl="2" indent="0">
              <a:buNone/>
            </a:pPr>
            <a:r>
              <a:rPr lang="es-ES" i="1" dirty="0" err="1">
                <a:sym typeface="Wingdings" pitchFamily="2" charset="2"/>
              </a:rPr>
              <a:t>Cadena.indexOf</a:t>
            </a:r>
            <a:r>
              <a:rPr lang="es-ES" i="1" dirty="0">
                <a:sym typeface="Wingdings" pitchFamily="2" charset="2"/>
              </a:rPr>
              <a:t>(</a:t>
            </a:r>
            <a:r>
              <a:rPr lang="es-ES" i="1" dirty="0" err="1">
                <a:sym typeface="Wingdings" pitchFamily="2" charset="2"/>
              </a:rPr>
              <a:t>Subcadena,Inicio</a:t>
            </a:r>
            <a:r>
              <a:rPr lang="es-ES" i="1" dirty="0">
                <a:sym typeface="Wingdings" pitchFamily="2" charset="2"/>
              </a:rPr>
              <a:t>) : </a:t>
            </a:r>
            <a:r>
              <a:rPr lang="es-ES" dirty="0">
                <a:sym typeface="Wingdings" pitchFamily="2" charset="2"/>
              </a:rPr>
              <a:t>primera aparición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&lt;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language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="JavaScript"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/JavaScript"&gt;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str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world, welcome to the universe."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str.indexOf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welcome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//n devuelve 13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45982916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C299A4-9F23-4392-BB22-8ABD5C083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1"/>
          </a:xfrm>
        </p:spPr>
        <p:txBody>
          <a:bodyPr/>
          <a:lstStyle/>
          <a:p>
            <a:pPr lvl="0">
              <a:buFontTx/>
              <a:buChar char="-"/>
            </a:pPr>
            <a:r>
              <a:rPr lang="es-ES" dirty="0"/>
              <a:t>Extraer </a:t>
            </a:r>
            <a:r>
              <a:rPr lang="es-ES" dirty="0" err="1"/>
              <a:t>subcadenas</a:t>
            </a:r>
            <a:r>
              <a:rPr lang="es-ES" dirty="0"/>
              <a:t>:</a:t>
            </a:r>
          </a:p>
          <a:p>
            <a:pPr lvl="1">
              <a:buFontTx/>
              <a:buChar char="-"/>
            </a:pPr>
            <a:r>
              <a:rPr lang="es-ES" i="1" dirty="0" err="1"/>
              <a:t>Cadena.charAt</a:t>
            </a:r>
            <a:r>
              <a:rPr lang="es-ES" i="1" dirty="0"/>
              <a:t>(</a:t>
            </a:r>
            <a:r>
              <a:rPr lang="es-ES" i="1" dirty="0" err="1"/>
              <a:t>posicion</a:t>
            </a:r>
            <a:r>
              <a:rPr lang="es-ES" i="1" dirty="0"/>
              <a:t>)</a:t>
            </a:r>
            <a:r>
              <a:rPr lang="es-ES" dirty="0"/>
              <a:t>:</a:t>
            </a:r>
          </a:p>
          <a:p>
            <a:pPr marL="393700" lvl="1" indent="0">
              <a:buNone/>
            </a:pPr>
            <a:r>
              <a:rPr lang="es-ES" dirty="0"/>
              <a:t>devuelve un carácter que reside en una posición específica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&lt;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language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="JavaScript"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/JavaScript"&gt;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 =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str.charAt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document.write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(res);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//res devuelve H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9955715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DADFF5-FCB8-4865-ACEB-671139FE6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709613" lvl="1" indent="-342900">
              <a:buFontTx/>
              <a:buChar char="-"/>
            </a:pPr>
            <a:r>
              <a:rPr lang="es-ES" i="1" dirty="0" err="1"/>
              <a:t>Cadena.slice</a:t>
            </a:r>
            <a:r>
              <a:rPr lang="es-ES" i="1" dirty="0"/>
              <a:t>(inicio, fin)</a:t>
            </a:r>
            <a:r>
              <a:rPr lang="es-ES" dirty="0"/>
              <a:t>:</a:t>
            </a:r>
          </a:p>
          <a:p>
            <a:pPr marL="366713" lvl="1" indent="0">
              <a:buNone/>
            </a:pPr>
            <a:r>
              <a:rPr lang="es-ES" dirty="0"/>
              <a:t>extrae una porción de cadena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language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="JavaScript"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/JavaScript"&gt;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str1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"all good boys do fine"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slice1 = str1.slice(0);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all good boys do fine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slice2 = str1.slice(0, -1);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all good boys do fin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slice3 = str1.slice(4);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good boys do fine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slice4 = str1.slice(4, 8);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good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(slice4);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056906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D8DAA8-7000-4905-97D3-46D9B2FA5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709613" lvl="1" indent="-342900">
              <a:buFontTx/>
              <a:buChar char="-"/>
            </a:pPr>
            <a:r>
              <a:rPr lang="es-ES" i="1" dirty="0" err="1"/>
              <a:t>Cadena.substring</a:t>
            </a:r>
            <a:r>
              <a:rPr lang="es-ES" i="1" dirty="0"/>
              <a:t>(inicio, fin)</a:t>
            </a:r>
            <a:r>
              <a:rPr lang="es-ES" dirty="0"/>
              <a:t>:</a:t>
            </a:r>
          </a:p>
          <a:p>
            <a:pPr marL="366713" lvl="1" indent="0">
              <a:buNone/>
            </a:pPr>
            <a:r>
              <a:rPr lang="es-ES" dirty="0"/>
              <a:t>extrae una </a:t>
            </a:r>
            <a:r>
              <a:rPr lang="es-ES" dirty="0" err="1"/>
              <a:t>subcadena</a:t>
            </a:r>
            <a:endParaRPr lang="es-ES" dirty="0"/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&lt;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language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="JavaScript"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/JavaScript"&gt;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Hello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inicio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str.indexOf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"world"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(inicio);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 =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str.substring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(inicio,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str.length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window.alert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(res);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//res devuelve </a:t>
            </a:r>
            <a:r>
              <a:rPr lang="es-E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world</a:t>
            </a:r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7338784"/>
      </p:ext>
    </p:extLst>
  </p:cSld>
  <p:clrMapOvr>
    <a:masterClrMapping/>
  </p:clrMapOvr>
  <p:transition spd="slow">
    <p:zoom/>
    <p:sndAc>
      <p:stSnd>
        <p:snd r:embed="rId3" name="wind.wav"/>
      </p:stSnd>
    </p:sndAc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E2AA9B-2298-440B-9CE5-8444E13FE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709613" lvl="1" indent="-342900">
              <a:buFontTx/>
              <a:buChar char="-"/>
            </a:pPr>
            <a:r>
              <a:rPr lang="es-ES" dirty="0"/>
              <a:t>Método Split():</a:t>
            </a:r>
          </a:p>
          <a:p>
            <a:pPr marL="366713" lvl="1" indent="0">
              <a:buNone/>
            </a:pPr>
            <a:r>
              <a:rPr lang="es-ES" dirty="0"/>
              <a:t>Rompe una cadena y almacena los trozos en un array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language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="JavaScript"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/JavaScript"&gt;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string1 = </a:t>
            </a:r>
            <a:r>
              <a:rPr lang="es-MX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MX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Domingo,Lunes,Martes,Miercoles,Jueves,Viernes,Sabado</a:t>
            </a:r>
            <a:r>
              <a:rPr lang="es-MX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string1_array = string1.split(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","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string1_array.length;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document.write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"string1_array["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"] =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string1_array[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document.write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/r&gt;"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36396442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8285F6-595F-4532-9402-BB4AA19C2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9"/>
            <a:ext cx="8229600" cy="6063952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Ejercicios Propuestos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(2.15).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Escribir un programa que reciba como datos una cadena de caracteres y un carácter y reporta el número de veces que se encuentra el carácter en la cadena.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(2.16).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Hacer un programa que reciba un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string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S y devuelva el mismo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string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S al cual se le han eliminado los espacios.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(2.17).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Recoger el nombre completo del usuario y mostrarle sus iniciales.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(2.18).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Obligar al usuario a introducir una palabra que contenga una c en la primera posición y que su longitud sea 4. Extraer las dos primeras letras excluyendo la c.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(2.19).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En la frase ‘No por mucho madrugar, amanece mas temprano” extraer la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subcadena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‘amanece mas’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479528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B40307-A36A-458B-A56E-9DA8165C6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991944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OTROS OBJETOS</a:t>
            </a:r>
          </a:p>
          <a:p>
            <a:r>
              <a:rPr lang="es-ES" dirty="0"/>
              <a:t>Además de la jerarquía JS cuenta con otros objetos:</a:t>
            </a:r>
          </a:p>
          <a:p>
            <a:pPr lvl="1"/>
            <a:r>
              <a:rPr lang="es-ES" i="1" dirty="0"/>
              <a:t>Array</a:t>
            </a:r>
          </a:p>
          <a:p>
            <a:pPr lvl="1"/>
            <a:r>
              <a:rPr lang="es-ES" i="1" dirty="0"/>
              <a:t>Date</a:t>
            </a:r>
          </a:p>
          <a:p>
            <a:pPr lvl="1"/>
            <a:r>
              <a:rPr lang="es-ES" i="1" dirty="0" err="1"/>
              <a:t>Math</a:t>
            </a:r>
            <a:endParaRPr lang="es-ES" i="1" dirty="0"/>
          </a:p>
          <a:p>
            <a:pPr lvl="1"/>
            <a:r>
              <a:rPr lang="es-ES" i="1" dirty="0" err="1"/>
              <a:t>String</a:t>
            </a:r>
            <a:endParaRPr lang="es-ES" i="1" dirty="0"/>
          </a:p>
          <a:p>
            <a:pPr lvl="1"/>
            <a:r>
              <a:rPr lang="es-ES" i="1" dirty="0" err="1"/>
              <a:t>Navigator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53614181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977EC5-F669-4628-BB54-8A777B6A3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324601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Propiedades de los objetos</a:t>
            </a:r>
          </a:p>
          <a:p>
            <a:r>
              <a:rPr lang="es-ES" dirty="0"/>
              <a:t>Todos estos objetos cuentan con propiedades. Se emplean para:</a:t>
            </a:r>
          </a:p>
          <a:p>
            <a:pPr lvl="1"/>
            <a:r>
              <a:rPr lang="es-ES" dirty="0"/>
              <a:t>Recopilar información del objeto</a:t>
            </a:r>
          </a:p>
          <a:p>
            <a:pPr lvl="1"/>
            <a:r>
              <a:rPr lang="es-ES" dirty="0"/>
              <a:t>Cambiar la configuración del objeto</a:t>
            </a:r>
          </a:p>
          <a:p>
            <a:pPr lvl="1"/>
            <a:r>
              <a:rPr lang="es-ES" dirty="0"/>
              <a:t>Cambio de aspecto de un objeto</a:t>
            </a:r>
          </a:p>
          <a:p>
            <a:r>
              <a:rPr lang="es-ES" dirty="0"/>
              <a:t>Para referirnos a una propiedad: </a:t>
            </a:r>
            <a:r>
              <a:rPr lang="es-ES" i="1" dirty="0" err="1"/>
              <a:t>Objeto.Propiedad</a:t>
            </a:r>
            <a:endParaRPr lang="es-ES" i="1" dirty="0"/>
          </a:p>
          <a:p>
            <a:pPr marL="0" indent="0">
              <a:buNone/>
            </a:pPr>
            <a:r>
              <a:rPr lang="es-ES" dirty="0"/>
              <a:t>	Como ejemplo: </a:t>
            </a:r>
          </a:p>
          <a:p>
            <a:pPr lvl="1"/>
            <a:r>
              <a:rPr lang="es-ES" i="1" dirty="0" err="1"/>
              <a:t>window.location</a:t>
            </a:r>
            <a:r>
              <a:rPr lang="es-ES" i="1" dirty="0"/>
              <a:t> </a:t>
            </a:r>
            <a:r>
              <a:rPr lang="es-ES" i="1" dirty="0">
                <a:sym typeface="Wingdings" panose="05000000000000000000" pitchFamily="2" charset="2"/>
              </a:rPr>
              <a:t> </a:t>
            </a:r>
            <a:r>
              <a:rPr lang="es-ES" dirty="0">
                <a:sym typeface="Wingdings" panose="05000000000000000000" pitchFamily="2" charset="2"/>
              </a:rPr>
              <a:t>especifica la </a:t>
            </a:r>
            <a:r>
              <a:rPr lang="es-ES" dirty="0" err="1"/>
              <a:t>direccion</a:t>
            </a:r>
            <a:r>
              <a:rPr lang="es-ES" dirty="0"/>
              <a:t> </a:t>
            </a:r>
            <a:r>
              <a:rPr lang="es-ES" dirty="0" err="1"/>
              <a:t>url</a:t>
            </a:r>
            <a:r>
              <a:rPr lang="es-ES" dirty="0"/>
              <a:t> del documento que se está mostrando en la ventana.</a:t>
            </a:r>
          </a:p>
          <a:p>
            <a:pPr lvl="1"/>
            <a:r>
              <a:rPr lang="es-ES" dirty="0"/>
              <a:t>Se pueden asignar a variables. </a:t>
            </a:r>
          </a:p>
          <a:p>
            <a:pPr marL="668337" lvl="2" indent="0">
              <a:buNone/>
            </a:pPr>
            <a:r>
              <a:rPr lang="es-ES" dirty="0" err="1"/>
              <a:t>let</a:t>
            </a:r>
            <a:r>
              <a:rPr lang="es-ES" dirty="0"/>
              <a:t> </a:t>
            </a:r>
            <a:r>
              <a:rPr lang="es-ES" dirty="0" err="1"/>
              <a:t>Url</a:t>
            </a:r>
            <a:r>
              <a:rPr lang="es-ES" dirty="0"/>
              <a:t> = </a:t>
            </a:r>
            <a:r>
              <a:rPr lang="es-ES" dirty="0" err="1"/>
              <a:t>window.location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pPr lvl="1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815665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7E642C-A22D-43D0-9872-33CA82F0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Propiedades de “solo lectura”, es decir, solo se nos permite leer su valor  y propiedades de “lectura y escritura”, las cuales permiten modificar valores: 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i="1" dirty="0" err="1"/>
              <a:t>objeto.propiedad</a:t>
            </a:r>
            <a:r>
              <a:rPr lang="es-ES" i="1" dirty="0"/>
              <a:t> = valor;</a:t>
            </a:r>
          </a:p>
          <a:p>
            <a:pPr marL="0" indent="0">
              <a:buNone/>
            </a:pPr>
            <a:endParaRPr lang="es-ES" i="1" dirty="0"/>
          </a:p>
          <a:p>
            <a:r>
              <a:rPr lang="es-ES" dirty="0"/>
              <a:t>Algunos objetos son propiedades de otros objetos(Ver Jerarquía de objetos en Diapositiva2).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257373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30E1E2-D752-4F60-B818-2584FF816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r>
              <a:rPr lang="es-ES" b="1" dirty="0"/>
              <a:t>Métodos de un objeto</a:t>
            </a:r>
          </a:p>
          <a:p>
            <a:pPr marL="0" indent="0">
              <a:buNone/>
            </a:pPr>
            <a:r>
              <a:rPr lang="es-ES" dirty="0"/>
              <a:t>Sirven para:</a:t>
            </a:r>
          </a:p>
          <a:p>
            <a:r>
              <a:rPr lang="es-ES" dirty="0"/>
              <a:t>Simular una acción del usuario.</a:t>
            </a:r>
          </a:p>
          <a:p>
            <a:r>
              <a:rPr lang="es-ES" dirty="0"/>
              <a:t>Realizar un cálculo</a:t>
            </a:r>
          </a:p>
          <a:p>
            <a:r>
              <a:rPr lang="es-ES" dirty="0"/>
              <a:t>Manipular un objeto</a:t>
            </a:r>
          </a:p>
          <a:p>
            <a:pPr marL="0" indent="0">
              <a:buNone/>
            </a:pPr>
            <a:r>
              <a:rPr lang="es-ES" dirty="0"/>
              <a:t>¿Cómo se activa un método?</a:t>
            </a:r>
          </a:p>
          <a:p>
            <a:pPr lvl="1"/>
            <a:r>
              <a:rPr lang="es-ES" dirty="0" err="1"/>
              <a:t>Objeto.metodo</a:t>
            </a:r>
            <a:r>
              <a:rPr lang="es-ES" dirty="0"/>
              <a:t>();</a:t>
            </a:r>
          </a:p>
          <a:p>
            <a:pPr marL="457200" lvl="1" indent="0">
              <a:buNone/>
            </a:pPr>
            <a:r>
              <a:rPr lang="es-ES" dirty="0"/>
              <a:t>Ejemplo : </a:t>
            </a:r>
            <a:r>
              <a:rPr lang="es-ES" i="1" dirty="0" err="1"/>
              <a:t>history.back</a:t>
            </a:r>
            <a:r>
              <a:rPr lang="es-ES" i="1" dirty="0"/>
              <a:t>(); </a:t>
            </a:r>
          </a:p>
          <a:p>
            <a:pPr marL="90487" indent="0">
              <a:buNone/>
            </a:pPr>
            <a:r>
              <a:rPr lang="es-ES" dirty="0"/>
              <a:t>Al igual que las funciones aceptan varios argumentos: </a:t>
            </a:r>
            <a:r>
              <a:rPr lang="es-ES" dirty="0" err="1"/>
              <a:t>objeto.metodo</a:t>
            </a:r>
            <a:r>
              <a:rPr lang="es-ES" dirty="0"/>
              <a:t>(arg1,arg2..)</a:t>
            </a:r>
          </a:p>
          <a:p>
            <a:pPr marL="90487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792993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0E4AD9-16A9-444F-A006-9683B1F50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991944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Ejemplos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 OBJETO : </a:t>
            </a:r>
            <a:r>
              <a:rPr lang="es-ES" b="1" i="1" dirty="0" err="1">
                <a:sym typeface="Wingdings" panose="05000000000000000000" pitchFamily="2" charset="2"/>
              </a:rPr>
              <a:t>string</a:t>
            </a:r>
            <a:r>
              <a:rPr lang="es-ES" dirty="0">
                <a:sym typeface="Wingdings" panose="05000000000000000000" pitchFamily="2" charset="2"/>
              </a:rPr>
              <a:t> (Representa una cadena de caracteres)</a:t>
            </a:r>
          </a:p>
          <a:p>
            <a:pPr marL="393700" lvl="1" indent="0">
              <a:buNone/>
            </a:pPr>
            <a:endParaRPr lang="es-ES" dirty="0">
              <a:sym typeface="Wingdings" panose="05000000000000000000" pitchFamily="2" charset="2"/>
            </a:endParaRPr>
          </a:p>
          <a:p>
            <a:pPr marL="668337" lvl="2" indent="0">
              <a:buNone/>
            </a:pP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u="sng" dirty="0">
                <a:sym typeface="Wingdings" panose="05000000000000000000" pitchFamily="2" charset="2"/>
              </a:rPr>
              <a:t>Propiedad</a:t>
            </a:r>
            <a:r>
              <a:rPr lang="es-ES" dirty="0">
                <a:sym typeface="Wingdings" panose="05000000000000000000" pitchFamily="2" charset="2"/>
              </a:rPr>
              <a:t> : </a:t>
            </a:r>
            <a:r>
              <a:rPr lang="es-ES" b="1" i="1" dirty="0" err="1">
                <a:sym typeface="Wingdings" panose="05000000000000000000" pitchFamily="2" charset="2"/>
              </a:rPr>
              <a:t>lengh</a:t>
            </a:r>
            <a:r>
              <a:rPr lang="es-ES" dirty="0">
                <a:sym typeface="Wingdings" panose="05000000000000000000" pitchFamily="2" charset="2"/>
              </a:rPr>
              <a:t>: indica el número de caracteres de la cadena.</a:t>
            </a:r>
          </a:p>
          <a:p>
            <a:pPr marL="914400" lvl="2" indent="0">
              <a:buNone/>
            </a:pPr>
            <a:r>
              <a:rPr lang="es-ES" dirty="0">
                <a:sym typeface="Wingdings" panose="05000000000000000000" pitchFamily="2" charset="2"/>
              </a:rPr>
              <a:t>	 </a:t>
            </a:r>
            <a:r>
              <a:rPr lang="es-ES" dirty="0" err="1"/>
              <a:t>miCadena</a:t>
            </a:r>
            <a:r>
              <a:rPr lang="es-ES" dirty="0"/>
              <a:t> = "Hola, Mundo!" ;</a:t>
            </a:r>
          </a:p>
          <a:p>
            <a:pPr marL="914400" lvl="2" indent="0">
              <a:buNone/>
            </a:pPr>
            <a:r>
              <a:rPr lang="es-ES" dirty="0"/>
              <a:t>	x = </a:t>
            </a:r>
            <a:r>
              <a:rPr lang="es-ES" dirty="0" err="1"/>
              <a:t>miCadena.length</a:t>
            </a:r>
            <a:r>
              <a:rPr lang="es-ES" dirty="0">
                <a:sym typeface="Wingdings" panose="05000000000000000000" pitchFamily="2" charset="2"/>
              </a:rPr>
              <a:t> ;//x vale 12</a:t>
            </a:r>
          </a:p>
          <a:p>
            <a:pPr marL="914400" lvl="2" indent="0">
              <a:buNone/>
            </a:pPr>
            <a:endParaRPr lang="es-ES" dirty="0">
              <a:sym typeface="Wingdings" panose="05000000000000000000" pitchFamily="2" charset="2"/>
            </a:endParaRPr>
          </a:p>
          <a:p>
            <a:pPr marL="668337" lvl="2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u="sng" dirty="0">
                <a:sym typeface="Wingdings" panose="05000000000000000000" pitchFamily="2" charset="2"/>
              </a:rPr>
              <a:t>Método</a:t>
            </a:r>
            <a:r>
              <a:rPr lang="es-ES" dirty="0">
                <a:sym typeface="Wingdings" panose="05000000000000000000" pitchFamily="2" charset="2"/>
              </a:rPr>
              <a:t> : </a:t>
            </a:r>
            <a:r>
              <a:rPr lang="es-ES" b="1" i="1" dirty="0" err="1">
                <a:sym typeface="Wingdings" panose="05000000000000000000" pitchFamily="2" charset="2"/>
              </a:rPr>
              <a:t>toUpperCase</a:t>
            </a:r>
            <a:r>
              <a:rPr lang="es-ES" b="1" i="1" dirty="0">
                <a:sym typeface="Wingdings" panose="05000000000000000000" pitchFamily="2" charset="2"/>
              </a:rPr>
              <a:t>() </a:t>
            </a:r>
            <a:r>
              <a:rPr lang="es-ES" dirty="0">
                <a:sym typeface="Wingdings" panose="05000000000000000000" pitchFamily="2" charset="2"/>
              </a:rPr>
              <a:t>: que convierte a Mayúsculas.</a:t>
            </a:r>
          </a:p>
          <a:p>
            <a:pPr marL="1371600" lvl="3" indent="0">
              <a:buNone/>
            </a:pPr>
            <a:r>
              <a:rPr lang="es-ES" dirty="0">
                <a:sym typeface="Wingdings" panose="05000000000000000000" pitchFamily="2" charset="2"/>
              </a:rPr>
              <a:t>	</a:t>
            </a:r>
            <a:r>
              <a:rPr lang="es-ES" dirty="0" err="1">
                <a:sym typeface="Wingdings" panose="05000000000000000000" pitchFamily="2" charset="2"/>
              </a:rPr>
              <a:t>miCadena</a:t>
            </a:r>
            <a:r>
              <a:rPr lang="es-ES" dirty="0">
                <a:sym typeface="Wingdings" panose="05000000000000000000" pitchFamily="2" charset="2"/>
              </a:rPr>
              <a:t> = “Hola, Mundo”;</a:t>
            </a:r>
          </a:p>
          <a:p>
            <a:pPr marL="1371600" lvl="3" indent="0">
              <a:buNone/>
            </a:pPr>
            <a:r>
              <a:rPr lang="es-ES" dirty="0">
                <a:sym typeface="Wingdings" panose="05000000000000000000" pitchFamily="2" charset="2"/>
              </a:rPr>
              <a:t>	</a:t>
            </a:r>
            <a:r>
              <a:rPr lang="es-ES" dirty="0" err="1">
                <a:sym typeface="Wingdings" panose="05000000000000000000" pitchFamily="2" charset="2"/>
              </a:rPr>
              <a:t>miCadenaMayusculas</a:t>
            </a:r>
            <a:r>
              <a:rPr lang="es-ES" dirty="0">
                <a:sym typeface="Wingdings" panose="05000000000000000000" pitchFamily="2" charset="2"/>
              </a:rPr>
              <a:t> = </a:t>
            </a:r>
            <a:r>
              <a:rPr lang="es-ES" dirty="0" err="1">
                <a:sym typeface="Wingdings" panose="05000000000000000000" pitchFamily="2" charset="2"/>
              </a:rPr>
              <a:t>miCadena.toUpperCase</a:t>
            </a:r>
            <a:r>
              <a:rPr lang="es-ES" dirty="0">
                <a:sym typeface="Wingdings" panose="05000000000000000000" pitchFamily="2" charset="2"/>
              </a:rPr>
              <a:t>(); //contiene HOLA MUNDO</a:t>
            </a:r>
          </a:p>
          <a:p>
            <a:pPr marL="1371600" lvl="3" indent="0">
              <a:buNone/>
            </a:pPr>
            <a:r>
              <a:rPr lang="es-ES" b="1" i="1" dirty="0" err="1">
                <a:sym typeface="Wingdings" panose="05000000000000000000" pitchFamily="2" charset="2"/>
              </a:rPr>
              <a:t>toLowerCase</a:t>
            </a:r>
            <a:r>
              <a:rPr lang="es-ES" b="1" i="1" dirty="0">
                <a:sym typeface="Wingdings" panose="05000000000000000000" pitchFamily="2" charset="2"/>
              </a:rPr>
              <a:t>() </a:t>
            </a:r>
            <a:r>
              <a:rPr lang="es-ES" dirty="0">
                <a:sym typeface="Wingdings" panose="05000000000000000000" pitchFamily="2" charset="2"/>
              </a:rPr>
              <a:t> convierte a minúsculas</a:t>
            </a:r>
          </a:p>
          <a:p>
            <a:pPr marL="0" indent="0"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29988285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F55C0A-F69A-40E3-B307-2404F8F49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lvl="1"/>
            <a:r>
              <a:rPr lang="es-ES" dirty="0">
                <a:sym typeface="Wingdings" panose="05000000000000000000" pitchFamily="2" charset="2"/>
              </a:rPr>
              <a:t> OBJETO : </a:t>
            </a:r>
            <a:r>
              <a:rPr lang="es-ES" b="1" i="1" dirty="0" err="1">
                <a:sym typeface="Wingdings" panose="05000000000000000000" pitchFamily="2" charset="2"/>
              </a:rPr>
              <a:t>Math</a:t>
            </a:r>
            <a:r>
              <a:rPr lang="es-ES" dirty="0">
                <a:sym typeface="Wingdings" panose="05000000000000000000" pitchFamily="2" charset="2"/>
              </a:rPr>
              <a:t> (Representa un objeto matemático)</a:t>
            </a: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pPr marL="668337" lvl="2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u="sng" dirty="0">
                <a:sym typeface="Wingdings" panose="05000000000000000000" pitchFamily="2" charset="2"/>
              </a:rPr>
              <a:t>Propiedad</a:t>
            </a:r>
            <a:r>
              <a:rPr lang="es-ES" dirty="0">
                <a:sym typeface="Wingdings" panose="05000000000000000000" pitchFamily="2" charset="2"/>
              </a:rPr>
              <a:t> : </a:t>
            </a:r>
            <a:r>
              <a:rPr lang="es-ES" b="1" i="1" dirty="0">
                <a:sym typeface="Wingdings" panose="05000000000000000000" pitchFamily="2" charset="2"/>
              </a:rPr>
              <a:t>PI</a:t>
            </a:r>
            <a:r>
              <a:rPr lang="es-ES" dirty="0">
                <a:sym typeface="Wingdings" panose="05000000000000000000" pitchFamily="2" charset="2"/>
              </a:rPr>
              <a:t>: indica la relación entre la circunferencia y su radio.</a:t>
            </a:r>
          </a:p>
          <a:p>
            <a:pPr marL="914400" lvl="2" indent="0">
              <a:buNone/>
            </a:pPr>
            <a:r>
              <a:rPr lang="es-ES" dirty="0">
                <a:sym typeface="Wingdings" panose="05000000000000000000" pitchFamily="2" charset="2"/>
              </a:rPr>
              <a:t>	 x </a:t>
            </a:r>
            <a:r>
              <a:rPr lang="es-ES" dirty="0"/>
              <a:t> = </a:t>
            </a:r>
            <a:r>
              <a:rPr lang="es-ES" dirty="0" err="1"/>
              <a:t>Math.PI</a:t>
            </a:r>
            <a:r>
              <a:rPr lang="es-ES" dirty="0"/>
              <a:t> ;//x vale 3,1416</a:t>
            </a:r>
            <a:endParaRPr lang="es-ES" dirty="0">
              <a:sym typeface="Wingdings" panose="05000000000000000000" pitchFamily="2" charset="2"/>
            </a:endParaRPr>
          </a:p>
          <a:p>
            <a:pPr marL="393700" lvl="1" indent="0">
              <a:buNone/>
            </a:pPr>
            <a:endParaRPr lang="es-ES" dirty="0">
              <a:sym typeface="Wingdings" panose="05000000000000000000" pitchFamily="2" charset="2"/>
            </a:endParaRPr>
          </a:p>
          <a:p>
            <a:pPr lvl="2" indent="0">
              <a:buNone/>
            </a:pPr>
            <a:endParaRPr lang="es-ES" dirty="0">
              <a:sym typeface="Wingdings" panose="05000000000000000000" pitchFamily="2" charset="2"/>
            </a:endParaRPr>
          </a:p>
          <a:p>
            <a:pPr lvl="2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u="sng" dirty="0">
                <a:sym typeface="Wingdings" panose="05000000000000000000" pitchFamily="2" charset="2"/>
              </a:rPr>
              <a:t>Método</a:t>
            </a:r>
            <a:r>
              <a:rPr lang="es-ES" dirty="0">
                <a:sym typeface="Wingdings" panose="05000000000000000000" pitchFamily="2" charset="2"/>
              </a:rPr>
              <a:t> : </a:t>
            </a:r>
            <a:r>
              <a:rPr lang="es-ES" b="1" i="1" dirty="0" err="1">
                <a:sym typeface="Wingdings" panose="05000000000000000000" pitchFamily="2" charset="2"/>
              </a:rPr>
              <a:t>max</a:t>
            </a:r>
            <a:r>
              <a:rPr lang="es-ES" dirty="0">
                <a:sym typeface="Wingdings" panose="05000000000000000000" pitchFamily="2" charset="2"/>
              </a:rPr>
              <a:t>(numero1,numero1,…,</a:t>
            </a:r>
            <a:r>
              <a:rPr lang="es-ES" dirty="0" err="1">
                <a:sym typeface="Wingdings" panose="05000000000000000000" pitchFamily="2" charset="2"/>
              </a:rPr>
              <a:t>numeron</a:t>
            </a:r>
            <a:r>
              <a:rPr lang="es-ES" dirty="0">
                <a:sym typeface="Wingdings" panose="05000000000000000000" pitchFamily="2" charset="2"/>
              </a:rPr>
              <a:t>) : mayor número.</a:t>
            </a:r>
          </a:p>
          <a:p>
            <a:pPr marL="1371600" lvl="3" indent="0">
              <a:buNone/>
            </a:pPr>
            <a:r>
              <a:rPr lang="es-ES" dirty="0">
                <a:sym typeface="Wingdings" panose="05000000000000000000" pitchFamily="2" charset="2"/>
              </a:rPr>
              <a:t>	x = </a:t>
            </a:r>
            <a:r>
              <a:rPr lang="es-ES" dirty="0" err="1">
                <a:sym typeface="Wingdings" panose="05000000000000000000" pitchFamily="2" charset="2"/>
              </a:rPr>
              <a:t>Math.max</a:t>
            </a:r>
            <a:r>
              <a:rPr lang="es-ES" dirty="0">
                <a:sym typeface="Wingdings" panose="05000000000000000000" pitchFamily="2" charset="2"/>
              </a:rPr>
              <a:t>(10,24); //x vale 24</a:t>
            </a:r>
          </a:p>
          <a:p>
            <a:pPr marL="1371600" lvl="3" indent="0">
              <a:buNone/>
            </a:pPr>
            <a:endParaRPr lang="es-ES" dirty="0">
              <a:sym typeface="Wingdings" panose="05000000000000000000" pitchFamily="2" charset="2"/>
            </a:endParaRPr>
          </a:p>
          <a:p>
            <a:pPr marL="1371600" lvl="3" indent="0">
              <a:buNone/>
            </a:pPr>
            <a:r>
              <a:rPr lang="es-ES" dirty="0">
                <a:sym typeface="Wingdings" panose="05000000000000000000" pitchFamily="2" charset="2"/>
              </a:rPr>
              <a:t> min(numero1,…..,</a:t>
            </a:r>
            <a:r>
              <a:rPr lang="es-ES" dirty="0" err="1">
                <a:sym typeface="Wingdings" panose="05000000000000000000" pitchFamily="2" charset="2"/>
              </a:rPr>
              <a:t>numeron</a:t>
            </a:r>
            <a:r>
              <a:rPr lang="es-ES" dirty="0">
                <a:sym typeface="Wingdings" panose="05000000000000000000" pitchFamily="2" charset="2"/>
              </a:rPr>
              <a:t>): menor número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128664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DCB70DEA487A545B677C80EEB19CE41" ma:contentTypeVersion="4" ma:contentTypeDescription="Crear nuevo documento." ma:contentTypeScope="" ma:versionID="d8e8462086fb63a1c463c3e5e982a0c7">
  <xsd:schema xmlns:xsd="http://www.w3.org/2001/XMLSchema" xmlns:xs="http://www.w3.org/2001/XMLSchema" xmlns:p="http://schemas.microsoft.com/office/2006/metadata/properties" xmlns:ns2="9d135851-b8f6-4004-af2f-444391dbed93" targetNamespace="http://schemas.microsoft.com/office/2006/metadata/properties" ma:root="true" ma:fieldsID="b534dfdeda0afbcece299890afb31e4b" ns2:_="">
    <xsd:import namespace="9d135851-b8f6-4004-af2f-444391dbed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135851-b8f6-4004-af2f-444391dbed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C025A4-D14D-47A7-AB5C-698AC5BCEE86}"/>
</file>

<file path=customXml/itemProps2.xml><?xml version="1.0" encoding="utf-8"?>
<ds:datastoreItem xmlns:ds="http://schemas.openxmlformats.org/officeDocument/2006/customXml" ds:itemID="{00EBC8B5-B213-47C3-9AC3-AD292AEF213F}"/>
</file>

<file path=customXml/itemProps3.xml><?xml version="1.0" encoding="utf-8"?>
<ds:datastoreItem xmlns:ds="http://schemas.openxmlformats.org/officeDocument/2006/customXml" ds:itemID="{B6C8F531-8EAA-4A85-ADBB-4563DA8C95BF}"/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4304</TotalTime>
  <Words>3343</Words>
  <Application>Microsoft Office PowerPoint</Application>
  <PresentationFormat>Presentación en pantalla (4:3)</PresentationFormat>
  <Paragraphs>397</Paragraphs>
  <Slides>36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6" baseType="lpstr">
      <vt:lpstr>Arial</vt:lpstr>
      <vt:lpstr>Calibri</vt:lpstr>
      <vt:lpstr>Candara</vt:lpstr>
      <vt:lpstr>Consolas</vt:lpstr>
      <vt:lpstr>Constantia</vt:lpstr>
      <vt:lpstr>Symbol</vt:lpstr>
      <vt:lpstr>Times New Roman</vt:lpstr>
      <vt:lpstr>Wingdings</vt:lpstr>
      <vt:lpstr>Wingdings 2</vt:lpstr>
      <vt:lpstr>Tema1</vt:lpstr>
      <vt:lpstr>jScript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8</dc:title>
  <dc:creator>DiegoyRosaura</dc:creator>
  <cp:lastModifiedBy>Javier Vázquez Albarrán</cp:lastModifiedBy>
  <cp:revision>270</cp:revision>
  <dcterms:created xsi:type="dcterms:W3CDTF">2012-09-30T16:13:01Z</dcterms:created>
  <dcterms:modified xsi:type="dcterms:W3CDTF">2021-10-07T08:46:40Z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0x0101005DCB70DEA487A545B677C80EEB19CE41</vt:lpwstr>
  </property>
</Properties>
</file>