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89134" autoAdjust="0"/>
  </p:normalViewPr>
  <p:slideViewPr>
    <p:cSldViewPr>
      <p:cViewPr varScale="1">
        <p:scale>
          <a:sx n="64" d="100"/>
          <a:sy n="64" d="100"/>
        </p:scale>
        <p:origin x="18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01/10/2021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01/10/2021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01/10/2021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01/10/2021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01/10/2021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01/10/2021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01/10/2021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01/10/2021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01/10/2021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01/10/2021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01/10/2021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01/10/2021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01/10/2021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/>
              <a:t>jScript</a:t>
            </a:r>
            <a:endParaRPr lang="es-ES" dirty="0"/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b="1" dirty="0"/>
              <a:t>3 – </a:t>
            </a:r>
            <a:r>
              <a:rPr lang="es-ES" b="1" dirty="0" err="1"/>
              <a:t>Objetos_II</a:t>
            </a:r>
            <a:endParaRPr lang="es-ES" b="1" dirty="0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dirty="0"/>
              <a:t>Ejemplo : escritura en un Documento de otra ventana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abrir_ventana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nueva_ventana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window.open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nueva_ventana.document.writeln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nueva_ventana.document.writeln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"&lt;head&gt;"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nueva_ventana.document.writeln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&gt;Ejemplo de como se escribe en otra ventana&lt;/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nueva_ventana.document.writeln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"&lt;/head&gt;"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nueva_ventana.document.writeln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body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bgcolor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yellow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'&gt;"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nueva_ventana.document.writeln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"&lt;h2&gt;Esto está escrito desde otra ventana&lt;/h2&gt;"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nueva_ventana.document.writeln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body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nueva_ventana.document.writeln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="Abrir otra ventana"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abrir_ventana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2550519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OBJETOS LOCATION E HISTORY</a:t>
            </a:r>
          </a:p>
          <a:p>
            <a:r>
              <a:rPr lang="es-ES" sz="2400" b="1" dirty="0"/>
              <a:t>LOCATION</a:t>
            </a:r>
            <a:r>
              <a:rPr lang="es-ES" sz="2400" dirty="0"/>
              <a:t>: </a:t>
            </a:r>
          </a:p>
          <a:p>
            <a:pPr lvl="1"/>
            <a:r>
              <a:rPr lang="es-ES" sz="2200" dirty="0"/>
              <a:t>Despliega una página específica en la ventana del Navegador: </a:t>
            </a:r>
            <a:r>
              <a:rPr lang="es-ES" sz="2200" dirty="0" err="1"/>
              <a:t>window.location</a:t>
            </a:r>
            <a:r>
              <a:rPr lang="es-ES" sz="2200" dirty="0"/>
              <a:t> = URL</a:t>
            </a:r>
          </a:p>
          <a:p>
            <a:pPr marL="0" indent="0">
              <a:buNone/>
            </a:pPr>
            <a:r>
              <a:rPr lang="es-ES" sz="2400" dirty="0"/>
              <a:t> 	</a:t>
            </a:r>
            <a:r>
              <a:rPr lang="es-ES" sz="2400" dirty="0" err="1"/>
              <a:t>ej</a:t>
            </a:r>
            <a:r>
              <a:rPr lang="es-ES" sz="2400" dirty="0"/>
              <a:t>: </a:t>
            </a:r>
            <a:r>
              <a:rPr lang="es-ES" sz="2400" dirty="0" err="1"/>
              <a:t>self.location</a:t>
            </a:r>
            <a:r>
              <a:rPr lang="es-ES" sz="2400" dirty="0"/>
              <a:t> = “http://www.ucm.es”;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i="1" dirty="0"/>
              <a:t>NOTA: Interesante cuando trabajemos con back:</a:t>
            </a:r>
          </a:p>
          <a:p>
            <a:pPr marL="0" indent="0">
              <a:buNone/>
            </a:pPr>
            <a:r>
              <a:rPr lang="es-ES" sz="2400" i="1" dirty="0">
                <a:sym typeface="Wingdings" panose="05000000000000000000" pitchFamily="2" charset="2"/>
              </a:rPr>
              <a:t> </a:t>
            </a:r>
            <a:r>
              <a:rPr lang="es-ES" sz="2400" i="1" dirty="0" err="1">
                <a:sym typeface="Wingdings" panose="05000000000000000000" pitchFamily="2" charset="2"/>
              </a:rPr>
              <a:t>window.location.href</a:t>
            </a:r>
            <a:r>
              <a:rPr lang="es-ES" sz="2400" i="1" dirty="0">
                <a:sym typeface="Wingdings" panose="05000000000000000000" pitchFamily="2" charset="2"/>
              </a:rPr>
              <a:t>=“/otrapagina.aspx”;</a:t>
            </a:r>
            <a:endParaRPr lang="es-ES" sz="2400" i="1" dirty="0"/>
          </a:p>
          <a:p>
            <a:pPr marL="0" indent="0">
              <a:buNone/>
            </a:pPr>
            <a:endParaRPr lang="es-ES" sz="2400" dirty="0"/>
          </a:p>
          <a:p>
            <a:r>
              <a:rPr lang="es-ES" sz="2400" b="1" dirty="0"/>
              <a:t>HISTORY</a:t>
            </a:r>
            <a:r>
              <a:rPr lang="es-ES" sz="2400" dirty="0"/>
              <a:t> : </a:t>
            </a:r>
          </a:p>
          <a:p>
            <a:pPr lvl="1"/>
            <a:r>
              <a:rPr lang="es-ES" sz="2200" dirty="0"/>
              <a:t>Navegación programada. Tres métodos : back() Atrás, forward() Adelante y </a:t>
            </a:r>
            <a:r>
              <a:rPr lang="es-ES" sz="2200" dirty="0" err="1"/>
              <a:t>go</a:t>
            </a:r>
            <a:r>
              <a:rPr lang="es-ES" sz="2200" dirty="0"/>
              <a:t>() Ir a. </a:t>
            </a:r>
          </a:p>
          <a:p>
            <a:pPr lvl="2"/>
            <a:r>
              <a:rPr lang="es-ES" sz="1900" dirty="0"/>
              <a:t>Ej.- &lt;a </a:t>
            </a:r>
            <a:r>
              <a:rPr lang="es-ES" sz="1900" dirty="0" err="1"/>
              <a:t>href</a:t>
            </a:r>
            <a:r>
              <a:rPr lang="es-ES" sz="1900" dirty="0"/>
              <a:t> = “</a:t>
            </a:r>
            <a:r>
              <a:rPr lang="es-ES" sz="1900" dirty="0" err="1"/>
              <a:t>javascript:void</a:t>
            </a:r>
            <a:r>
              <a:rPr lang="es-ES" sz="1900" dirty="0"/>
              <a:t>(0)” </a:t>
            </a:r>
            <a:r>
              <a:rPr lang="es-ES" sz="1900" dirty="0" err="1"/>
              <a:t>onClick</a:t>
            </a:r>
            <a:r>
              <a:rPr lang="es-ES" sz="1900" dirty="0"/>
              <a:t>=“</a:t>
            </a:r>
            <a:r>
              <a:rPr lang="es-ES" sz="1900" dirty="0" err="1"/>
              <a:t>history.back</a:t>
            </a:r>
            <a:r>
              <a:rPr lang="es-ES" sz="1900" dirty="0"/>
              <a:t>()”&gt;</a:t>
            </a:r>
          </a:p>
          <a:p>
            <a:pPr lvl="2"/>
            <a:r>
              <a:rPr lang="es-ES" sz="1900" dirty="0"/>
              <a:t>Ej.- &lt;a </a:t>
            </a:r>
            <a:r>
              <a:rPr lang="es-ES" sz="1900" dirty="0" err="1"/>
              <a:t>href</a:t>
            </a:r>
            <a:r>
              <a:rPr lang="es-ES" sz="1900" dirty="0"/>
              <a:t> = “</a:t>
            </a:r>
            <a:r>
              <a:rPr lang="es-ES" sz="1900" dirty="0" err="1"/>
              <a:t>javascript:void</a:t>
            </a:r>
            <a:r>
              <a:rPr lang="es-ES" sz="1900" dirty="0"/>
              <a:t>(0)” </a:t>
            </a:r>
            <a:r>
              <a:rPr lang="es-ES" sz="1900" dirty="0" err="1"/>
              <a:t>onClick</a:t>
            </a:r>
            <a:r>
              <a:rPr lang="es-ES" sz="1900" dirty="0"/>
              <a:t>=“</a:t>
            </a:r>
            <a:r>
              <a:rPr lang="es-ES" sz="1900" dirty="0" err="1"/>
              <a:t>history.forrward</a:t>
            </a:r>
            <a:r>
              <a:rPr lang="es-ES" sz="1900" dirty="0"/>
              <a:t>()”&gt;</a:t>
            </a:r>
          </a:p>
          <a:p>
            <a:pPr lvl="2"/>
            <a:r>
              <a:rPr lang="es-ES" sz="1900" dirty="0"/>
              <a:t>Ej.- &lt;a </a:t>
            </a:r>
            <a:r>
              <a:rPr lang="es-ES" sz="1900" dirty="0" err="1"/>
              <a:t>href</a:t>
            </a:r>
            <a:r>
              <a:rPr lang="es-ES" sz="1900" dirty="0"/>
              <a:t> = “</a:t>
            </a:r>
            <a:r>
              <a:rPr lang="es-ES" sz="1900" dirty="0" err="1"/>
              <a:t>javascript:void</a:t>
            </a:r>
            <a:r>
              <a:rPr lang="es-ES" sz="1900" dirty="0"/>
              <a:t>(0)” </a:t>
            </a:r>
            <a:r>
              <a:rPr lang="es-ES" sz="1900" dirty="0" err="1"/>
              <a:t>onClick</a:t>
            </a:r>
            <a:r>
              <a:rPr lang="es-ES" sz="1900" dirty="0"/>
              <a:t>=“</a:t>
            </a:r>
            <a:r>
              <a:rPr lang="es-ES" sz="1900" dirty="0" err="1"/>
              <a:t>window.history.go</a:t>
            </a:r>
            <a:r>
              <a:rPr lang="es-ES" sz="1900" dirty="0"/>
              <a:t>(-2)”&gt;</a:t>
            </a:r>
          </a:p>
          <a:p>
            <a:pPr marL="26987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sz="2400" dirty="0"/>
              <a:t>	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9464239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Programación de vínculos(</a:t>
            </a:r>
            <a:r>
              <a:rPr lang="es-ES" i="1" dirty="0"/>
              <a:t>links</a:t>
            </a:r>
            <a:r>
              <a:rPr lang="es-ES" dirty="0"/>
              <a:t>)</a:t>
            </a:r>
          </a:p>
          <a:p>
            <a:r>
              <a:rPr lang="es-ES" sz="2000" dirty="0"/>
              <a:t>Link(Vínculo )</a:t>
            </a:r>
            <a:r>
              <a:rPr lang="es-ES" sz="2000" dirty="0">
                <a:sym typeface="Wingdings" pitchFamily="2" charset="2"/>
              </a:rPr>
              <a:t> etiqueta </a:t>
            </a:r>
            <a:r>
              <a:rPr lang="es-ES" sz="2000" i="1" dirty="0">
                <a:sym typeface="Wingdings" pitchFamily="2" charset="2"/>
              </a:rPr>
              <a:t>&lt;a </a:t>
            </a:r>
            <a:r>
              <a:rPr lang="es-ES" sz="2000" i="1" dirty="0" err="1">
                <a:sym typeface="Wingdings" pitchFamily="2" charset="2"/>
              </a:rPr>
              <a:t>href</a:t>
            </a:r>
            <a:r>
              <a:rPr lang="es-ES" sz="2000" i="1" dirty="0">
                <a:sym typeface="Wingdings" pitchFamily="2" charset="2"/>
              </a:rPr>
              <a:t>&gt;</a:t>
            </a:r>
          </a:p>
          <a:p>
            <a:r>
              <a:rPr lang="es-ES" sz="2000" dirty="0"/>
              <a:t>Referenciar el objeto link </a:t>
            </a:r>
            <a:r>
              <a:rPr lang="es-ES" sz="2000" dirty="0">
                <a:sym typeface="Wingdings" panose="05000000000000000000" pitchFamily="2" charset="2"/>
              </a:rPr>
              <a:t></a:t>
            </a:r>
            <a:r>
              <a:rPr lang="es-ES" sz="2000" dirty="0"/>
              <a:t> </a:t>
            </a:r>
            <a:r>
              <a:rPr lang="es-ES" sz="2000" i="1" dirty="0" err="1"/>
              <a:t>document.links</a:t>
            </a:r>
            <a:r>
              <a:rPr lang="es-ES" sz="2000" i="1" dirty="0"/>
              <a:t>[índice]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Ejemplo de Links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="http://www.yahoo.com"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="_blank"&gt;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Yahoo!!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="http://www.google.com/search?q=crear+paginas+web"&gt;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Google!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document.links.length; i++)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"Target : 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document.links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[i].target +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document.write(</a:t>
            </a:r>
            <a:r>
              <a:rPr lang="sv-SE" sz="1200" dirty="0">
                <a:solidFill>
                  <a:srgbClr val="A31515"/>
                </a:solidFill>
                <a:latin typeface="Consolas" panose="020B0609020204030204" pitchFamily="49" charset="0"/>
              </a:rPr>
              <a:t>"Host : 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document.links[i].host + </a:t>
            </a:r>
            <a:r>
              <a:rPr lang="sv-SE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"&lt;br&gt;"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Href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document.links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"Search 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document.links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].search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&gt;&lt;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8000"/>
                </a:solidFill>
                <a:latin typeface="Consolas" panose="020B0609020204030204" pitchFamily="49" charset="0"/>
              </a:rPr>
              <a:t>//para el primer enlace imprimimos el </a:t>
            </a:r>
            <a:r>
              <a:rPr lang="es-E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href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document.links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047879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Uso de imágenes</a:t>
            </a:r>
          </a:p>
          <a:p>
            <a:r>
              <a:rPr lang="es-ES" sz="2400" dirty="0"/>
              <a:t>Referenciar una imagen : </a:t>
            </a:r>
            <a:r>
              <a:rPr lang="es-ES" sz="2400" i="1" dirty="0" err="1"/>
              <a:t>document.images</a:t>
            </a:r>
            <a:r>
              <a:rPr lang="es-ES" sz="2400" i="1" dirty="0"/>
              <a:t>[</a:t>
            </a:r>
            <a:r>
              <a:rPr lang="es-ES" sz="2400" i="1" dirty="0" err="1"/>
              <a:t>indice</a:t>
            </a:r>
            <a:r>
              <a:rPr lang="es-ES" sz="2400" i="1" dirty="0"/>
              <a:t>]</a:t>
            </a:r>
          </a:p>
          <a:p>
            <a:r>
              <a:rPr lang="es-ES" sz="2400" dirty="0"/>
              <a:t>Ejemplo:</a:t>
            </a:r>
          </a:p>
          <a:p>
            <a:pPr lvl="1"/>
            <a:r>
              <a:rPr lang="es-ES" sz="2000" dirty="0"/>
              <a:t>Dada la imagen: </a:t>
            </a:r>
            <a:r>
              <a:rPr lang="es-ES" sz="2000" i="1" dirty="0">
                <a:latin typeface="Consolas" panose="020B0609020204030204" pitchFamily="49" charset="0"/>
              </a:rPr>
              <a:t>&lt;</a:t>
            </a:r>
            <a:r>
              <a:rPr lang="es-ES" sz="2000" i="1" dirty="0" err="1">
                <a:latin typeface="Consolas" panose="020B0609020204030204" pitchFamily="49" charset="0"/>
              </a:rPr>
              <a:t>img</a:t>
            </a:r>
            <a:r>
              <a:rPr lang="es-ES" sz="2000" i="1" dirty="0">
                <a:latin typeface="Consolas" panose="020B0609020204030204" pitchFamily="49" charset="0"/>
              </a:rPr>
              <a:t> </a:t>
            </a:r>
            <a:r>
              <a:rPr lang="es-ES" sz="2000" i="1" dirty="0" err="1">
                <a:latin typeface="Consolas" panose="020B0609020204030204" pitchFamily="49" charset="0"/>
              </a:rPr>
              <a:t>src</a:t>
            </a:r>
            <a:r>
              <a:rPr lang="es-ES" sz="2000" i="1" dirty="0">
                <a:latin typeface="Consolas" panose="020B0609020204030204" pitchFamily="49" charset="0"/>
              </a:rPr>
              <a:t>=“imagen.gif” </a:t>
            </a:r>
            <a:r>
              <a:rPr lang="es-ES" sz="2000" i="1" dirty="0" err="1">
                <a:latin typeface="Consolas" panose="020B0609020204030204" pitchFamily="49" charset="0"/>
              </a:rPr>
              <a:t>name</a:t>
            </a:r>
            <a:r>
              <a:rPr lang="es-ES" sz="2000" i="1" dirty="0">
                <a:latin typeface="Consolas" panose="020B0609020204030204" pitchFamily="49" charset="0"/>
              </a:rPr>
              <a:t>=“imagen1”&gt;</a:t>
            </a:r>
          </a:p>
          <a:p>
            <a:pPr lvl="1"/>
            <a:r>
              <a:rPr lang="es-ES" sz="2000" dirty="0"/>
              <a:t>La referenciamos de dos posibles formas: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000" dirty="0"/>
              <a:t>1. </a:t>
            </a:r>
            <a:r>
              <a:rPr lang="es-ES" sz="2000" i="1" dirty="0" err="1">
                <a:latin typeface="Consolas" panose="020B0609020204030204" pitchFamily="49" charset="0"/>
              </a:rPr>
              <a:t>document.images</a:t>
            </a:r>
            <a:r>
              <a:rPr lang="es-ES" sz="2000" i="1" dirty="0">
                <a:latin typeface="Consolas" panose="020B0609020204030204" pitchFamily="49" charset="0"/>
              </a:rPr>
              <a:t>[0];</a:t>
            </a:r>
          </a:p>
          <a:p>
            <a:pPr marL="0" indent="0">
              <a:buNone/>
            </a:pPr>
            <a:r>
              <a:rPr lang="es-ES" sz="2000" dirty="0"/>
              <a:t>	2. </a:t>
            </a:r>
            <a:r>
              <a:rPr lang="es-ES" sz="2000" i="1" dirty="0" err="1">
                <a:latin typeface="Consolas" panose="020B0609020204030204" pitchFamily="49" charset="0"/>
              </a:rPr>
              <a:t>document.images</a:t>
            </a:r>
            <a:r>
              <a:rPr lang="es-ES" sz="2000" i="1" dirty="0">
                <a:latin typeface="Consolas" panose="020B0609020204030204" pitchFamily="49" charset="0"/>
              </a:rPr>
              <a:t>[“imagen1”];</a:t>
            </a:r>
          </a:p>
          <a:p>
            <a:r>
              <a:rPr lang="es-ES" sz="2000" dirty="0"/>
              <a:t>Cambiar el origen de la imagen :</a:t>
            </a:r>
          </a:p>
          <a:p>
            <a:pPr lvl="1"/>
            <a:r>
              <a:rPr lang="es-ES" sz="1800" i="1" dirty="0" err="1">
                <a:latin typeface="Consolas" panose="020B0609020204030204" pitchFamily="49" charset="0"/>
              </a:rPr>
              <a:t>document.images</a:t>
            </a:r>
            <a:r>
              <a:rPr lang="es-ES" sz="1800" i="1" dirty="0">
                <a:latin typeface="Consolas" panose="020B0609020204030204" pitchFamily="49" charset="0"/>
              </a:rPr>
              <a:t>[</a:t>
            </a:r>
            <a:r>
              <a:rPr lang="es-ES" sz="1800" i="1" dirty="0" err="1">
                <a:latin typeface="Consolas" panose="020B0609020204030204" pitchFamily="49" charset="0"/>
              </a:rPr>
              <a:t>indice</a:t>
            </a:r>
            <a:r>
              <a:rPr lang="es-ES" sz="1800" i="1" dirty="0">
                <a:latin typeface="Consolas" panose="020B0609020204030204" pitchFamily="49" charset="0"/>
              </a:rPr>
              <a:t>].</a:t>
            </a:r>
            <a:r>
              <a:rPr lang="es-ES" sz="1800" i="1" dirty="0" err="1">
                <a:latin typeface="Consolas" panose="020B0609020204030204" pitchFamily="49" charset="0"/>
              </a:rPr>
              <a:t>src</a:t>
            </a:r>
            <a:r>
              <a:rPr lang="es-ES" sz="1800" i="1" dirty="0">
                <a:latin typeface="Consolas" panose="020B0609020204030204" pitchFamily="49" charset="0"/>
              </a:rPr>
              <a:t>=URL</a:t>
            </a:r>
          </a:p>
          <a:p>
            <a:pPr marL="393700" lvl="1" indent="0"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57281077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1"/>
          </a:xfrm>
        </p:spPr>
        <p:txBody>
          <a:bodyPr/>
          <a:lstStyle/>
          <a:p>
            <a:r>
              <a:rPr lang="es-ES" sz="1600" dirty="0"/>
              <a:t>Recorrido a través de una serie de imágenes: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/uno.gif"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/dos.gif"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/tres.gif"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[3] =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/cuatro.gif"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[4] =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/cinco.gif"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[5] =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/seis.gif"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[6] =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/siete.gif"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[7] =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/ocho.gif"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indice_imagenes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siguiente_imagen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>
                <a:solidFill>
                  <a:srgbClr val="008000"/>
                </a:solidFill>
                <a:latin typeface="Consolas" panose="020B0609020204030204" pitchFamily="49" charset="0"/>
              </a:rPr>
              <a:t>//incrementar el </a:t>
            </a:r>
            <a:r>
              <a:rPr lang="es-E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indice</a:t>
            </a:r>
            <a:r>
              <a:rPr lang="es-ES" sz="1200" dirty="0">
                <a:solidFill>
                  <a:srgbClr val="008000"/>
                </a:solidFill>
                <a:latin typeface="Consolas" panose="020B0609020204030204" pitchFamily="49" charset="0"/>
              </a:rPr>
              <a:t> del </a:t>
            </a:r>
            <a:r>
              <a:rPr lang="es-E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array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indice_imagenes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//¿Se ha llegado al ultimo elemento?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indice_imagenes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imagenes.length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//si es </a:t>
            </a:r>
            <a:r>
              <a:rPr lang="es-E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asi</a:t>
            </a:r>
            <a:r>
              <a:rPr lang="es-ES" sz="1200" dirty="0">
                <a:solidFill>
                  <a:srgbClr val="008000"/>
                </a:solidFill>
                <a:latin typeface="Consolas" panose="020B0609020204030204" pitchFamily="49" charset="0"/>
              </a:rPr>
              <a:t>, inicializar el </a:t>
            </a:r>
            <a:r>
              <a:rPr lang="es-E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indice</a:t>
            </a:r>
            <a:r>
              <a:rPr lang="es-ES" sz="1200" dirty="0">
                <a:solidFill>
                  <a:srgbClr val="008000"/>
                </a:solidFill>
                <a:latin typeface="Consolas" panose="020B0609020204030204" pitchFamily="49" charset="0"/>
              </a:rPr>
              <a:t> a 0 para volver al principio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indice_imagenes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>
                <a:solidFill>
                  <a:srgbClr val="008000"/>
                </a:solidFill>
                <a:latin typeface="Consolas" panose="020B0609020204030204" pitchFamily="49" charset="0"/>
              </a:rPr>
              <a:t>//Mostrar la nueva imagen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document.images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carpeta_imagenes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indice_imagenes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03197668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imagen_previa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decrementar</a:t>
            </a:r>
            <a:r>
              <a:rPr lang="es-ES" sz="1200" dirty="0">
                <a:solidFill>
                  <a:srgbClr val="008000"/>
                </a:solidFill>
                <a:latin typeface="Consolas" panose="020B0609020204030204" pitchFamily="49" charset="0"/>
              </a:rPr>
              <a:t> el </a:t>
            </a:r>
            <a:r>
              <a:rPr lang="es-E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indice</a:t>
            </a:r>
            <a:r>
              <a:rPr lang="es-ES" sz="1200" dirty="0">
                <a:solidFill>
                  <a:srgbClr val="008000"/>
                </a:solidFill>
                <a:latin typeface="Consolas" panose="020B0609020204030204" pitchFamily="49" charset="0"/>
              </a:rPr>
              <a:t> del </a:t>
            </a:r>
            <a:r>
              <a:rPr lang="es-E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array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indice_imagenes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//¿Es negativo el </a:t>
            </a:r>
            <a:r>
              <a:rPr lang="es-E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indice</a:t>
            </a:r>
            <a:r>
              <a:rPr lang="es-ES" sz="1200" dirty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indice_imagenes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//si es </a:t>
            </a:r>
            <a:r>
              <a:rPr lang="es-E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asi</a:t>
            </a:r>
            <a:r>
              <a:rPr lang="es-ES" sz="1200" dirty="0">
                <a:solidFill>
                  <a:srgbClr val="008000"/>
                </a:solidFill>
                <a:latin typeface="Consolas" panose="020B0609020204030204" pitchFamily="49" charset="0"/>
              </a:rPr>
              <a:t>, inicializarlo con el valor del ultimo elemento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indice_imagenes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imagenes.length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>
                <a:solidFill>
                  <a:srgbClr val="008000"/>
                </a:solidFill>
                <a:latin typeface="Consolas" panose="020B0609020204030204" pitchFamily="49" charset="0"/>
              </a:rPr>
              <a:t>//Mostrar la nueva imagen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document.images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carpeta_imagenes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indice_imagenes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imagenes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/uno.gif"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carpeta_imagenes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javascript:imagen_previa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Anterior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javascript:siguiente_imagen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Siguiente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43160568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7EC229-2492-4116-9403-0F07E530A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sz="2800" dirty="0"/>
              <a:t>Manipulación de </a:t>
            </a:r>
            <a:r>
              <a:rPr lang="es-ES" sz="2800" i="1" dirty="0"/>
              <a:t>eventos</a:t>
            </a:r>
            <a:r>
              <a:rPr lang="es-ES" sz="2800" dirty="0"/>
              <a:t> del objeto </a:t>
            </a:r>
            <a:r>
              <a:rPr lang="es-ES" sz="2800" dirty="0" err="1"/>
              <a:t>image</a:t>
            </a:r>
            <a:r>
              <a:rPr lang="es-ES" sz="2800" dirty="0"/>
              <a:t>:</a:t>
            </a:r>
          </a:p>
          <a:p>
            <a:r>
              <a:rPr lang="es-ES" sz="2800" dirty="0"/>
              <a:t>Evento </a:t>
            </a:r>
            <a:r>
              <a:rPr lang="es-ES" sz="2800" i="1" dirty="0" err="1"/>
              <a:t>Abort</a:t>
            </a:r>
            <a:r>
              <a:rPr lang="es-ES" sz="2800" dirty="0"/>
              <a:t>: cuando la descarga de una imagen es cancelada.</a:t>
            </a:r>
          </a:p>
          <a:p>
            <a:pPr lvl="2"/>
            <a:r>
              <a:rPr lang="es-ES" sz="2000" dirty="0"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latin typeface="Consolas" panose="020B0609020204030204" pitchFamily="49" charset="0"/>
              </a:rPr>
              <a:t>img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src</a:t>
            </a:r>
            <a:r>
              <a:rPr lang="es-ES" sz="2000" dirty="0">
                <a:latin typeface="Consolas" panose="020B0609020204030204" pitchFamily="49" charset="0"/>
              </a:rPr>
              <a:t> = “sample.gif” </a:t>
            </a:r>
            <a:r>
              <a:rPr lang="es-ES" sz="2000" dirty="0" err="1">
                <a:latin typeface="Consolas" panose="020B0609020204030204" pitchFamily="49" charset="0"/>
              </a:rPr>
              <a:t>onAbort</a:t>
            </a:r>
            <a:r>
              <a:rPr lang="es-ES" sz="2000" dirty="0">
                <a:latin typeface="Consolas" panose="020B0609020204030204" pitchFamily="49" charset="0"/>
              </a:rPr>
              <a:t>=“</a:t>
            </a:r>
            <a:r>
              <a:rPr lang="es-ES" sz="2000" dirty="0" err="1">
                <a:latin typeface="Consolas" panose="020B0609020204030204" pitchFamily="49" charset="0"/>
              </a:rPr>
              <a:t>alert</a:t>
            </a:r>
            <a:r>
              <a:rPr lang="es-ES" sz="2000" dirty="0">
                <a:latin typeface="Consolas" panose="020B0609020204030204" pitchFamily="49" charset="0"/>
              </a:rPr>
              <a:t>(‘La imagen no ha sido cargada en su totalidad’)”&gt;</a:t>
            </a:r>
          </a:p>
          <a:p>
            <a:pPr lvl="2"/>
            <a:r>
              <a:rPr lang="es-ES" sz="2000" dirty="0"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latin typeface="Consolas" panose="020B0609020204030204" pitchFamily="49" charset="0"/>
              </a:rPr>
              <a:t>img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src</a:t>
            </a:r>
            <a:r>
              <a:rPr lang="es-ES" sz="2000" dirty="0">
                <a:latin typeface="Consolas" panose="020B0609020204030204" pitchFamily="49" charset="0"/>
              </a:rPr>
              <a:t> = “sample.gif” </a:t>
            </a:r>
            <a:r>
              <a:rPr lang="es-ES" sz="2000" dirty="0" err="1">
                <a:latin typeface="Consolas" panose="020B0609020204030204" pitchFamily="49" charset="0"/>
              </a:rPr>
              <a:t>onAbort</a:t>
            </a:r>
            <a:r>
              <a:rPr lang="es-ES" sz="2000" dirty="0">
                <a:latin typeface="Consolas" panose="020B0609020204030204" pitchFamily="49" charset="0"/>
              </a:rPr>
              <a:t>=“</a:t>
            </a:r>
            <a:r>
              <a:rPr lang="es-ES" sz="2000" dirty="0" err="1">
                <a:latin typeface="Consolas" panose="020B0609020204030204" pitchFamily="49" charset="0"/>
              </a:rPr>
              <a:t>abort_handler</a:t>
            </a:r>
            <a:r>
              <a:rPr lang="es-ES" sz="2000" dirty="0">
                <a:latin typeface="Consolas" panose="020B0609020204030204" pitchFamily="49" charset="0"/>
              </a:rPr>
              <a:t>(</a:t>
            </a:r>
            <a:r>
              <a:rPr lang="es-ES" sz="2000" dirty="0" err="1">
                <a:latin typeface="Consolas" panose="020B0609020204030204" pitchFamily="49" charset="0"/>
              </a:rPr>
              <a:t>this.src</a:t>
            </a:r>
            <a:r>
              <a:rPr lang="es-ES" sz="2000" dirty="0">
                <a:latin typeface="Consolas" panose="020B0609020204030204" pitchFamily="49" charset="0"/>
              </a:rPr>
              <a:t>)”&gt;</a:t>
            </a:r>
          </a:p>
          <a:p>
            <a:pPr lvl="2"/>
            <a:endParaRPr lang="es-E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abortImage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alert(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'Error: Loading of the image was aborted!'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="image_w3default.gif"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onabort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abortImage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211228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09988-22DC-4932-A2DA-E1D4996E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r>
              <a:rPr lang="es-ES" sz="2800" dirty="0"/>
              <a:t>Evento </a:t>
            </a:r>
            <a:r>
              <a:rPr lang="es-ES" sz="2800" i="1" dirty="0"/>
              <a:t>Error</a:t>
            </a:r>
            <a:r>
              <a:rPr lang="es-ES" sz="2800" dirty="0"/>
              <a:t> : cuando falla la carga de una imagen.</a:t>
            </a:r>
          </a:p>
          <a:p>
            <a:pPr marL="0" indent="0">
              <a:buNone/>
            </a:pPr>
            <a:endParaRPr lang="es-E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="image.gif"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onError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'The image could not be loaded.'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7363069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49E1E-1215-4A45-B005-DF562C56E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i="1" dirty="0"/>
              <a:t>Cookies</a:t>
            </a:r>
          </a:p>
          <a:p>
            <a:r>
              <a:rPr lang="es-ES" dirty="0"/>
              <a:t>Almacenaje de datos en la máquina del usuario. El lugar depende del navegador y del S.O.</a:t>
            </a:r>
          </a:p>
          <a:p>
            <a:r>
              <a:rPr lang="es-ES" dirty="0"/>
              <a:t>Similar a una variable JavaScript. Par nombre/valor separados por un signo (=) ej. </a:t>
            </a:r>
            <a:r>
              <a:rPr lang="es-ES" dirty="0" err="1"/>
              <a:t>Nombre_usuario</a:t>
            </a:r>
            <a:r>
              <a:rPr lang="es-ES" dirty="0"/>
              <a:t> = Juan.</a:t>
            </a:r>
          </a:p>
          <a:p>
            <a:r>
              <a:rPr lang="es-MX" dirty="0"/>
              <a:t>Pertenecen a un sitio web específico. Mecanismo seguro para almacenar datos.</a:t>
            </a:r>
          </a:p>
          <a:p>
            <a:r>
              <a:rPr lang="es-MX" sz="2400" dirty="0"/>
              <a:t>Ventajas:</a:t>
            </a:r>
          </a:p>
          <a:p>
            <a:pPr lvl="1"/>
            <a:r>
              <a:rPr lang="es-MX" sz="2200" dirty="0"/>
              <a:t>Almacenaje de nombre usuario y contraseña.</a:t>
            </a:r>
          </a:p>
          <a:p>
            <a:pPr lvl="1"/>
            <a:r>
              <a:rPr lang="es-MX" sz="2200" dirty="0"/>
              <a:t>Personalizar una página</a:t>
            </a:r>
          </a:p>
          <a:p>
            <a:pPr lvl="1"/>
            <a:r>
              <a:rPr lang="es-MX" sz="2200" dirty="0"/>
              <a:t>Guardar preferencias de usuario</a:t>
            </a:r>
          </a:p>
          <a:p>
            <a:pPr lvl="1"/>
            <a:r>
              <a:rPr lang="es-MX" sz="2200" dirty="0"/>
              <a:t>Seguimiento de las visitas del usuario</a:t>
            </a:r>
          </a:p>
          <a:p>
            <a:pPr lvl="1"/>
            <a:r>
              <a:rPr lang="es-MX" sz="2200" dirty="0"/>
              <a:t>Controlar la visualización de banners</a:t>
            </a:r>
          </a:p>
          <a:p>
            <a:pPr lvl="1"/>
            <a:r>
              <a:rPr lang="es-MX" sz="2200" dirty="0"/>
              <a:t>Crear un carrito de la compra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205037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F52AB-96EC-45B6-9C05-491DC8CF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336703"/>
          </a:xfrm>
        </p:spPr>
        <p:txBody>
          <a:bodyPr/>
          <a:lstStyle/>
          <a:p>
            <a:r>
              <a:rPr lang="es-MX" sz="2400" dirty="0"/>
              <a:t>Desventajas:</a:t>
            </a:r>
          </a:p>
          <a:p>
            <a:pPr lvl="1"/>
            <a:r>
              <a:rPr lang="es-MX" sz="2000" dirty="0"/>
              <a:t>Pueden ser rechazadas o desactivadas por el usuario</a:t>
            </a:r>
          </a:p>
          <a:p>
            <a:pPr lvl="1"/>
            <a:r>
              <a:rPr lang="es-MX" sz="2000" dirty="0"/>
              <a:t>Son  especificas de un navegador.</a:t>
            </a:r>
          </a:p>
          <a:p>
            <a:pPr lvl="1"/>
            <a:r>
              <a:rPr lang="es-MX" sz="2000" dirty="0"/>
              <a:t>Son específicas de una máquina</a:t>
            </a:r>
          </a:p>
          <a:p>
            <a:pPr lvl="1"/>
            <a:r>
              <a:rPr lang="es-MX" sz="2000" dirty="0"/>
              <a:t>Pueden ser borradas</a:t>
            </a:r>
          </a:p>
          <a:p>
            <a:r>
              <a:rPr lang="es-MX" sz="2400" dirty="0"/>
              <a:t>Google Chrome clic en el icono de menú de Chrome .</a:t>
            </a:r>
          </a:p>
          <a:p>
            <a:pPr lvl="1"/>
            <a:r>
              <a:rPr lang="es-MX" sz="2000" dirty="0"/>
              <a:t>Selecciona Configuración.</a:t>
            </a:r>
          </a:p>
          <a:p>
            <a:pPr lvl="1"/>
            <a:r>
              <a:rPr lang="es-MX" sz="2000" dirty="0"/>
              <a:t>Cerca del final de la página, haz clic en Mostrar opciones avanzadas....</a:t>
            </a:r>
          </a:p>
          <a:p>
            <a:pPr lvl="1"/>
            <a:r>
              <a:rPr lang="es-MX" sz="2000" dirty="0"/>
              <a:t>En la sección "Privacidad", haz clic en Configuración de contenido....</a:t>
            </a:r>
          </a:p>
          <a:p>
            <a:pPr lvl="1"/>
            <a:r>
              <a:rPr lang="es-MX" sz="2000" dirty="0"/>
              <a:t>Cómo habilitar o inhabilitar cookies:</a:t>
            </a:r>
          </a:p>
          <a:p>
            <a:pPr lvl="1"/>
            <a:r>
              <a:rPr lang="es-MX" sz="2000" dirty="0"/>
              <a:t>Para habilitar cookies, selecciona Permitir que se almacenen datos locales (recomendado).</a:t>
            </a:r>
          </a:p>
          <a:p>
            <a:pPr lvl="1"/>
            <a:r>
              <a:rPr lang="es-MX" sz="2000" dirty="0"/>
              <a:t>Para inhabilitar cookies, selecciona Bloquear los sitios para que no configuren ningún dato.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899292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-25400"/>
            <a:ext cx="9144000" cy="6883400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OBJETO WINDOW : VENTANA DEL USUARIO</a:t>
            </a:r>
          </a:p>
          <a:p>
            <a:r>
              <a:rPr lang="es-ES" dirty="0"/>
              <a:t>Apertura de una ventana: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sz="2000" i="1" dirty="0" err="1"/>
              <a:t>window.open</a:t>
            </a:r>
            <a:r>
              <a:rPr lang="es-ES" sz="2000" i="1" dirty="0"/>
              <a:t>(URL, ‘nombre de la ventana’)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APERTURA DE VENTANA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javascript:void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(0)"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window.open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'http://www.ucm.es/'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Abrir página UCM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i="1" dirty="0"/>
          </a:p>
          <a:p>
            <a:pPr marL="0" indent="0">
              <a:buNone/>
            </a:pPr>
            <a:endParaRPr lang="es-ES" sz="1600" b="1" dirty="0"/>
          </a:p>
          <a:p>
            <a:pPr marL="0" indent="0">
              <a:buNone/>
            </a:pPr>
            <a:r>
              <a:rPr lang="es-ES" sz="2000" b="1" dirty="0"/>
              <a:t>Nota : </a:t>
            </a:r>
            <a:r>
              <a:rPr lang="es-ES" sz="2000" dirty="0"/>
              <a:t>Por el hecho de encontrarse en lo más alto de la jerarquía de objetos podremos llamar a las propiedades de este objeto sin necesidad de instanciar el objeto: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dirty="0" err="1">
                <a:sym typeface="Wingdings" panose="05000000000000000000" pitchFamily="2" charset="2"/>
              </a:rPr>
              <a:t>w</a:t>
            </a:r>
            <a:r>
              <a:rPr lang="es-ES" sz="2000" dirty="0" err="1"/>
              <a:t>indow.nombrePropiedad</a:t>
            </a:r>
            <a:r>
              <a:rPr lang="es-ES" sz="2000" dirty="0"/>
              <a:t> = </a:t>
            </a:r>
            <a:r>
              <a:rPr lang="es-ES" sz="2000" dirty="0" err="1"/>
              <a:t>nombrePropiedad</a:t>
            </a:r>
            <a:endParaRPr lang="es-ES" sz="2000" dirty="0"/>
          </a:p>
          <a:p>
            <a:pPr marL="0" indent="0">
              <a:buNone/>
            </a:pPr>
            <a:endParaRPr lang="es-ES" sz="1600" b="1" dirty="0"/>
          </a:p>
          <a:p>
            <a:endParaRPr lang="es-ES" sz="1200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3B958C8-7055-46FD-8808-1BC97E8B30D3}"/>
              </a:ext>
            </a:extLst>
          </p:cNvPr>
          <p:cNvCxnSpPr/>
          <p:nvPr/>
        </p:nvCxnSpPr>
        <p:spPr>
          <a:xfrm>
            <a:off x="1691680" y="5085184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9BA95-FA48-4B3F-A1B6-B21F824A0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sz="2000" dirty="0"/>
              <a:t>Asignar datos a la cookie: </a:t>
            </a:r>
            <a:r>
              <a:rPr lang="es-ES" sz="2000" i="1" dirty="0" err="1"/>
              <a:t>document.cookie</a:t>
            </a:r>
            <a:r>
              <a:rPr lang="es-ES" sz="2000" i="1" dirty="0"/>
              <a:t>=“</a:t>
            </a:r>
            <a:r>
              <a:rPr lang="es-ES" sz="2000" i="1" dirty="0" err="1"/>
              <a:t>nombre_cookie</a:t>
            </a:r>
            <a:r>
              <a:rPr lang="es-ES" sz="2000" i="1" dirty="0"/>
              <a:t>=</a:t>
            </a:r>
            <a:r>
              <a:rPr lang="es-ES" sz="2000" i="1" dirty="0" err="1"/>
              <a:t>valor_cookie</a:t>
            </a:r>
            <a:r>
              <a:rPr lang="es-ES" sz="2000" i="1" dirty="0"/>
              <a:t>”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err="1"/>
              <a:t>Ej</a:t>
            </a:r>
            <a:r>
              <a:rPr lang="es-ES" sz="2000" dirty="0"/>
              <a:t> </a:t>
            </a:r>
            <a:r>
              <a:rPr lang="es-ES" sz="2000" i="1" dirty="0" err="1"/>
              <a:t>document.cookie</a:t>
            </a:r>
            <a:r>
              <a:rPr lang="es-ES" sz="2000" i="1" dirty="0"/>
              <a:t>=“usuario=Pablo”</a:t>
            </a:r>
          </a:p>
          <a:p>
            <a:pPr marL="0" indent="0">
              <a:buNone/>
            </a:pPr>
            <a:r>
              <a:rPr lang="es-ES" sz="2000" i="1" dirty="0"/>
              <a:t>Si </a:t>
            </a:r>
            <a:r>
              <a:rPr lang="es-ES" sz="2000" i="1" dirty="0" err="1"/>
              <a:t>valor_cookie</a:t>
            </a:r>
            <a:r>
              <a:rPr lang="es-ES" sz="2000" i="1" dirty="0"/>
              <a:t> tiene espacios usar escape(). </a:t>
            </a:r>
            <a:r>
              <a:rPr lang="es-ES" sz="2000" i="1" dirty="0" err="1"/>
              <a:t>Ej.document.cookie</a:t>
            </a:r>
            <a:r>
              <a:rPr lang="es-ES" sz="2000" i="1" dirty="0"/>
              <a:t> =“</a:t>
            </a:r>
            <a:r>
              <a:rPr lang="es-ES" sz="2000" i="1" dirty="0" err="1"/>
              <a:t>nombre_libro</a:t>
            </a:r>
            <a:r>
              <a:rPr lang="es-ES" sz="2000" i="1" dirty="0"/>
              <a:t>=“+escape(“La Biblia de JS”)</a:t>
            </a:r>
          </a:p>
          <a:p>
            <a:pPr marL="0" indent="0">
              <a:buNone/>
            </a:pPr>
            <a:endParaRPr lang="es-ES" sz="2000" i="1" dirty="0"/>
          </a:p>
          <a:p>
            <a:r>
              <a:rPr lang="es-ES" sz="2000" dirty="0"/>
              <a:t>Recuperar el valor de una cookie:</a:t>
            </a:r>
          </a:p>
          <a:p>
            <a:pPr lvl="1"/>
            <a:r>
              <a:rPr lang="es-ES" sz="2000" dirty="0"/>
              <a:t>1. Almacenar la cookie en una variable : </a:t>
            </a:r>
            <a:r>
              <a:rPr lang="es-ES" sz="2000" i="1" dirty="0" err="1"/>
              <a:t>cadena_cookie</a:t>
            </a:r>
            <a:r>
              <a:rPr lang="es-ES" sz="2000" i="1" dirty="0"/>
              <a:t>=</a:t>
            </a:r>
            <a:r>
              <a:rPr lang="es-ES" sz="2000" i="1" dirty="0" err="1"/>
              <a:t>document.cookie</a:t>
            </a:r>
            <a:r>
              <a:rPr lang="es-ES" sz="2000" dirty="0" err="1"/>
              <a:t>.Esto</a:t>
            </a:r>
            <a:r>
              <a:rPr lang="es-ES" sz="2000" dirty="0"/>
              <a:t> devolverá una cadena con el siguiente formato </a:t>
            </a:r>
            <a:r>
              <a:rPr lang="es-ES" sz="2000" dirty="0" err="1"/>
              <a:t>nombre_cookie</a:t>
            </a:r>
            <a:r>
              <a:rPr lang="es-ES" sz="2000" dirty="0"/>
              <a:t>=</a:t>
            </a:r>
            <a:r>
              <a:rPr lang="es-ES" sz="2000" dirty="0" err="1"/>
              <a:t>valor_cookie</a:t>
            </a:r>
            <a:endParaRPr lang="es-ES" sz="2000" dirty="0"/>
          </a:p>
          <a:p>
            <a:pPr lvl="1"/>
            <a:r>
              <a:rPr lang="es-ES" sz="2000" dirty="0"/>
              <a:t>2. Usar el método </a:t>
            </a:r>
            <a:r>
              <a:rPr lang="es-ES" sz="2000" i="1" dirty="0" err="1"/>
              <a:t>substring</a:t>
            </a:r>
            <a:r>
              <a:rPr lang="es-ES" sz="2000" dirty="0"/>
              <a:t>() para extraer </a:t>
            </a:r>
            <a:r>
              <a:rPr lang="es-ES" sz="2000" dirty="0" err="1"/>
              <a:t>valor_cookie</a:t>
            </a:r>
            <a:r>
              <a:rPr lang="es-ES" sz="2000" dirty="0"/>
              <a:t> : </a:t>
            </a:r>
            <a:r>
              <a:rPr lang="es-ES" sz="2000" i="1" dirty="0" err="1"/>
              <a:t>valor_cookie</a:t>
            </a:r>
            <a:r>
              <a:rPr lang="es-ES" sz="2000" i="1" dirty="0"/>
              <a:t>=</a:t>
            </a:r>
            <a:r>
              <a:rPr lang="es-ES" sz="2000" i="1" dirty="0" err="1"/>
              <a:t>cadena_cookie.substring</a:t>
            </a:r>
            <a:r>
              <a:rPr lang="es-ES" sz="2000" i="1" dirty="0"/>
              <a:t>(</a:t>
            </a:r>
            <a:r>
              <a:rPr lang="es-ES" sz="2000" i="1" dirty="0" err="1"/>
              <a:t>pos_signo_igual</a:t>
            </a:r>
            <a:r>
              <a:rPr lang="es-ES" sz="2000" i="1" dirty="0"/>
              <a:t> + 1)</a:t>
            </a:r>
          </a:p>
          <a:p>
            <a:pPr lvl="1"/>
            <a:r>
              <a:rPr lang="es-ES" sz="2000" dirty="0"/>
              <a:t>Si el valor fue codificado con escape() habrá que usar </a:t>
            </a:r>
            <a:r>
              <a:rPr lang="es-ES" sz="2000" dirty="0" err="1"/>
              <a:t>unescape</a:t>
            </a:r>
            <a:r>
              <a:rPr lang="es-ES" sz="2000" dirty="0"/>
              <a:t>(): </a:t>
            </a:r>
            <a:r>
              <a:rPr lang="es-ES" sz="2000" i="1" dirty="0" err="1"/>
              <a:t>cadena_cookie</a:t>
            </a:r>
            <a:r>
              <a:rPr lang="es-ES" sz="2000" i="1" dirty="0"/>
              <a:t> = </a:t>
            </a:r>
            <a:r>
              <a:rPr lang="es-ES" sz="2000" i="1" dirty="0" err="1"/>
              <a:t>unescape</a:t>
            </a:r>
            <a:r>
              <a:rPr lang="es-ES" sz="2000" i="1" dirty="0"/>
              <a:t>(</a:t>
            </a:r>
            <a:r>
              <a:rPr lang="es-ES" sz="2000" i="1" dirty="0" err="1"/>
              <a:t>document.cookie</a:t>
            </a:r>
            <a:r>
              <a:rPr lang="es-ES" sz="2000" i="1" dirty="0"/>
              <a:t>)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i="1" dirty="0"/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51097103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1BD58-24DC-4CFB-A7D8-A2AABD2E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pPr marL="0" indent="0">
              <a:buNone/>
            </a:pPr>
            <a:r>
              <a:rPr lang="es-ES" sz="1800" i="1" dirty="0"/>
              <a:t>Ejemplo: Pista del  número de veces que un  usuario ha </a:t>
            </a:r>
            <a:r>
              <a:rPr lang="es-ES" sz="1800" i="1" dirty="0" err="1"/>
              <a:t>vistitado</a:t>
            </a:r>
            <a:r>
              <a:rPr lang="es-ES" sz="1800" i="1" dirty="0"/>
              <a:t> nuestro sitio.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500" dirty="0">
                <a:solidFill>
                  <a:srgbClr val="008000"/>
                </a:solidFill>
                <a:latin typeface="Consolas" panose="020B0609020204030204" pitchFamily="49" charset="0"/>
              </a:rPr>
              <a:t>//Esta función recupera el valor de la cookie</a:t>
            </a:r>
            <a:endParaRPr lang="es-MX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get_cookie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unescape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document.cookie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equals_location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cookie_string.indexOf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'='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cookie_string.substring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equals_location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cookie_value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//recuperar la cookie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visit_number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get_cookie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//¿Existe la cookie?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visit_number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MX" sz="1500" dirty="0">
                <a:solidFill>
                  <a:srgbClr val="008000"/>
                </a:solidFill>
                <a:latin typeface="Consolas" panose="020B0609020204030204" pitchFamily="49" charset="0"/>
              </a:rPr>
              <a:t>//Esta es la primera visita</a:t>
            </a:r>
            <a:endParaRPr lang="es-MX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visit_number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MX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document.writeln</a:t>
            </a: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500" dirty="0">
                <a:solidFill>
                  <a:srgbClr val="A31515"/>
                </a:solidFill>
                <a:latin typeface="Consolas" panose="020B0609020204030204" pitchFamily="49" charset="0"/>
              </a:rPr>
              <a:t>"Esta es su primera visita. !Bienvenido!"</a:t>
            </a: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//Almacenar la cookie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document.cookie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count_cookie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visit_number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MX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document.writeln</a:t>
            </a: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500" dirty="0">
                <a:solidFill>
                  <a:srgbClr val="A31515"/>
                </a:solidFill>
                <a:latin typeface="Consolas" panose="020B0609020204030204" pitchFamily="49" charset="0"/>
              </a:rPr>
              <a:t>"Esta es su visita"</a:t>
            </a: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visit_number</a:t>
            </a: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219751591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744E3-5561-4828-BF1E-21114D5A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525343"/>
          </a:xfrm>
        </p:spPr>
        <p:txBody>
          <a:bodyPr/>
          <a:lstStyle/>
          <a:p>
            <a:r>
              <a:rPr lang="es-ES" sz="2000" dirty="0"/>
              <a:t>Recuperar varias cookies:</a:t>
            </a:r>
          </a:p>
          <a:p>
            <a:pPr marL="0" lvl="0" indent="0">
              <a:buNone/>
            </a:pPr>
            <a:r>
              <a:rPr lang="es-ES" sz="2000" i="1" dirty="0" err="1">
                <a:latin typeface="Consolas" panose="020B0609020204030204" pitchFamily="49" charset="0"/>
              </a:rPr>
              <a:t>Document.cookie</a:t>
            </a:r>
            <a:r>
              <a:rPr lang="es-ES" sz="2000" i="1" dirty="0">
                <a:latin typeface="Consolas" panose="020B0609020204030204" pitchFamily="49" charset="0"/>
              </a:rPr>
              <a:t>=“nombre1=valor1; nombre2=valor2”.</a:t>
            </a:r>
          </a:p>
          <a:p>
            <a:pPr marL="0" lvl="0" indent="0">
              <a:buNone/>
            </a:pPr>
            <a:r>
              <a:rPr lang="es-ES" sz="2000" i="1" dirty="0"/>
              <a:t>Usar :</a:t>
            </a:r>
          </a:p>
          <a:p>
            <a:pPr marL="0" lvl="0" indent="0">
              <a:buNone/>
            </a:pPr>
            <a:r>
              <a:rPr lang="es-ES" sz="2000" i="1" dirty="0"/>
              <a:t> </a:t>
            </a:r>
            <a:r>
              <a:rPr lang="es-ES" sz="2000" i="1" dirty="0" err="1">
                <a:latin typeface="Consolas" panose="020B0609020204030204" pitchFamily="49" charset="0"/>
              </a:rPr>
              <a:t>var</a:t>
            </a:r>
            <a:r>
              <a:rPr lang="es-ES" sz="2000" i="1" dirty="0">
                <a:latin typeface="Consolas" panose="020B0609020204030204" pitchFamily="49" charset="0"/>
              </a:rPr>
              <a:t> </a:t>
            </a:r>
            <a:r>
              <a:rPr lang="es-ES" sz="2000" i="1" dirty="0" err="1">
                <a:latin typeface="Consolas" panose="020B0609020204030204" pitchFamily="49" charset="0"/>
              </a:rPr>
              <a:t>array_cookie</a:t>
            </a:r>
            <a:r>
              <a:rPr lang="es-ES" sz="2000" i="1" dirty="0">
                <a:latin typeface="Consolas" panose="020B0609020204030204" pitchFamily="49" charset="0"/>
              </a:rPr>
              <a:t> = </a:t>
            </a:r>
            <a:r>
              <a:rPr lang="es-ES" sz="2000" i="1" dirty="0" err="1">
                <a:latin typeface="Consolas" panose="020B0609020204030204" pitchFamily="49" charset="0"/>
              </a:rPr>
              <a:t>document.cookie.split</a:t>
            </a:r>
            <a:r>
              <a:rPr lang="es-ES" sz="2000" i="1" dirty="0">
                <a:latin typeface="Consolas" panose="020B0609020204030204" pitchFamily="49" charset="0"/>
              </a:rPr>
              <a:t>(“; “);</a:t>
            </a:r>
          </a:p>
          <a:p>
            <a:pPr marL="0" lvl="0" indent="0">
              <a:buNone/>
            </a:pPr>
            <a:r>
              <a:rPr lang="es-ES" sz="2000" i="1" dirty="0" err="1">
                <a:latin typeface="Consolas" panose="020B0609020204030204" pitchFamily="49" charset="0"/>
              </a:rPr>
              <a:t>array_cookie</a:t>
            </a:r>
            <a:r>
              <a:rPr lang="es-ES" sz="2000" i="1" dirty="0">
                <a:latin typeface="Consolas" panose="020B0609020204030204" pitchFamily="49" charset="0"/>
              </a:rPr>
              <a:t>[0]</a:t>
            </a:r>
            <a:r>
              <a:rPr lang="es-ES" sz="2000" i="1" dirty="0">
                <a:latin typeface="Consolas" panose="020B0609020204030204" pitchFamily="49" charset="0"/>
                <a:sym typeface="Wingdings" pitchFamily="2" charset="2"/>
              </a:rPr>
              <a:t> nombre1=valor1; </a:t>
            </a:r>
            <a:r>
              <a:rPr lang="es-ES" sz="2000" i="1" dirty="0" err="1">
                <a:latin typeface="Consolas" panose="020B0609020204030204" pitchFamily="49" charset="0"/>
                <a:sym typeface="Wingdings" pitchFamily="2" charset="2"/>
              </a:rPr>
              <a:t>a</a:t>
            </a:r>
            <a:r>
              <a:rPr lang="es-ES" sz="2000" i="1" dirty="0" err="1">
                <a:latin typeface="Consolas" panose="020B0609020204030204" pitchFamily="49" charset="0"/>
              </a:rPr>
              <a:t>rray_cookie</a:t>
            </a:r>
            <a:r>
              <a:rPr lang="es-ES" sz="2000" i="1" dirty="0">
                <a:latin typeface="Consolas" panose="020B0609020204030204" pitchFamily="49" charset="0"/>
              </a:rPr>
              <a:t>[1]</a:t>
            </a:r>
            <a:r>
              <a:rPr lang="es-ES" sz="2000" i="1" dirty="0">
                <a:latin typeface="Consolas" panose="020B0609020204030204" pitchFamily="49" charset="0"/>
                <a:sym typeface="Wingdings" pitchFamily="2" charset="2"/>
              </a:rPr>
              <a:t> nombre2=valor2;</a:t>
            </a:r>
          </a:p>
          <a:p>
            <a:pPr lvl="0"/>
            <a:r>
              <a:rPr lang="es-ES" sz="2000" i="1" dirty="0"/>
              <a:t>Todas estas cookies son </a:t>
            </a:r>
            <a:r>
              <a:rPr lang="es-ES" sz="2000" b="1" i="1" dirty="0"/>
              <a:t>cookies de sesión</a:t>
            </a:r>
            <a:r>
              <a:rPr lang="es-ES" sz="2000" dirty="0"/>
              <a:t> se destruyen al cerrar el navegador</a:t>
            </a:r>
          </a:p>
          <a:p>
            <a:pPr lvl="0"/>
            <a:r>
              <a:rPr lang="es-ES" sz="2000" dirty="0"/>
              <a:t>Para</a:t>
            </a:r>
            <a:r>
              <a:rPr lang="es-ES" sz="2000" b="1" dirty="0"/>
              <a:t> Cookies persistentes , </a:t>
            </a:r>
            <a:r>
              <a:rPr lang="es-ES" sz="2000" dirty="0"/>
              <a:t>utilizar parámetro </a:t>
            </a:r>
            <a:r>
              <a:rPr lang="es-ES" sz="2000" b="1" dirty="0"/>
              <a:t>expires</a:t>
            </a:r>
            <a:r>
              <a:rPr lang="es-ES" sz="2000" dirty="0"/>
              <a:t>: </a:t>
            </a:r>
          </a:p>
          <a:p>
            <a:pPr marL="0" lvl="0" indent="0">
              <a:buNone/>
            </a:pPr>
            <a:r>
              <a:rPr lang="es-ES" sz="2000" dirty="0"/>
              <a:t>	</a:t>
            </a:r>
            <a:r>
              <a:rPr lang="es-ES" sz="2000" i="1" dirty="0" err="1"/>
              <a:t>document.cookie</a:t>
            </a:r>
            <a:r>
              <a:rPr lang="es-ES" sz="2000" i="1" dirty="0"/>
              <a:t> = “Nombre=Valor; expires=</a:t>
            </a:r>
            <a:r>
              <a:rPr lang="es-ES" sz="2000" i="1" dirty="0" err="1"/>
              <a:t>Cadena_GMT</a:t>
            </a:r>
            <a:r>
              <a:rPr lang="es-ES" sz="2000" i="1" dirty="0"/>
              <a:t>”</a:t>
            </a:r>
          </a:p>
          <a:p>
            <a:pPr marL="0" indent="0">
              <a:buNone/>
            </a:pPr>
            <a:r>
              <a:rPr lang="es-ES" sz="2000" dirty="0"/>
              <a:t>Ejemplo Especificar la cadena con la fecha de expiración en una cookie persistente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expire_days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30;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expire_date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ms_from_now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expire_days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* 24 * 60 * 60 * 1000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expire_date.setTime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expire_date.getTime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ms_from_now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expire_string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expire_date.toGMTString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500" dirty="0">
                <a:solidFill>
                  <a:srgbClr val="008000"/>
                </a:solidFill>
                <a:latin typeface="Consolas" panose="020B0609020204030204" pitchFamily="49" charset="0"/>
              </a:rPr>
              <a:t>//incluimos la información en la cookie</a:t>
            </a:r>
            <a:endParaRPr lang="es-MX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document.cookie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count_cookie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visist_number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; expires="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expire_string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5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28370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07868C-4E6E-425D-890A-101915ED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41367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Ejemplo completo del uso de cookies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setCookie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exdays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pPr marL="0" indent="0"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1100" dirty="0">
                <a:solidFill>
                  <a:srgbClr val="008000"/>
                </a:solidFill>
                <a:latin typeface="Consolas" panose="020B0609020204030204" pitchFamily="49" charset="0"/>
              </a:rPr>
              <a:t>//d.setTime(d.getTime()+(exdays*24*60*60*1000));</a:t>
            </a:r>
            <a:endParaRPr lang="it-IT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d.setTime(d.getTime() + (exdays * 24 * 60 * 60 * 1000));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expires =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"expires="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d.toGMTString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document.cookie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cname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"="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cvalue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"; 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expires;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getCookie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cname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cname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"="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ca =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document.cookie.split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';'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ca.length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pPr marL="0" indent="0">
              <a:buNone/>
            </a:pP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n-NO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c = ca[i].trim();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c.indexOf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(name) == 0)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c.substring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c.length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checkCookie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getCookie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username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Welcome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again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user = prompt(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your name:"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setCookie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username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 365);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58403590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EBD865-8ED7-4939-81D9-314ABDEC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6135960"/>
          </a:xfrm>
        </p:spPr>
        <p:txBody>
          <a:bodyPr/>
          <a:lstStyle/>
          <a:p>
            <a:r>
              <a:rPr lang="es-ES" dirty="0"/>
              <a:t>Especificación de la ruta de acceso:</a:t>
            </a:r>
          </a:p>
          <a:p>
            <a:pPr marL="0" indent="0">
              <a:buNone/>
            </a:pPr>
            <a:r>
              <a:rPr lang="es-ES" sz="2000" i="1" dirty="0" err="1"/>
              <a:t>document.cookie</a:t>
            </a:r>
            <a:r>
              <a:rPr lang="es-ES" sz="2000" i="1" dirty="0"/>
              <a:t> = “Nombre=Valor; </a:t>
            </a:r>
            <a:r>
              <a:rPr lang="es-ES" sz="2000" i="1" dirty="0" err="1"/>
              <a:t>path</a:t>
            </a:r>
            <a:r>
              <a:rPr lang="es-ES" sz="2000" i="1" dirty="0"/>
              <a:t>=</a:t>
            </a:r>
            <a:r>
              <a:rPr lang="es-ES" sz="2000" i="1" dirty="0" err="1"/>
              <a:t>Directorio_cookie</a:t>
            </a:r>
            <a:r>
              <a:rPr lang="es-ES" sz="2000" i="1" dirty="0"/>
              <a:t>”. </a:t>
            </a:r>
          </a:p>
          <a:p>
            <a:pPr marL="0" indent="0">
              <a:buNone/>
            </a:pPr>
            <a:r>
              <a:rPr lang="es-ES" sz="2000" dirty="0"/>
              <a:t>Ej. </a:t>
            </a:r>
            <a:r>
              <a:rPr lang="es-ES" sz="2000" dirty="0" err="1"/>
              <a:t>Document.cookie</a:t>
            </a:r>
            <a:r>
              <a:rPr lang="es-ES" sz="2000" dirty="0"/>
              <a:t>=“nombre1=valor1; </a:t>
            </a:r>
            <a:r>
              <a:rPr lang="es-ES" sz="2000" dirty="0" err="1"/>
              <a:t>path</a:t>
            </a:r>
            <a:r>
              <a:rPr lang="es-ES" sz="2000" dirty="0"/>
              <a:t>=/tienda”</a:t>
            </a:r>
          </a:p>
          <a:p>
            <a:r>
              <a:rPr lang="es-ES" dirty="0"/>
              <a:t>Especificación del hosts que puede acceder a la cookie </a:t>
            </a:r>
            <a:r>
              <a:rPr lang="es-ES" sz="2000" i="1" dirty="0" err="1"/>
              <a:t>document.cookie</a:t>
            </a:r>
            <a:r>
              <a:rPr lang="es-ES" sz="2000" i="1" dirty="0"/>
              <a:t>=“nombre=valor; </a:t>
            </a:r>
            <a:r>
              <a:rPr lang="es-ES" sz="2000" i="1" dirty="0" err="1"/>
              <a:t>domain</a:t>
            </a:r>
            <a:r>
              <a:rPr lang="es-ES" sz="2000" i="1" dirty="0"/>
              <a:t> =</a:t>
            </a:r>
            <a:r>
              <a:rPr lang="es-ES" sz="2000" i="1" dirty="0" err="1"/>
              <a:t>Dominio_cookie</a:t>
            </a:r>
            <a:r>
              <a:rPr lang="es-ES" sz="2000" i="1" dirty="0"/>
              <a:t>”</a:t>
            </a:r>
          </a:p>
          <a:p>
            <a:r>
              <a:rPr lang="es-ES" dirty="0"/>
              <a:t>Especificación de la seguridad de la cookie:</a:t>
            </a:r>
          </a:p>
          <a:p>
            <a:pPr marL="366713" lvl="1" indent="0">
              <a:buNone/>
            </a:pPr>
            <a:r>
              <a:rPr lang="es-ES" sz="2000" i="1" dirty="0" err="1"/>
              <a:t>document.cookie</a:t>
            </a:r>
            <a:r>
              <a:rPr lang="es-ES" sz="2000" i="1" dirty="0"/>
              <a:t> =“nombre=valor; true”</a:t>
            </a:r>
          </a:p>
          <a:p>
            <a:r>
              <a:rPr lang="es-ES" dirty="0"/>
              <a:t>Eliminar una cookie : </a:t>
            </a:r>
          </a:p>
          <a:p>
            <a:pPr lvl="1"/>
            <a:r>
              <a:rPr lang="es-ES"/>
              <a:t>Asignarle una fecha de caducidad anterior a la fecha actual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31711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dirty="0"/>
              <a:t>Control del tamaño: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	</a:t>
            </a:r>
            <a:r>
              <a:rPr lang="es-ES" sz="1800" dirty="0">
                <a:sym typeface="Wingdings" panose="05000000000000000000" pitchFamily="2" charset="2"/>
              </a:rPr>
              <a:t></a:t>
            </a:r>
            <a:r>
              <a:rPr lang="es-ES" sz="1800" dirty="0" err="1"/>
              <a:t>window.open</a:t>
            </a:r>
            <a:r>
              <a:rPr lang="es-ES" sz="1800" dirty="0"/>
              <a:t>(“http://www.ucm.es/”,””,”</a:t>
            </a:r>
            <a:r>
              <a:rPr lang="es-ES" sz="1800" dirty="0" err="1"/>
              <a:t>heigth</a:t>
            </a:r>
            <a:r>
              <a:rPr lang="es-ES" sz="1800" dirty="0"/>
              <a:t>=200,width=300”);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APERTURA DE VENTANA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javascript:void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(0)"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window.open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'http://www.ucm.es/'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'heigth=200,width=300'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Abrir página UCM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2800" i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20426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r>
              <a:rPr lang="es-ES" dirty="0"/>
              <a:t>Creación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APERTURA DE VENTANA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3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     _blank - URL is loaded into a new window. This is default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     _parent - URL is loaded into the parent frame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     _self - URL replaces the current page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     _top - URL replaces any framesets that may be loaded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     name - The name of the window (Note: the name does not specify the title of the new window)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     */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crear_ventana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es-ES" sz="13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myWindow</a:t>
            </a:r>
            <a:r>
              <a:rPr lang="es-ES" sz="130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s-E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window.open</a:t>
            </a:r>
            <a:r>
              <a:rPr lang="es-ES" sz="1300" dirty="0">
                <a:solidFill>
                  <a:srgbClr val="008000"/>
                </a:solidFill>
                <a:latin typeface="Consolas" panose="020B0609020204030204" pitchFamily="49" charset="0"/>
              </a:rPr>
              <a:t>("","_</a:t>
            </a:r>
            <a:r>
              <a:rPr lang="es-E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self</a:t>
            </a:r>
            <a:r>
              <a:rPr lang="es-ES" sz="1300" dirty="0">
                <a:solidFill>
                  <a:srgbClr val="008000"/>
                </a:solidFill>
                <a:latin typeface="Consolas" panose="020B0609020204030204" pitchFamily="49" charset="0"/>
              </a:rPr>
              <a:t>");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myWindow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window.open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3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300" dirty="0">
                <a:solidFill>
                  <a:srgbClr val="A31515"/>
                </a:solidFill>
                <a:latin typeface="Consolas" panose="020B0609020204030204" pitchFamily="49" charset="0"/>
              </a:rPr>
              <a:t>"_</a:t>
            </a:r>
            <a:r>
              <a:rPr lang="es-E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blank</a:t>
            </a:r>
            <a:r>
              <a:rPr lang="es-E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myWindow.document.write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"&lt;p&gt;I replaced 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thecurrent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 window.&lt;/p&gt;"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crear_ventana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="crear ventana"&gt;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339998477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6135960"/>
          </a:xfrm>
        </p:spPr>
        <p:txBody>
          <a:bodyPr/>
          <a:lstStyle/>
          <a:p>
            <a:r>
              <a:rPr lang="es-ES" i="1" dirty="0" err="1"/>
              <a:t>Window.opener</a:t>
            </a:r>
            <a:r>
              <a:rPr lang="es-ES" dirty="0"/>
              <a:t>: referencia a la página que ha abierto una ventana.</a:t>
            </a:r>
          </a:p>
          <a:p>
            <a:pPr marL="0" indent="0">
              <a:buNone/>
            </a:pPr>
            <a:r>
              <a:rPr lang="es-ES" dirty="0"/>
              <a:t>Primera ventana: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saludar()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"Hola desde la primera!"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Abrir_Segunda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window.open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"HtmlPage2.html"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Abrir_Segunda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Abrir_Segunda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41771941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Segunda ventana: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Test A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window.opener.saludar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Llamar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a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primera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get();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65426874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6135960"/>
          </a:xfrm>
        </p:spPr>
        <p:txBody>
          <a:bodyPr/>
          <a:lstStyle/>
          <a:p>
            <a:r>
              <a:rPr lang="es-ES" dirty="0"/>
              <a:t>Cerrar una ventana: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dirty="0" err="1">
                <a:sym typeface="Wingdings" panose="05000000000000000000" pitchFamily="2" charset="2"/>
              </a:rPr>
              <a:t>w</a:t>
            </a:r>
            <a:r>
              <a:rPr lang="es-ES" sz="2000" dirty="0" err="1"/>
              <a:t>indow.close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Hacer referencia a la página que ha abierto una ventana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volver()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window.close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opener.focus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javascript:void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(0)"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volver()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Devolver el foco a la ventana original.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150176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Ejercicio propuesto</a:t>
            </a:r>
          </a:p>
          <a:p>
            <a:pPr marL="0" indent="0">
              <a:buNone/>
            </a:pPr>
            <a:r>
              <a:rPr lang="es-ES" b="1" dirty="0"/>
              <a:t>(3.1) </a:t>
            </a:r>
            <a:r>
              <a:rPr lang="es-ES" dirty="0"/>
              <a:t>Página principal con tres imágenes que llevan a tres páginas distintas. En cada una de estas páginas habrá un enlace que devuelva a la página principal.</a:t>
            </a:r>
          </a:p>
        </p:txBody>
      </p:sp>
    </p:spTree>
    <p:extLst>
      <p:ext uri="{BB962C8B-B14F-4D97-AF65-F5344CB8AC3E}">
        <p14:creationId xmlns:p14="http://schemas.microsoft.com/office/powerpoint/2010/main" val="404207934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OBJETO DOCUMENT</a:t>
            </a:r>
          </a:p>
          <a:p>
            <a:r>
              <a:rPr lang="es-ES" dirty="0"/>
              <a:t>Representa el contenido visualizado dentro de la ventana .</a:t>
            </a:r>
          </a:p>
          <a:p>
            <a:r>
              <a:rPr lang="es-ES" dirty="0"/>
              <a:t>Permite obtener información sobre la página actual, cambiar ciertos aspectos y escribir en ella.</a:t>
            </a:r>
          </a:p>
          <a:p>
            <a:r>
              <a:rPr lang="es-ES" dirty="0"/>
              <a:t>Su verdadero poder radica en su colección de </a:t>
            </a:r>
            <a:r>
              <a:rPr lang="es-ES" dirty="0" err="1"/>
              <a:t>subobjetos</a:t>
            </a:r>
            <a:r>
              <a:rPr lang="es-ES" dirty="0"/>
              <a:t>(</a:t>
            </a:r>
            <a:r>
              <a:rPr lang="es-ES" dirty="0" err="1"/>
              <a:t>links,anchors,images,cookies,forms</a:t>
            </a:r>
            <a:r>
              <a:rPr lang="es-ES" dirty="0"/>
              <a:t>).</a:t>
            </a:r>
          </a:p>
          <a:p>
            <a:r>
              <a:rPr lang="es-ES" dirty="0"/>
              <a:t>Propiedades: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sz="2000" dirty="0"/>
              <a:t>Ejemplo : </a:t>
            </a:r>
            <a:r>
              <a:rPr lang="es-ES" sz="2000" dirty="0" err="1">
                <a:latin typeface="Consolas" panose="020B0609020204030204" pitchFamily="49" charset="0"/>
              </a:rPr>
              <a:t>document.bgcolor</a:t>
            </a:r>
            <a:r>
              <a:rPr lang="es-ES" sz="2000" dirty="0">
                <a:latin typeface="Consolas" panose="020B0609020204030204" pitchFamily="49" charset="0"/>
              </a:rPr>
              <a:t> = “</a:t>
            </a:r>
            <a:r>
              <a:rPr lang="es-ES" sz="2000" dirty="0" err="1">
                <a:latin typeface="Consolas" panose="020B0609020204030204" pitchFamily="49" charset="0"/>
              </a:rPr>
              <a:t>yellow</a:t>
            </a:r>
            <a:r>
              <a:rPr lang="es-ES" sz="2000" dirty="0">
                <a:latin typeface="Consolas" panose="020B0609020204030204" pitchFamily="49" charset="0"/>
              </a:rPr>
              <a:t>”;</a:t>
            </a:r>
          </a:p>
          <a:p>
            <a:r>
              <a:rPr lang="es-ES" dirty="0"/>
              <a:t>Métodos: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sz="1800" dirty="0"/>
              <a:t>ver lista completa : https://www.w3schools.com/jsref/dom_obj_document.asp</a:t>
            </a:r>
          </a:p>
          <a:p>
            <a:pPr marL="0" indent="0">
              <a:buNone/>
            </a:pPr>
            <a:r>
              <a:rPr lang="es-ES" sz="1800" dirty="0"/>
              <a:t>	uno de los mas interesantes es:</a:t>
            </a:r>
          </a:p>
          <a:p>
            <a:pPr marL="0" indent="0">
              <a:buNone/>
            </a:pPr>
            <a:r>
              <a:rPr lang="es-ES" sz="1800" b="1" i="1" dirty="0">
                <a:latin typeface="Consolas" panose="020B0609020204030204" pitchFamily="49" charset="0"/>
              </a:rPr>
              <a:t>		</a:t>
            </a:r>
            <a:r>
              <a:rPr lang="es-ES" sz="1800" b="1" i="1" dirty="0" err="1">
                <a:latin typeface="Consolas" panose="020B0609020204030204" pitchFamily="49" charset="0"/>
              </a:rPr>
              <a:t>document.write</a:t>
            </a:r>
            <a:r>
              <a:rPr lang="es-ES" sz="1800" b="1" i="1" dirty="0">
                <a:latin typeface="Consolas" panose="020B0609020204030204" pitchFamily="49" charset="0"/>
              </a:rPr>
              <a:t>(“&lt;b&gt;Texto en negrita&lt;/b&gt;”);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70565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8F6E91-58EE-4D87-9A1C-F4DDB9126012}"/>
</file>

<file path=customXml/itemProps2.xml><?xml version="1.0" encoding="utf-8"?>
<ds:datastoreItem xmlns:ds="http://schemas.openxmlformats.org/officeDocument/2006/customXml" ds:itemID="{1AAE4B54-7DC2-444D-9B78-9125331661C5}"/>
</file>

<file path=customXml/itemProps3.xml><?xml version="1.0" encoding="utf-8"?>
<ds:datastoreItem xmlns:ds="http://schemas.openxmlformats.org/officeDocument/2006/customXml" ds:itemID="{D39F6E9B-68D2-4D39-A5AF-8BE6A1026AB6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4293</TotalTime>
  <Words>3252</Words>
  <Application>Microsoft Office PowerPoint</Application>
  <PresentationFormat>Presentación en pantalla (4:3)</PresentationFormat>
  <Paragraphs>392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Constantia</vt:lpstr>
      <vt:lpstr>Wingdings 2</vt:lpstr>
      <vt:lpstr>Tema1</vt:lpstr>
      <vt:lpstr>jScript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Vázquez Albarrán</cp:lastModifiedBy>
  <cp:revision>280</cp:revision>
  <dcterms:created xsi:type="dcterms:W3CDTF">2012-09-30T16:13:01Z</dcterms:created>
  <dcterms:modified xsi:type="dcterms:W3CDTF">2021-10-01T09:10:07Z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