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89134" autoAdjust="0"/>
  </p:normalViewPr>
  <p:slideViewPr>
    <p:cSldViewPr>
      <p:cViewPr varScale="1">
        <p:scale>
          <a:sx n="104" d="100"/>
          <a:sy n="104" d="100"/>
        </p:scale>
        <p:origin x="21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04/10/2021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/>
              <a:t>jScript</a:t>
            </a:r>
            <a:endParaRPr lang="es-ES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b="1" dirty="0"/>
              <a:t>4– </a:t>
            </a:r>
            <a:r>
              <a:rPr lang="es-ES" b="1" dirty="0" err="1"/>
              <a:t>Objetos_III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9A4CABE-B0E3-475A-B33B-61D318E1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3. </a:t>
            </a:r>
            <a:r>
              <a:rPr lang="es-ES" dirty="0" err="1"/>
              <a:t>Reinicialización</a:t>
            </a:r>
            <a:r>
              <a:rPr lang="es-ES" dirty="0"/>
              <a:t> de campos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PROG001.HTM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comprobar_nombre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(nombre)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(nombre == </a:t>
            </a:r>
            <a:r>
              <a:rPr lang="es-ES" sz="13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Andres</a:t>
            </a:r>
            <a:r>
              <a:rPr lang="es-ES" sz="13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="formulario"&gt;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="post"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frmDatos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="http://www.ucm.es"&gt;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Nombre 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3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txtNombre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fr-FR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reset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="Cancelar"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comprobar_nombre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frmDatos.txtNombre.value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394569415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63798C3-4BF0-4D4D-9552-BAF89CD8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1"/>
          </a:xfrm>
        </p:spPr>
        <p:txBody>
          <a:bodyPr/>
          <a:lstStyle/>
          <a:p>
            <a:r>
              <a:rPr lang="es-ES" sz="2000" dirty="0"/>
              <a:t>Forzar un </a:t>
            </a:r>
            <a:r>
              <a:rPr lang="es-ES" sz="2000" dirty="0" err="1"/>
              <a:t>envio</a:t>
            </a:r>
            <a:r>
              <a:rPr lang="es-ES" sz="2000" dirty="0"/>
              <a:t> o una </a:t>
            </a:r>
            <a:r>
              <a:rPr lang="es-ES" sz="2000" dirty="0" err="1"/>
              <a:t>reinicialización</a:t>
            </a:r>
            <a:r>
              <a:rPr lang="es-ES" sz="2000" dirty="0"/>
              <a:t>: métodos </a:t>
            </a:r>
            <a:r>
              <a:rPr lang="es-ES" sz="2000" dirty="0" err="1"/>
              <a:t>submit</a:t>
            </a:r>
            <a:r>
              <a:rPr lang="es-ES" sz="2000" dirty="0"/>
              <a:t>() y </a:t>
            </a:r>
            <a:r>
              <a:rPr lang="es-ES" sz="2000" dirty="0" err="1"/>
              <a:t>reset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PROG001.HTM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comprobar_nombre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(nombre)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(nombre == </a:t>
            </a:r>
            <a:r>
              <a:rPr lang="es-ES" sz="13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Andres</a:t>
            </a:r>
            <a:r>
              <a:rPr lang="es-ES" sz="13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frmDatos.reset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frmDatos.submit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="formulario"&gt;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="post"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frmDatos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="http://www.ucm.es"&gt;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Nombre 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3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txtNombre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fr-FR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reset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="Comprobar"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comprobar_nombre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frmDatos.txtNombre.value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300" dirty="0">
                <a:solidFill>
                  <a:srgbClr val="006400"/>
                </a:solidFill>
                <a:latin typeface="Consolas" panose="020B0609020204030204" pitchFamily="49" charset="0"/>
              </a:rPr>
              <a:t>&lt;!-- truco: uso </a:t>
            </a:r>
            <a:r>
              <a:rPr lang="es-MX" sz="1300" dirty="0" err="1">
                <a:solidFill>
                  <a:srgbClr val="006400"/>
                </a:solidFill>
                <a:latin typeface="Consolas" panose="020B0609020204030204" pitchFamily="49" charset="0"/>
              </a:rPr>
              <a:t>boton</a:t>
            </a:r>
            <a:r>
              <a:rPr lang="es-MX" sz="1300" dirty="0">
                <a:solidFill>
                  <a:srgbClr val="006400"/>
                </a:solidFill>
                <a:latin typeface="Consolas" panose="020B0609020204030204" pitchFamily="49" charset="0"/>
              </a:rPr>
              <a:t> </a:t>
            </a:r>
            <a:r>
              <a:rPr lang="es-MX" sz="1300" dirty="0" err="1">
                <a:solidFill>
                  <a:srgbClr val="006400"/>
                </a:solidFill>
                <a:latin typeface="Consolas" panose="020B0609020204030204" pitchFamily="49" charset="0"/>
              </a:rPr>
              <a:t>type</a:t>
            </a:r>
            <a:r>
              <a:rPr lang="es-MX" sz="1300" dirty="0">
                <a:solidFill>
                  <a:srgbClr val="006400"/>
                </a:solidFill>
                <a:latin typeface="Consolas" panose="020B0609020204030204" pitchFamily="49" charset="0"/>
              </a:rPr>
              <a:t>="</a:t>
            </a:r>
            <a:r>
              <a:rPr lang="es-MX" sz="1300" dirty="0" err="1">
                <a:solidFill>
                  <a:srgbClr val="006400"/>
                </a:solidFill>
                <a:latin typeface="Consolas" panose="020B0609020204030204" pitchFamily="49" charset="0"/>
              </a:rPr>
              <a:t>reset</a:t>
            </a:r>
            <a:r>
              <a:rPr lang="es-MX" sz="1300" dirty="0">
                <a:solidFill>
                  <a:srgbClr val="006400"/>
                </a:solidFill>
                <a:latin typeface="Consolas" panose="020B0609020204030204" pitchFamily="49" charset="0"/>
              </a:rPr>
              <a:t>" porque si fuera de tipo </a:t>
            </a:r>
            <a:r>
              <a:rPr lang="es-MX" sz="1300" dirty="0" err="1">
                <a:solidFill>
                  <a:srgbClr val="006400"/>
                </a:solidFill>
                <a:latin typeface="Consolas" panose="020B0609020204030204" pitchFamily="49" charset="0"/>
              </a:rPr>
              <a:t>submit</a:t>
            </a:r>
            <a:r>
              <a:rPr lang="es-MX" sz="1300" dirty="0">
                <a:solidFill>
                  <a:srgbClr val="006400"/>
                </a:solidFill>
                <a:latin typeface="Consolas" panose="020B0609020204030204" pitchFamily="49" charset="0"/>
              </a:rPr>
              <a:t> cuando saliera del bucle haría la </a:t>
            </a:r>
            <a:r>
              <a:rPr lang="es-MX" sz="1300" dirty="0" err="1">
                <a:solidFill>
                  <a:srgbClr val="006400"/>
                </a:solidFill>
                <a:latin typeface="Consolas" panose="020B0609020204030204" pitchFamily="49" charset="0"/>
              </a:rPr>
              <a:t>accion</a:t>
            </a:r>
            <a:r>
              <a:rPr lang="es-MX" sz="1300" dirty="0">
                <a:solidFill>
                  <a:srgbClr val="006400"/>
                </a:solidFill>
                <a:latin typeface="Consolas" panose="020B0609020204030204" pitchFamily="49" charset="0"/>
              </a:rPr>
              <a:t> --&gt;</a:t>
            </a:r>
            <a:endParaRPr lang="es-MX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937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597834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4FDB881-961F-4DC8-B455-07EB54A25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lvl="1"/>
            <a:r>
              <a:rPr lang="es-ES" dirty="0"/>
              <a:t>Botones para procesar otro  código:</a:t>
            </a:r>
          </a:p>
          <a:p>
            <a:pPr marL="823913" lvl="1" indent="0">
              <a:buNone/>
            </a:pPr>
            <a:r>
              <a:rPr lang="es-ES" sz="1800" i="1" dirty="0"/>
              <a:t>&lt;input </a:t>
            </a:r>
            <a:r>
              <a:rPr lang="es-ES" sz="1800" i="1" dirty="0" err="1"/>
              <a:t>type</a:t>
            </a:r>
            <a:r>
              <a:rPr lang="es-ES" sz="1800" i="1" dirty="0"/>
              <a:t> = “</a:t>
            </a:r>
            <a:r>
              <a:rPr lang="es-ES" sz="1800" i="1" dirty="0" err="1"/>
              <a:t>button</a:t>
            </a:r>
            <a:r>
              <a:rPr lang="es-ES" sz="1800" i="1" dirty="0"/>
              <a:t>” </a:t>
            </a:r>
            <a:r>
              <a:rPr lang="es-ES" sz="1800" i="1" dirty="0" err="1"/>
              <a:t>value</a:t>
            </a:r>
            <a:r>
              <a:rPr lang="es-ES" sz="1800" i="1" dirty="0"/>
              <a:t>=“texto del botón” </a:t>
            </a:r>
            <a:r>
              <a:rPr lang="es-ES" sz="1800" i="1" dirty="0" err="1"/>
              <a:t>onClick</a:t>
            </a:r>
            <a:r>
              <a:rPr lang="es-ES" sz="1800" i="1" dirty="0"/>
              <a:t>=“</a:t>
            </a:r>
            <a:r>
              <a:rPr lang="es-ES" sz="1800" i="1" dirty="0" err="1"/>
              <a:t>Click_handler</a:t>
            </a:r>
            <a:r>
              <a:rPr lang="es-ES" sz="1800" i="1" dirty="0"/>
              <a:t>()”&gt;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PROG001.HTM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saludar(nombre)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'Hola 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nombre +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 bienvenido a mi pagina'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="formulario"&gt;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="post"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frmDatos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="http://www.ucm.es"&gt;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Nombre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txtNombre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="saludar"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saludar(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frmDatos.txtNombre.value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96279865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73B8522-7209-4A58-9A10-8B96B679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r>
              <a:rPr lang="es-ES" dirty="0"/>
              <a:t>Casillas de verificación : </a:t>
            </a: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</a:t>
            </a:r>
            <a:r>
              <a:rPr lang="es-ES" i="1" dirty="0" err="1"/>
              <a:t>checkbox</a:t>
            </a:r>
            <a:r>
              <a:rPr lang="es-ES" i="1" dirty="0"/>
              <a:t>”&gt;</a:t>
            </a:r>
          </a:p>
          <a:p>
            <a:pPr marL="0" indent="0">
              <a:buNone/>
            </a:pPr>
            <a:r>
              <a:rPr lang="es-ES" dirty="0"/>
              <a:t>Ej. </a:t>
            </a: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 =“</a:t>
            </a:r>
            <a:r>
              <a:rPr lang="es-ES" i="1" dirty="0" err="1"/>
              <a:t>checkbox</a:t>
            </a:r>
            <a:r>
              <a:rPr lang="es-ES" i="1" dirty="0"/>
              <a:t>” </a:t>
            </a:r>
            <a:r>
              <a:rPr lang="es-ES" i="1" dirty="0" err="1"/>
              <a:t>name</a:t>
            </a:r>
            <a:r>
              <a:rPr lang="es-ES" i="1" dirty="0"/>
              <a:t>=“chk1” </a:t>
            </a:r>
            <a:r>
              <a:rPr lang="es-ES" i="1" dirty="0" err="1"/>
              <a:t>value</a:t>
            </a:r>
            <a:r>
              <a:rPr lang="es-ES" i="1" dirty="0"/>
              <a:t>=“Recibir informe” </a:t>
            </a:r>
            <a:r>
              <a:rPr lang="es-ES" i="1" dirty="0" err="1"/>
              <a:t>checked</a:t>
            </a:r>
            <a:r>
              <a:rPr lang="es-ES" i="1" dirty="0"/>
              <a:t>&gt;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Obtención del estado de la casilla: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i="1" dirty="0" err="1"/>
              <a:t>casilla.checked</a:t>
            </a:r>
            <a:r>
              <a:rPr lang="es-ES" dirty="0"/>
              <a:t> </a:t>
            </a:r>
            <a:r>
              <a:rPr lang="es-ES" dirty="0">
                <a:sym typeface="Wingdings" pitchFamily="2" charset="2"/>
              </a:rPr>
              <a:t> devuelve true o false</a:t>
            </a:r>
          </a:p>
          <a:p>
            <a:pPr marL="0" indent="0">
              <a:buNone/>
            </a:pPr>
            <a:r>
              <a:rPr lang="es-ES" dirty="0"/>
              <a:t>Ejemplo: </a:t>
            </a:r>
            <a:r>
              <a:rPr lang="es-ES" dirty="0">
                <a:sym typeface="Wingdings" pitchFamily="2" charset="2"/>
              </a:rPr>
              <a:t>Como controlar el número de casillas de verificación activadas.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sz="15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MX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CASILLAS DE VERIFICACION</a:t>
            </a:r>
            <a:r>
              <a:rPr lang="es-MX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MX" sz="15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MX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MX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500" dirty="0">
                <a:solidFill>
                  <a:srgbClr val="008000"/>
                </a:solidFill>
                <a:latin typeface="Consolas" panose="020B0609020204030204" pitchFamily="49" charset="0"/>
              </a:rPr>
              <a:t>//número máximo de casillas de verificación que se pueden activar</a:t>
            </a:r>
            <a:endParaRPr lang="es-MX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maximum_activated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marL="0" indent="0">
              <a:buNone/>
            </a:pP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500" dirty="0">
                <a:solidFill>
                  <a:srgbClr val="008000"/>
                </a:solidFill>
                <a:latin typeface="Consolas" panose="020B0609020204030204" pitchFamily="49" charset="0"/>
              </a:rPr>
              <a:t>//número mínimo de casillas de verificación que se pueden activar</a:t>
            </a:r>
            <a:endParaRPr lang="es-MX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minimum_activated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500" dirty="0">
                <a:solidFill>
                  <a:srgbClr val="008000"/>
                </a:solidFill>
                <a:latin typeface="Consolas" panose="020B0609020204030204" pitchFamily="49" charset="0"/>
              </a:rPr>
              <a:t>//total de casillas de verificación activadas</a:t>
            </a:r>
            <a:endParaRPr lang="es-MX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total_activated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minimum_activated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402755463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281847B-BE20-4CD4-8937-A23B000F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69359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count_activated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current_checkbox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300" dirty="0">
                <a:solidFill>
                  <a:srgbClr val="008000"/>
                </a:solidFill>
                <a:latin typeface="Consolas" panose="020B0609020204030204" pitchFamily="49" charset="0"/>
              </a:rPr>
              <a:t>//comprobar el estado de la casilla de </a:t>
            </a:r>
            <a:r>
              <a:rPr lang="es-MX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verificacion</a:t>
            </a:r>
            <a:r>
              <a:rPr lang="es-MX" sz="1300" dirty="0">
                <a:solidFill>
                  <a:srgbClr val="008000"/>
                </a:solidFill>
                <a:latin typeface="Consolas" panose="020B0609020204030204" pitchFamily="49" charset="0"/>
              </a:rPr>
              <a:t> actual</a:t>
            </a:r>
            <a:endParaRPr lang="es-MX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current_checkbox.checked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//si está activada incrementar </a:t>
            </a:r>
            <a:r>
              <a:rPr lang="es-E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total_activated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total_activated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//si está desactivada, disminuir </a:t>
            </a:r>
            <a:r>
              <a:rPr lang="es-E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total_activated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total_activated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//¿Ha sobrepasado el máximo?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total_activated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maximum_activated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MX" sz="1300" dirty="0">
                <a:solidFill>
                  <a:srgbClr val="008000"/>
                </a:solidFill>
                <a:latin typeface="Consolas" panose="020B0609020204030204" pitchFamily="49" charset="0"/>
              </a:rPr>
              <a:t>//si es </a:t>
            </a:r>
            <a:r>
              <a:rPr lang="es-MX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asi</a:t>
            </a:r>
            <a:r>
              <a:rPr lang="es-MX" sz="1300" dirty="0">
                <a:solidFill>
                  <a:srgbClr val="008000"/>
                </a:solidFill>
                <a:latin typeface="Consolas" panose="020B0609020204030204" pitchFamily="49" charset="0"/>
              </a:rPr>
              <a:t>, desactivar la casilla actual</a:t>
            </a:r>
            <a:endParaRPr lang="es-MX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current_checkbox.checked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total_activated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maximum_activated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//mostrar un mensaje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MX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300" dirty="0">
                <a:solidFill>
                  <a:srgbClr val="A31515"/>
                </a:solidFill>
                <a:latin typeface="Consolas" panose="020B0609020204030204" pitchFamily="49" charset="0"/>
              </a:rPr>
              <a:t>"No puede activar mas de "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s-MX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maximum_activated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- 1) + (</a:t>
            </a:r>
            <a:r>
              <a:rPr lang="es-MX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maximum_activated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== 1 ? </a:t>
            </a:r>
            <a:r>
              <a:rPr lang="es-MX" sz="1300" dirty="0">
                <a:solidFill>
                  <a:srgbClr val="A31515"/>
                </a:solidFill>
                <a:latin typeface="Consolas" panose="020B0609020204030204" pitchFamily="49" charset="0"/>
              </a:rPr>
              <a:t>" casilla de verificación."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MX" sz="1300" dirty="0">
                <a:solidFill>
                  <a:srgbClr val="A31515"/>
                </a:solidFill>
                <a:latin typeface="Consolas" panose="020B0609020204030204" pitchFamily="49" charset="0"/>
              </a:rPr>
              <a:t>" casillas de verificación."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300" dirty="0">
                <a:solidFill>
                  <a:srgbClr val="008000"/>
                </a:solidFill>
                <a:latin typeface="Consolas" panose="020B0609020204030204" pitchFamily="49" charset="0"/>
              </a:rPr>
              <a:t>//¿Se ha quedado el usuario por debajo del mínimo?</a:t>
            </a:r>
            <a:endParaRPr lang="es-MX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total_activated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minimum_activated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MX" sz="1300" dirty="0">
                <a:solidFill>
                  <a:srgbClr val="008000"/>
                </a:solidFill>
                <a:latin typeface="Consolas" panose="020B0609020204030204" pitchFamily="49" charset="0"/>
              </a:rPr>
              <a:t>//Si es </a:t>
            </a:r>
            <a:r>
              <a:rPr lang="es-MX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asi</a:t>
            </a:r>
            <a:r>
              <a:rPr lang="es-MX" sz="1300" dirty="0">
                <a:solidFill>
                  <a:srgbClr val="008000"/>
                </a:solidFill>
                <a:latin typeface="Consolas" panose="020B0609020204030204" pitchFamily="49" charset="0"/>
              </a:rPr>
              <a:t>, activar la casilla de verificación actual</a:t>
            </a:r>
            <a:endParaRPr lang="es-MX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current_checkbox.checked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total_activated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minimum_activated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//mostrar un mensaje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MX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300" dirty="0">
                <a:solidFill>
                  <a:srgbClr val="A31515"/>
                </a:solidFill>
                <a:latin typeface="Consolas" panose="020B0609020204030204" pitchFamily="49" charset="0"/>
              </a:rPr>
              <a:t>"No puede activar menos de "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minimum_activated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s-MX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minimum_activated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== 1 ? </a:t>
            </a:r>
            <a:r>
              <a:rPr lang="es-MX" sz="1300" dirty="0">
                <a:solidFill>
                  <a:srgbClr val="A31515"/>
                </a:solidFill>
                <a:latin typeface="Consolas" panose="020B0609020204030204" pitchFamily="49" charset="0"/>
              </a:rPr>
              <a:t>" casillas de verificación."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MX" sz="1300" dirty="0">
                <a:solidFill>
                  <a:srgbClr val="A31515"/>
                </a:solidFill>
                <a:latin typeface="Consolas" panose="020B0609020204030204" pitchFamily="49" charset="0"/>
              </a:rPr>
              <a:t>" casillas de verificación."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40127735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D1E6EEB-D361-4EAC-99DA-7256E232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59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reset_count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total_activated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="casilla1"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count_activated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Primera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Casilla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="casilla2"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count_activated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Segunda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Casilla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="casilla3"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count_activated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Tercera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Casilla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="casilla4"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count_activated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Cuarta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Casilla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4032490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0BFE894-BC8E-437F-B1ED-0ED630A5D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6135960"/>
          </a:xfrm>
        </p:spPr>
        <p:txBody>
          <a:bodyPr/>
          <a:lstStyle/>
          <a:p>
            <a:r>
              <a:rPr lang="es-ES" u="sng" dirty="0"/>
              <a:t>Botones de Radio </a:t>
            </a:r>
            <a:r>
              <a:rPr lang="es-ES" dirty="0"/>
              <a:t>: </a:t>
            </a: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=“radio”&gt;</a:t>
            </a:r>
          </a:p>
          <a:p>
            <a:pPr marL="0" indent="0">
              <a:buNone/>
            </a:pPr>
            <a:r>
              <a:rPr lang="es-ES" sz="2000" dirty="0"/>
              <a:t>Ejemplo : Crear un grupo de botones, dándoles el mismo nombre. 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COMO REFERENCIAR BOTONES DE RADIO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500" dirty="0">
                <a:solidFill>
                  <a:srgbClr val="008000"/>
                </a:solidFill>
                <a:latin typeface="Consolas" panose="020B0609020204030204" pitchFamily="49" charset="0"/>
              </a:rPr>
              <a:t>//hacer referencia al primer botón de radio dentro del grupo "forma de </a:t>
            </a:r>
            <a:r>
              <a:rPr lang="es-MX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envio</a:t>
            </a:r>
            <a:r>
              <a:rPr lang="es-MX" sz="15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s-MX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document.formulario1.forma_envio[0];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="formulario1"&gt;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forma_envio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Correos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Correos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sz="15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MX" sz="15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MX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forma_envio</a:t>
            </a:r>
            <a:r>
              <a:rPr lang="es-MX" sz="1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MX" sz="1500" dirty="0">
                <a:solidFill>
                  <a:srgbClr val="0000FF"/>
                </a:solidFill>
                <a:latin typeface="Consolas" panose="020B0609020204030204" pitchFamily="49" charset="0"/>
              </a:rPr>
              <a:t>="Mensajería"&gt;</a:t>
            </a:r>
            <a:r>
              <a:rPr lang="es-MX" sz="1500" dirty="0">
                <a:solidFill>
                  <a:srgbClr val="000000"/>
                </a:solidFill>
                <a:latin typeface="Consolas" panose="020B0609020204030204" pitchFamily="49" charset="0"/>
              </a:rPr>
              <a:t>Mensajería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forma_envio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="Personalmente"&gt;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Personal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forma_envio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="Avión"&gt;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Avion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5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5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229444657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D8A36D8-C5C0-4FB3-9C4C-E51B4648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r>
              <a:rPr lang="es-ES" dirty="0"/>
              <a:t>Obtención del estado de un botón: </a:t>
            </a:r>
            <a:r>
              <a:rPr lang="es-ES" i="1" dirty="0" err="1"/>
              <a:t>radio.checked</a:t>
            </a:r>
            <a:r>
              <a:rPr lang="es-ES" i="1" dirty="0"/>
              <a:t>.</a:t>
            </a:r>
          </a:p>
          <a:p>
            <a:pPr marL="0" indent="0">
              <a:buNone/>
            </a:pPr>
            <a:r>
              <a:rPr lang="es-ES" sz="2000" dirty="0"/>
              <a:t>Ejemplo : Búsqueda del botón de radio activado en un grupo.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sz="12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MX" sz="1200" dirty="0">
                <a:solidFill>
                  <a:srgbClr val="000000"/>
                </a:solidFill>
                <a:latin typeface="Consolas" panose="020B0609020204030204" pitchFamily="49" charset="0"/>
              </a:rPr>
              <a:t>Buscar el botón de radio activado en un grupo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MX" sz="12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MX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muestra_valor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current_form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MX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200" dirty="0">
                <a:solidFill>
                  <a:srgbClr val="008000"/>
                </a:solidFill>
                <a:latin typeface="Consolas" panose="020B0609020204030204" pitchFamily="49" charset="0"/>
              </a:rPr>
              <a:t>//obtener el índice del botón activado</a:t>
            </a:r>
            <a:endParaRPr lang="es-MX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radio_index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radio_activo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current_form.forma_envio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200" dirty="0">
                <a:solidFill>
                  <a:srgbClr val="008000"/>
                </a:solidFill>
                <a:latin typeface="Consolas" panose="020B0609020204030204" pitchFamily="49" charset="0"/>
              </a:rPr>
              <a:t>//si un botón está activado mostrar su valor en el cuadro de texto</a:t>
            </a:r>
            <a:endParaRPr lang="es-MX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radio_index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&gt;= 0)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current_form.selected_radio.value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current_form.forma_envio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radio_index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].value;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radio_activo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radio_group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>
                <a:solidFill>
                  <a:srgbClr val="008000"/>
                </a:solidFill>
                <a:latin typeface="Consolas" panose="020B0609020204030204" pitchFamily="49" charset="0"/>
              </a:rPr>
              <a:t>//repasar el grupo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radio_group.length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s-MX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MX" sz="1200" dirty="0">
                <a:solidFill>
                  <a:srgbClr val="008000"/>
                </a:solidFill>
                <a:latin typeface="Consolas" panose="020B0609020204030204" pitchFamily="49" charset="0"/>
              </a:rPr>
              <a:t>//Al encontrar botón activado devolver el índice</a:t>
            </a:r>
            <a:endParaRPr lang="es-MX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radio_group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].checked)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MX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200" dirty="0">
                <a:solidFill>
                  <a:srgbClr val="008000"/>
                </a:solidFill>
                <a:latin typeface="Consolas" panose="020B0609020204030204" pitchFamily="49" charset="0"/>
              </a:rPr>
              <a:t>//si no hay botón activado devolver -1</a:t>
            </a:r>
            <a:endParaRPr lang="es-MX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43801618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2CF5E35-155E-4BED-A38E-F52C9FEBD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="formulario1"&gt;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forma_envio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="Correos"&gt;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Correos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forma_envio</a:t>
            </a:r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="Mensajería"&gt;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Mensajería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forma_envio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="Personalmente"&gt;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Personalmente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forma_envio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="Avión"&gt;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Avión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selected_radio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="mostrar valor del botón de radio activado"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muestra_valor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23823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FBA2662-B90F-4DDA-B553-F794BCC0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ES" dirty="0"/>
              <a:t>Configuración del estado de un botón: 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radio.Checked</a:t>
            </a:r>
            <a:r>
              <a:rPr lang="es-ES" i="1" dirty="0"/>
              <a:t> = true/false</a:t>
            </a:r>
          </a:p>
          <a:p>
            <a:pPr marL="457200" lvl="1" indent="0">
              <a:buNone/>
            </a:pPr>
            <a:r>
              <a:rPr lang="es-ES" dirty="0"/>
              <a:t>	ej.- </a:t>
            </a:r>
            <a:r>
              <a:rPr lang="es-ES" sz="1600" dirty="0">
                <a:latin typeface="Consolas" panose="020B0609020204030204" pitchFamily="49" charset="0"/>
              </a:rPr>
              <a:t>document.formulario1.forma_envio[0].</a:t>
            </a:r>
            <a:r>
              <a:rPr lang="es-ES" sz="1600" dirty="0" err="1">
                <a:latin typeface="Consolas" panose="020B0609020204030204" pitchFamily="49" charset="0"/>
              </a:rPr>
              <a:t>checked</a:t>
            </a:r>
            <a:r>
              <a:rPr lang="es-ES" sz="1600" dirty="0">
                <a:latin typeface="Consolas" panose="020B0609020204030204" pitchFamily="49" charset="0"/>
              </a:rPr>
              <a:t>= 	true;</a:t>
            </a:r>
          </a:p>
          <a:p>
            <a:pPr marL="0" indent="0">
              <a:buNone/>
            </a:pPr>
            <a:r>
              <a:rPr lang="es-ES" dirty="0"/>
              <a:t>		_________________</a:t>
            </a:r>
          </a:p>
          <a:p>
            <a:r>
              <a:rPr lang="es-ES" u="sng" dirty="0"/>
              <a:t>Listas de Selección</a:t>
            </a:r>
            <a:r>
              <a:rPr lang="es-ES" dirty="0"/>
              <a:t>: Formado por dos objetos, </a:t>
            </a:r>
            <a:r>
              <a:rPr lang="es-ES" i="1" dirty="0" err="1"/>
              <a:t>select</a:t>
            </a:r>
            <a:r>
              <a:rPr lang="es-ES" dirty="0"/>
              <a:t> y </a:t>
            </a:r>
            <a:r>
              <a:rPr lang="es-ES" i="1" dirty="0" err="1"/>
              <a:t>option</a:t>
            </a:r>
            <a:r>
              <a:rPr lang="es-E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Referenciar una opción en una lista de selección: </a:t>
            </a:r>
            <a:r>
              <a:rPr lang="es-ES" i="1" dirty="0" err="1"/>
              <a:t>form.select.options</a:t>
            </a:r>
            <a:r>
              <a:rPr lang="es-ES" i="1" dirty="0"/>
              <a:t>[</a:t>
            </a:r>
            <a:r>
              <a:rPr lang="es-ES" i="1" dirty="0" err="1"/>
              <a:t>indice</a:t>
            </a:r>
            <a:r>
              <a:rPr lang="es-ES" i="1" dirty="0"/>
              <a:t>]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1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100" dirty="0">
                <a:solidFill>
                  <a:srgbClr val="008000"/>
                </a:solidFill>
                <a:latin typeface="Consolas" panose="020B0609020204030204" pitchFamily="49" charset="0"/>
              </a:rPr>
              <a:t>//hacer </a:t>
            </a:r>
            <a:r>
              <a:rPr lang="es-MX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referncia</a:t>
            </a:r>
            <a:r>
              <a:rPr lang="es-MX" sz="1100" dirty="0">
                <a:solidFill>
                  <a:srgbClr val="008000"/>
                </a:solidFill>
                <a:latin typeface="Consolas" panose="020B0609020204030204" pitchFamily="49" charset="0"/>
              </a:rPr>
              <a:t> al primer elemento de la lista</a:t>
            </a:r>
            <a:endParaRPr lang="es-MX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>
                <a:solidFill>
                  <a:srgbClr val="008000"/>
                </a:solidFill>
                <a:latin typeface="Consolas" panose="020B0609020204030204" pitchFamily="49" charset="0"/>
              </a:rPr>
              <a:t>//document.formulario1.lista1.options[0];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mostrar()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document.formulario1.lista1.selectedIndex;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seleccion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document.formulario1.lista1.options[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seleccion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100127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1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OBJETO FORM</a:t>
            </a:r>
          </a:p>
          <a:p>
            <a:r>
              <a:rPr lang="es-ES" sz="2400" dirty="0"/>
              <a:t>Formulario para la recogida, edición y envío de información a un servidor de datos.</a:t>
            </a:r>
          </a:p>
          <a:p>
            <a:r>
              <a:rPr lang="es-ES" sz="2400" dirty="0"/>
              <a:t>Auténtica interfaz interactiva. </a:t>
            </a:r>
          </a:p>
          <a:p>
            <a:r>
              <a:rPr lang="es-ES" sz="2400" dirty="0"/>
              <a:t>Diferentes formas de acceder al objeto:</a:t>
            </a:r>
          </a:p>
          <a:p>
            <a:pPr lvl="1"/>
            <a:r>
              <a:rPr lang="es-ES" i="1" dirty="0" err="1"/>
              <a:t>w</a:t>
            </a:r>
            <a:r>
              <a:rPr lang="es-ES" sz="2400" i="1" dirty="0" err="1"/>
              <a:t>indow.document.forms</a:t>
            </a:r>
            <a:r>
              <a:rPr lang="es-ES" sz="2400" i="1" dirty="0"/>
              <a:t>[</a:t>
            </a:r>
            <a:r>
              <a:rPr lang="es-ES" sz="2400" i="1" dirty="0" err="1"/>
              <a:t>indice</a:t>
            </a:r>
            <a:r>
              <a:rPr lang="es-ES" sz="2400" i="1" dirty="0"/>
              <a:t>]</a:t>
            </a:r>
          </a:p>
          <a:p>
            <a:pPr lvl="1"/>
            <a:r>
              <a:rPr lang="es-ES" i="1" dirty="0" err="1"/>
              <a:t>w</a:t>
            </a:r>
            <a:r>
              <a:rPr lang="es-ES" sz="2400" i="1" dirty="0" err="1"/>
              <a:t>indow.document.forms</a:t>
            </a:r>
            <a:r>
              <a:rPr lang="es-ES" sz="2400" i="1" dirty="0"/>
              <a:t>[“Nombre”]</a:t>
            </a:r>
          </a:p>
          <a:p>
            <a:pPr lvl="1"/>
            <a:r>
              <a:rPr lang="es-ES" i="1" dirty="0" err="1"/>
              <a:t>w</a:t>
            </a:r>
            <a:r>
              <a:rPr lang="es-ES" sz="2400" i="1" dirty="0" err="1"/>
              <a:t>indow.document.forms.Nombre</a:t>
            </a:r>
            <a:endParaRPr lang="es-ES" sz="2400" dirty="0"/>
          </a:p>
          <a:p>
            <a:pPr lvl="1"/>
            <a:r>
              <a:rPr lang="es-ES" i="1" dirty="0" err="1"/>
              <a:t>window.document.Nombre</a:t>
            </a:r>
            <a:endParaRPr lang="es-ES" i="1" dirty="0"/>
          </a:p>
          <a:p>
            <a:pPr marL="0" indent="0">
              <a:buNone/>
            </a:pPr>
            <a:r>
              <a:rPr lang="es-ES" i="1" dirty="0" err="1"/>
              <a:t>Ej</a:t>
            </a:r>
            <a:r>
              <a:rPr lang="es-ES" i="1" dirty="0"/>
              <a:t>: &lt;</a:t>
            </a:r>
            <a:r>
              <a:rPr lang="es-ES" i="1" dirty="0" err="1"/>
              <a:t>form</a:t>
            </a:r>
            <a:r>
              <a:rPr lang="es-ES" i="1" dirty="0"/>
              <a:t> </a:t>
            </a:r>
            <a:r>
              <a:rPr lang="es-ES" i="1" dirty="0" err="1"/>
              <a:t>action</a:t>
            </a:r>
            <a:r>
              <a:rPr lang="es-ES" i="1" dirty="0"/>
              <a:t>=“www.ucm.es” </a:t>
            </a:r>
            <a:r>
              <a:rPr lang="es-ES" i="1" dirty="0" err="1"/>
              <a:t>method</a:t>
            </a:r>
            <a:r>
              <a:rPr lang="es-ES" i="1" dirty="0"/>
              <a:t>=“post” </a:t>
            </a:r>
            <a:r>
              <a:rPr lang="es-ES" i="1" dirty="0" err="1"/>
              <a:t>name</a:t>
            </a:r>
            <a:r>
              <a:rPr lang="es-ES" i="1" dirty="0"/>
              <a:t>=“formulario1”&gt;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document.forms</a:t>
            </a:r>
            <a:r>
              <a:rPr lang="es-ES" i="1" dirty="0"/>
              <a:t>[0]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document.forms</a:t>
            </a:r>
            <a:r>
              <a:rPr lang="es-ES" i="1" dirty="0"/>
              <a:t>[“formulario1”]</a:t>
            </a:r>
          </a:p>
          <a:p>
            <a:pPr marL="0" indent="0">
              <a:buNone/>
            </a:pPr>
            <a:r>
              <a:rPr lang="es-ES" i="1" dirty="0"/>
              <a:t>	document.forms.formulario1</a:t>
            </a:r>
          </a:p>
          <a:p>
            <a:pPr marL="0" indent="0">
              <a:buNone/>
            </a:pPr>
            <a:r>
              <a:rPr lang="es-ES" i="1" dirty="0"/>
              <a:t>	document.formulario1</a:t>
            </a:r>
          </a:p>
          <a:p>
            <a:pPr marL="0" indent="0">
              <a:buNone/>
            </a:pPr>
            <a:endParaRPr lang="es-ES" i="1" dirty="0"/>
          </a:p>
          <a:p>
            <a:endParaRPr lang="es-ES" sz="2400" dirty="0"/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99CDA7E-6362-433C-9CC9-533E6073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19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="formulario1"&gt;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="lista1"&gt;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Primero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Tercero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Cuatro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mostrar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mostrar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455379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9E5D8DF-58B5-4545-A2FF-FDDB25011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Obtención </a:t>
            </a:r>
            <a:r>
              <a:rPr lang="es-ES" dirty="0"/>
              <a:t>de la opción actual de la lista seleccionada.(para una lista que solo permita una selección)</a:t>
            </a:r>
          </a:p>
          <a:p>
            <a:pPr marL="0" indent="0">
              <a:buNone/>
            </a:pPr>
            <a:r>
              <a:rPr lang="es-ES" dirty="0"/>
              <a:t>	 Dos cosas:</a:t>
            </a:r>
          </a:p>
          <a:p>
            <a:pPr lvl="1"/>
            <a:r>
              <a:rPr lang="es-ES" dirty="0"/>
              <a:t>1º : Obtener el valor de la propiedad </a:t>
            </a:r>
            <a:r>
              <a:rPr lang="es-ES" i="1" dirty="0" err="1"/>
              <a:t>selectedIndex</a:t>
            </a:r>
            <a:r>
              <a:rPr lang="es-ES" dirty="0"/>
              <a:t> del objeto </a:t>
            </a:r>
            <a:r>
              <a:rPr lang="es-ES" dirty="0" err="1"/>
              <a:t>select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2º : Buscar el valor de este índice dentro del array </a:t>
            </a:r>
            <a:r>
              <a:rPr lang="es-ES" dirty="0" err="1"/>
              <a:t>options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sz="2000" dirty="0"/>
              <a:t>Ej.- </a:t>
            </a:r>
            <a:r>
              <a:rPr lang="es-ES" sz="1800" i="1" dirty="0"/>
              <a:t>document.formulario1.lista1.options[document.formulario1.lista.selectedIndex].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181124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A0716AD-1CF5-44AD-89F9-2E0CF3A4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9"/>
          </a:xfrm>
        </p:spPr>
        <p:txBody>
          <a:bodyPr/>
          <a:lstStyle/>
          <a:p>
            <a:r>
              <a:rPr lang="es-ES" sz="2000" dirty="0"/>
              <a:t>Ejemplo: Obtención de múltiples opciones </a:t>
            </a:r>
            <a:r>
              <a:rPr lang="es-ES" sz="2000" dirty="0" err="1"/>
              <a:t>selccionadas</a:t>
            </a:r>
            <a:endParaRPr lang="es-ES" sz="2000" dirty="0"/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obtener_seleccion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lista_actual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elementos_seleccionados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Array();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lista_actual.options.length; i++)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lista_actual.options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].selected)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elementos_seleccionados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lista_actual.options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alert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elementos_seleccionados</a:t>
            </a:r>
            <a:r>
              <a:rPr lang="es-ES" sz="13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elementos_seleccionados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muestra_seleccionado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lista_actual</a:t>
            </a:r>
            <a:r>
              <a:rPr lang="es-MX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elegidos =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Array();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elegidos =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obtener_seleccion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lista_actual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mensaje = </a:t>
            </a:r>
            <a:r>
              <a:rPr lang="es-ES" sz="1300" dirty="0">
                <a:solidFill>
                  <a:srgbClr val="A31515"/>
                </a:solidFill>
                <a:latin typeface="Consolas" panose="020B0609020204030204" pitchFamily="49" charset="0"/>
              </a:rPr>
              <a:t>"Seleccionados los siguientes elementos: \n\n"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elegidos.length; i++) {</a:t>
            </a:r>
          </a:p>
          <a:p>
            <a:pPr marL="0" indent="0">
              <a:buNone/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mensaje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lista_actual.options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</a:rPr>
              <a:t>[elegidos[i]].</a:t>
            </a:r>
            <a:r>
              <a:rPr lang="pt-B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3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(mensaje)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49035592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AAF6348-4265-4697-9392-3AEEDAA97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6135960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="formulario1"&gt;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lista_multiple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multiple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="Real Madrid"&gt;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Real Madrid</a:t>
            </a:r>
          </a:p>
          <a:p>
            <a:pPr marL="0" indent="0">
              <a:buNone/>
            </a:pP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Atletico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 de Madrid"&gt;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Atletico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Madrid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="Barcelona"&gt;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Barcelona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="Valencia"&gt;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Valencia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="Mostrar seleccionados"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muestra_seleccionado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.form.lista_multiple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seleccion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899430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5C97A2C-2335-4BC3-957E-6B3FBA892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r>
              <a:rPr lang="es-ES" dirty="0"/>
              <a:t>Configuración de la lista seleccionada : </a:t>
            </a:r>
            <a:r>
              <a:rPr lang="es-ES" i="1" dirty="0" err="1"/>
              <a:t>form.select.options</a:t>
            </a:r>
            <a:r>
              <a:rPr lang="es-ES" i="1" dirty="0"/>
              <a:t>[</a:t>
            </a:r>
            <a:r>
              <a:rPr lang="es-ES" i="1" dirty="0" err="1"/>
              <a:t>indice</a:t>
            </a:r>
            <a:r>
              <a:rPr lang="es-ES" i="1" dirty="0"/>
              <a:t>].</a:t>
            </a:r>
            <a:r>
              <a:rPr lang="es-ES" i="1" dirty="0" err="1"/>
              <a:t>selected</a:t>
            </a:r>
            <a:r>
              <a:rPr lang="es-ES" i="1" dirty="0"/>
              <a:t>=true/false;</a:t>
            </a:r>
          </a:p>
          <a:p>
            <a:pPr marL="0" indent="0">
              <a:buNone/>
            </a:pPr>
            <a:endParaRPr lang="es-ES" i="1" dirty="0"/>
          </a:p>
          <a:p>
            <a:r>
              <a:rPr lang="es-ES" i="1" dirty="0"/>
              <a:t>Modificación de una lista sobre la marcha: </a:t>
            </a:r>
            <a:r>
              <a:rPr lang="es-ES" i="1" dirty="0" err="1"/>
              <a:t>select.options</a:t>
            </a:r>
            <a:r>
              <a:rPr lang="es-ES" i="1" dirty="0"/>
              <a:t>[</a:t>
            </a:r>
            <a:r>
              <a:rPr lang="es-ES" i="1" dirty="0" err="1"/>
              <a:t>indice</a:t>
            </a:r>
            <a:r>
              <a:rPr lang="es-ES" i="1" dirty="0"/>
              <a:t>] = new </a:t>
            </a:r>
            <a:r>
              <a:rPr lang="es-ES" i="1" dirty="0" err="1"/>
              <a:t>option</a:t>
            </a:r>
            <a:r>
              <a:rPr lang="es-ES" i="1" dirty="0"/>
              <a:t>(Texto, Valor).</a:t>
            </a:r>
          </a:p>
          <a:p>
            <a:pPr marL="57150" lvl="0" indent="0">
              <a:buNone/>
            </a:pPr>
            <a:r>
              <a:rPr lang="es-ES" i="1" dirty="0"/>
              <a:t> Ej. </a:t>
            </a:r>
          </a:p>
          <a:p>
            <a:pPr marL="57150" lvl="0" indent="0">
              <a:buNone/>
            </a:pPr>
            <a:r>
              <a:rPr lang="es-ES" sz="2400" i="1" dirty="0" err="1"/>
              <a:t>var</a:t>
            </a:r>
            <a:r>
              <a:rPr lang="es-ES" sz="2400" i="1" dirty="0"/>
              <a:t> </a:t>
            </a:r>
            <a:r>
              <a:rPr lang="es-ES" sz="2400" i="1" dirty="0" err="1"/>
              <a:t>next_index</a:t>
            </a:r>
            <a:r>
              <a:rPr lang="es-ES" sz="2400" i="1" dirty="0"/>
              <a:t> = </a:t>
            </a:r>
            <a:r>
              <a:rPr lang="es-ES" sz="2400" i="1" dirty="0" err="1"/>
              <a:t>lista_actual.length</a:t>
            </a:r>
            <a:r>
              <a:rPr lang="es-ES" sz="2400" i="1" dirty="0"/>
              <a:t>;</a:t>
            </a:r>
          </a:p>
          <a:p>
            <a:pPr marL="57150" lvl="0" indent="0">
              <a:buNone/>
            </a:pPr>
            <a:r>
              <a:rPr lang="es-ES" sz="2400" i="1" dirty="0" err="1"/>
              <a:t>lista_actual.options</a:t>
            </a:r>
            <a:r>
              <a:rPr lang="es-ES" sz="2400" i="1" dirty="0"/>
              <a:t>[</a:t>
            </a:r>
            <a:r>
              <a:rPr lang="es-ES" sz="2400" i="1" dirty="0" err="1"/>
              <a:t>next_index</a:t>
            </a:r>
            <a:r>
              <a:rPr lang="es-ES" sz="2400" i="1" dirty="0"/>
              <a:t>] = new </a:t>
            </a:r>
            <a:r>
              <a:rPr lang="es-ES" sz="2400" i="1" dirty="0" err="1"/>
              <a:t>option</a:t>
            </a:r>
            <a:r>
              <a:rPr lang="es-ES" sz="2400" i="1" dirty="0"/>
              <a:t>(“</a:t>
            </a:r>
            <a:r>
              <a:rPr lang="es-ES" sz="2400" i="1" dirty="0" err="1"/>
              <a:t>Opcion</a:t>
            </a:r>
            <a:r>
              <a:rPr lang="es-ES" sz="2400" i="1" dirty="0"/>
              <a:t> nueva”,”</a:t>
            </a:r>
            <a:r>
              <a:rPr lang="es-ES" sz="2400" i="1" dirty="0" err="1"/>
              <a:t>id_Opcion</a:t>
            </a:r>
            <a:r>
              <a:rPr lang="es-ES" sz="2400" i="1" dirty="0"/>
              <a:t>”); </a:t>
            </a:r>
          </a:p>
          <a:p>
            <a:pPr marL="57150" lvl="0" indent="0">
              <a:buNone/>
            </a:pPr>
            <a:endParaRPr lang="es-ES" sz="2400" i="1" dirty="0"/>
          </a:p>
          <a:p>
            <a:pPr marL="400050" indent="-342900"/>
            <a:r>
              <a:rPr lang="es-ES" sz="2400" dirty="0"/>
              <a:t>Borrado de un objeto </a:t>
            </a:r>
            <a:r>
              <a:rPr lang="es-ES" sz="2400" dirty="0" err="1"/>
              <a:t>option</a:t>
            </a:r>
            <a:r>
              <a:rPr lang="es-ES" sz="2400" dirty="0"/>
              <a:t> </a:t>
            </a:r>
            <a:r>
              <a:rPr lang="es-ES" sz="2400" i="1" dirty="0"/>
              <a:t>:</a:t>
            </a:r>
          </a:p>
          <a:p>
            <a:pPr marL="57150" indent="0">
              <a:buNone/>
            </a:pPr>
            <a:r>
              <a:rPr lang="es-ES" sz="2400" i="1" dirty="0"/>
              <a:t>	 </a:t>
            </a:r>
            <a:r>
              <a:rPr lang="es-ES" sz="2400" i="1" dirty="0" err="1"/>
              <a:t>Select.options</a:t>
            </a:r>
            <a:r>
              <a:rPr lang="es-ES" sz="2400" i="1" dirty="0"/>
              <a:t>[</a:t>
            </a:r>
            <a:r>
              <a:rPr lang="es-ES" sz="2400" i="1" dirty="0" err="1"/>
              <a:t>indice</a:t>
            </a:r>
            <a:r>
              <a:rPr lang="es-ES" sz="2400" i="1" dirty="0"/>
              <a:t>] = </a:t>
            </a:r>
            <a:r>
              <a:rPr lang="es-ES" sz="2400" i="1" dirty="0" err="1"/>
              <a:t>null</a:t>
            </a:r>
            <a:r>
              <a:rPr lang="es-ES" sz="2400" i="1" dirty="0"/>
              <a:t>;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0610662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BC415DD-59E4-435D-91F3-F93807AB1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r>
              <a:rPr lang="es-ES" dirty="0"/>
              <a:t>Ejemplo de añadir y borrar elementos </a:t>
            </a:r>
            <a:r>
              <a:rPr lang="es-ES" dirty="0" err="1"/>
              <a:t>options</a:t>
            </a:r>
            <a:r>
              <a:rPr lang="es-ES" dirty="0"/>
              <a:t> de una lista </a:t>
            </a:r>
            <a:r>
              <a:rPr lang="es-ES" dirty="0" err="1"/>
              <a:t>select</a:t>
            </a:r>
            <a:endParaRPr lang="es-ES" dirty="0"/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mostrar()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document.formulario1.lista1.selectedIndex;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seleccion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document.formulario1.lista1.options[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seleccion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crearNuevo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next_index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document.formulario1.lista1.length;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document.formulario1.lista1.options[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next_index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Option(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"Cinco"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borrarUno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document.formulario1.lista1.options[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88785273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8BFD48-1BA5-43B2-A45F-0AFCF974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5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="formulario1"&gt;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="lista1"&gt;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Primero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Tercero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Cuatro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mostrar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mostrar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crearNuevo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="nuevo"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borrarUno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="borrar"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536210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A0E4641-7474-47C1-B7FA-FB0A2215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Ejercicios Propuestos</a:t>
            </a:r>
          </a:p>
          <a:p>
            <a:pPr marL="0" indent="0">
              <a:buNone/>
            </a:pPr>
            <a:r>
              <a:rPr lang="es-ES" b="1" dirty="0"/>
              <a:t>(4.1) </a:t>
            </a:r>
            <a:r>
              <a:rPr lang="es-ES" dirty="0"/>
              <a:t>Creación de un formulario por fases: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 </a:t>
            </a:r>
            <a:r>
              <a:rPr lang="es-ES" sz="2000" dirty="0"/>
              <a:t>Crear una pagina HTML Crear un </a:t>
            </a:r>
            <a:r>
              <a:rPr lang="es-ES" sz="2000" dirty="0" err="1"/>
              <a:t>div</a:t>
            </a:r>
            <a:r>
              <a:rPr lang="es-ES" sz="2000" dirty="0"/>
              <a:t> con id=‘formulario’ con un formulario dentro:</a:t>
            </a:r>
          </a:p>
          <a:p>
            <a:pPr marL="0" indent="0">
              <a:buNone/>
            </a:pPr>
            <a:r>
              <a:rPr lang="es-ES" sz="2000" dirty="0"/>
              <a:t>	- sin </a:t>
            </a:r>
            <a:r>
              <a:rPr lang="es-ES" sz="2000" dirty="0" err="1"/>
              <a:t>action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	- </a:t>
            </a:r>
            <a:r>
              <a:rPr lang="es-ES" sz="2000" dirty="0" err="1"/>
              <a:t>method</a:t>
            </a:r>
            <a:r>
              <a:rPr lang="es-ES" sz="2000" dirty="0"/>
              <a:t> post</a:t>
            </a:r>
          </a:p>
          <a:p>
            <a:pPr marL="0" indent="0">
              <a:buNone/>
            </a:pPr>
            <a:r>
              <a:rPr lang="es-ES" sz="2000" dirty="0"/>
              <a:t>	- </a:t>
            </a:r>
            <a:r>
              <a:rPr lang="es-ES" sz="2000" dirty="0" err="1"/>
              <a:t>name</a:t>
            </a:r>
            <a:r>
              <a:rPr lang="es-ES" sz="2000" dirty="0"/>
              <a:t> = “</a:t>
            </a:r>
            <a:r>
              <a:rPr lang="es-ES" sz="2000" dirty="0" err="1"/>
              <a:t>frmDatos</a:t>
            </a:r>
            <a:r>
              <a:rPr lang="es-ES" sz="2000" dirty="0"/>
              <a:t>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000" dirty="0"/>
              <a:t> Crear dos cajas de texto dentro del </a:t>
            </a:r>
            <a:r>
              <a:rPr lang="es-MX" sz="2000" dirty="0" err="1"/>
              <a:t>div</a:t>
            </a:r>
            <a:r>
              <a:rPr lang="es-MX" sz="2000" dirty="0"/>
              <a:t>: una para almacenar Nombre y Apellidos del Usuario y la otra para almacenar el DNI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000" dirty="0"/>
              <a:t> Crear un </a:t>
            </a:r>
            <a:r>
              <a:rPr lang="es-ES" sz="2000" dirty="0" err="1"/>
              <a:t>TextArea</a:t>
            </a:r>
            <a:r>
              <a:rPr lang="es-ES" sz="2000" dirty="0"/>
              <a:t>:  Sugerencias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000" dirty="0"/>
              <a:t> Crear c</a:t>
            </a:r>
            <a:r>
              <a:rPr lang="es-MX" sz="2000" dirty="0"/>
              <a:t>aja de texto de </a:t>
            </a:r>
            <a:r>
              <a:rPr lang="es-MX" sz="2000" dirty="0" err="1"/>
              <a:t>sololectura</a:t>
            </a:r>
            <a:r>
              <a:rPr lang="es-MX" sz="2000" dirty="0"/>
              <a:t>  con el valor = número de teléfono.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000" dirty="0"/>
              <a:t> </a:t>
            </a:r>
            <a:r>
              <a:rPr lang="es-ES" sz="2000" dirty="0"/>
              <a:t>Implementar dos botones : ‘Aceptar’: tipo </a:t>
            </a:r>
            <a:r>
              <a:rPr lang="es-ES" sz="2000" dirty="0" err="1"/>
              <a:t>submit</a:t>
            </a:r>
            <a:r>
              <a:rPr lang="es-ES" sz="2000" dirty="0"/>
              <a:t>  y ‘Cancelar’: tipo </a:t>
            </a:r>
            <a:r>
              <a:rPr lang="es-ES" sz="2000" dirty="0" err="1"/>
              <a:t>Reset</a:t>
            </a:r>
            <a:r>
              <a:rPr lang="es-MX" sz="20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000" dirty="0">
                <a:sym typeface="Wingdings" pitchFamily="2" charset="2"/>
              </a:rPr>
              <a:t>Tres casillas de verificación . Forma de pago : </a:t>
            </a:r>
            <a:r>
              <a:rPr lang="es-ES" sz="2000" dirty="0" err="1">
                <a:sym typeface="Wingdings" pitchFamily="2" charset="2"/>
              </a:rPr>
              <a:t>Visa,Efectivo</a:t>
            </a:r>
            <a:r>
              <a:rPr lang="es-ES" sz="2000" dirty="0">
                <a:sym typeface="Wingdings" pitchFamily="2" charset="2"/>
              </a:rPr>
              <a:t>(Seleccionada),A plazos.</a:t>
            </a:r>
            <a:endParaRPr lang="es-MX" sz="2000" dirty="0"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ES" sz="2000" dirty="0">
                <a:sym typeface="Wingdings" pitchFamily="2" charset="2"/>
              </a:rPr>
              <a:t>Grupo de botones: Tipo de Transporte : Carretera(seleccionado),</a:t>
            </a:r>
            <a:r>
              <a:rPr lang="es-ES" sz="2000" dirty="0" err="1">
                <a:sym typeface="Wingdings" pitchFamily="2" charset="2"/>
              </a:rPr>
              <a:t>Avion,Tren,Barco</a:t>
            </a:r>
            <a:endParaRPr lang="es-ES" sz="2000" dirty="0"/>
          </a:p>
          <a:p>
            <a:pPr>
              <a:buFont typeface="Wingdings" panose="05000000000000000000" pitchFamily="2" charset="2"/>
              <a:buChar char="v"/>
            </a:pPr>
            <a:endParaRPr lang="es-ES" sz="2000" dirty="0"/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54122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DB8C5DC-0250-4FE6-96EE-68122C46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sz="2400" b="1" dirty="0"/>
              <a:t>(4.2) </a:t>
            </a:r>
            <a:r>
              <a:rPr lang="es-ES" sz="2400" dirty="0"/>
              <a:t>Crear un programa que permita cargar un entero en un </a:t>
            </a:r>
            <a:r>
              <a:rPr lang="es-ES" sz="2400" dirty="0" err="1"/>
              <a:t>text</a:t>
            </a:r>
            <a:r>
              <a:rPr lang="es-ES" sz="2400" dirty="0"/>
              <a:t> de un formulario y al presionar un botón nos muestre dicho valor elevado al cubo (emplear la función </a:t>
            </a:r>
            <a:r>
              <a:rPr lang="es-ES" sz="2400" dirty="0" err="1"/>
              <a:t>alert</a:t>
            </a:r>
            <a:r>
              <a:rPr lang="es-ES" sz="2400" dirty="0"/>
              <a:t>).</a:t>
            </a:r>
          </a:p>
          <a:p>
            <a:pPr marL="0" indent="0">
              <a:buNone/>
            </a:pPr>
            <a:r>
              <a:rPr lang="es-ES" sz="2400" b="1" dirty="0"/>
              <a:t>(4.3) </a:t>
            </a:r>
            <a:r>
              <a:rPr lang="es-ES" sz="2400" dirty="0"/>
              <a:t>Cargar dos números en objetos de tipo </a:t>
            </a:r>
            <a:r>
              <a:rPr lang="es-ES" sz="2400" dirty="0" err="1"/>
              <a:t>text</a:t>
            </a:r>
            <a:r>
              <a:rPr lang="es-ES" sz="2400" dirty="0"/>
              <a:t> en un formulario y al presionar un botón, mostrar el mayor. </a:t>
            </a:r>
          </a:p>
          <a:p>
            <a:pPr marL="0" indent="0">
              <a:buNone/>
            </a:pPr>
            <a:r>
              <a:rPr lang="es-ES" sz="2400" b="1" dirty="0"/>
              <a:t>(4.4) </a:t>
            </a:r>
            <a:r>
              <a:rPr lang="es-ES" sz="2400" dirty="0"/>
              <a:t>Cargar un nombre y un apellido en sendos </a:t>
            </a:r>
            <a:r>
              <a:rPr lang="es-ES" sz="2400" dirty="0" err="1"/>
              <a:t>text</a:t>
            </a:r>
            <a:r>
              <a:rPr lang="es-ES" sz="2400" dirty="0"/>
              <a:t> de un formulario. Al presionar un botón, concatenarlos y mostrarlos en un tercer </a:t>
            </a:r>
            <a:r>
              <a:rPr lang="es-ES" sz="2400" dirty="0" err="1"/>
              <a:t>text</a:t>
            </a:r>
            <a:r>
              <a:rPr lang="es-ES" sz="2400" dirty="0"/>
              <a:t> </a:t>
            </a:r>
          </a:p>
          <a:p>
            <a:pPr marL="0" indent="0">
              <a:buNone/>
            </a:pPr>
            <a:r>
              <a:rPr lang="es-ES" sz="2400" b="1" dirty="0"/>
              <a:t>(4.5) </a:t>
            </a:r>
            <a:r>
              <a:rPr lang="es-ES" sz="2400" dirty="0"/>
              <a:t>Disponer dos campos de texto tipo </a:t>
            </a:r>
            <a:r>
              <a:rPr lang="es-ES" sz="2400" dirty="0" err="1"/>
              <a:t>password</a:t>
            </a:r>
            <a:r>
              <a:rPr lang="es-ES" sz="2400" dirty="0"/>
              <a:t> en un formulario. Cuando se presione un botón mostrar si las dos claves ingresadas son iguales o no.</a:t>
            </a:r>
          </a:p>
          <a:p>
            <a:pPr marL="0" indent="0">
              <a:buNone/>
            </a:pPr>
            <a:r>
              <a:rPr lang="es-ES" sz="2400" b="1" dirty="0"/>
              <a:t>(4.6) </a:t>
            </a:r>
            <a:r>
              <a:rPr lang="es-ES" sz="2400" dirty="0"/>
              <a:t>Confeccionar una página que muestre un objeto SELECT en un formulario con distintos tipos de pizzas (Jamón y Queso, Muzzarella, Morrones). Al seleccionar una, mostrar en un objeto de tipo TEXT el precio de la misma. </a:t>
            </a:r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9950842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2F80865-8C0A-4D1A-B055-553C6FFD4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(4.7) </a:t>
            </a:r>
            <a:r>
              <a:rPr lang="es-ES" dirty="0"/>
              <a:t>Confeccionar una página que permita seleccionar una pizza y la cantidad de unidades en un formulario de recogida de pedidos. Luego al presionar un botón calcular el importe a pagar.</a:t>
            </a:r>
            <a:br>
              <a:rPr lang="es-ES" dirty="0"/>
            </a:br>
            <a:r>
              <a:rPr lang="es-ES" dirty="0"/>
              <a:t>Utilizar un objeto de la clase SELECT para la selección de la pizza, pudiendo ser:</a:t>
            </a:r>
            <a:br>
              <a:rPr lang="es-ES" dirty="0"/>
            </a:br>
            <a:r>
              <a:rPr lang="es-ES" dirty="0"/>
              <a:t>	Queso: $ 4.</a:t>
            </a:r>
            <a:br>
              <a:rPr lang="es-ES" dirty="0"/>
            </a:br>
            <a:r>
              <a:rPr lang="es-ES" dirty="0"/>
              <a:t>	Jamón y queso: $ 6.</a:t>
            </a:r>
            <a:br>
              <a:rPr lang="es-ES" dirty="0"/>
            </a:br>
            <a:r>
              <a:rPr lang="es-ES" dirty="0"/>
              <a:t>	Especial: $ 10.</a:t>
            </a:r>
            <a:br>
              <a:rPr lang="es-ES" dirty="0"/>
            </a:br>
            <a:r>
              <a:rPr lang="es-ES" dirty="0"/>
              <a:t>Pedir la cantidad de pizzas en un objeto de la clase TEXT y en otro objeto de la clase TEXT mostrar el importe total a abonar.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5590662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CED6540-A8C4-45E8-B812-949DBAA7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r>
              <a:rPr lang="es-ES" sz="2800" dirty="0"/>
              <a:t>Propiedades del objeto </a:t>
            </a:r>
            <a:r>
              <a:rPr lang="es-ES" sz="2800" dirty="0" err="1"/>
              <a:t>Form</a:t>
            </a:r>
            <a:endParaRPr lang="es-ES" sz="2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EDDC6E4-F4C5-4D64-88E7-8D0C688F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5" y="1243394"/>
            <a:ext cx="7535309" cy="4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761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FB5D0C7-62DD-4A37-81FE-A6171ED9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(4.8) </a:t>
            </a:r>
            <a:r>
              <a:rPr lang="es-ES" dirty="0"/>
              <a:t>Confeccionar una página que muestre tres </a:t>
            </a:r>
            <a:r>
              <a:rPr lang="es-ES" dirty="0" err="1"/>
              <a:t>checkbox</a:t>
            </a:r>
            <a:r>
              <a:rPr lang="es-ES" dirty="0"/>
              <a:t> en un formulario que permitan seleccionar los deportes que practica el usuario (Fútbol, </a:t>
            </a:r>
            <a:r>
              <a:rPr lang="es-ES" dirty="0" err="1"/>
              <a:t>Básket</a:t>
            </a:r>
            <a:r>
              <a:rPr lang="es-ES" dirty="0"/>
              <a:t>, Tenis) Mostrar al presionar un botón los deportes que ha elegido.</a:t>
            </a:r>
          </a:p>
          <a:p>
            <a:pPr marL="0" indent="0">
              <a:buNone/>
            </a:pPr>
            <a:r>
              <a:rPr lang="es-ES" b="1" dirty="0"/>
              <a:t>(4.9) </a:t>
            </a:r>
            <a:r>
              <a:rPr lang="es-ES" dirty="0"/>
              <a:t>Confeccionar una página que muestre dos objetos de la clase RADIO en un formulario solicitando que seleccione si se es mayor de 18 años o no. Al presionar un botón mostrar un </a:t>
            </a:r>
            <a:r>
              <a:rPr lang="es-ES" dirty="0" err="1"/>
              <a:t>alert</a:t>
            </a:r>
            <a:r>
              <a:rPr lang="es-ES" dirty="0"/>
              <a:t> indicando si puede ingresar al sitio o no. </a:t>
            </a:r>
          </a:p>
          <a:p>
            <a:pPr marL="0" indent="0">
              <a:buNone/>
            </a:pPr>
            <a:r>
              <a:rPr lang="es-ES" b="1" dirty="0"/>
              <a:t>(4.10) </a:t>
            </a:r>
            <a:r>
              <a:rPr lang="es-ES" dirty="0"/>
              <a:t>Confeccionar una página de visitas a un sitio, solicitar ingresar el nombre de una persona, su mail y los comentarios (TEXTAREA) en un formulario de recogida de datos. Mostrar luego llamando a la función </a:t>
            </a:r>
            <a:r>
              <a:rPr lang="es-ES" dirty="0" err="1"/>
              <a:t>alert</a:t>
            </a:r>
            <a:r>
              <a:rPr lang="es-ES" dirty="0"/>
              <a:t> los datos ingresados al presionar en un botón.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4028729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5DE420D-3676-43FD-A26E-F6A7CE12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r>
              <a:rPr lang="es-ES" dirty="0"/>
              <a:t>Campos o controles de un formulario :</a:t>
            </a:r>
          </a:p>
          <a:p>
            <a:pPr lvl="1"/>
            <a:r>
              <a:rPr lang="es-ES" dirty="0"/>
              <a:t>Campos de Texto :Text, </a:t>
            </a:r>
            <a:r>
              <a:rPr lang="es-ES" dirty="0" err="1"/>
              <a:t>Password</a:t>
            </a:r>
            <a:r>
              <a:rPr lang="es-ES" dirty="0"/>
              <a:t>, </a:t>
            </a:r>
            <a:r>
              <a:rPr lang="es-ES" dirty="0" err="1"/>
              <a:t>TextArea</a:t>
            </a:r>
            <a:r>
              <a:rPr lang="es-ES" dirty="0"/>
              <a:t>, </a:t>
            </a:r>
            <a:r>
              <a:rPr lang="es-ES" dirty="0" err="1"/>
              <a:t>Hidden</a:t>
            </a:r>
            <a:endParaRPr lang="es-ES" dirty="0"/>
          </a:p>
          <a:p>
            <a:pPr lvl="1"/>
            <a:r>
              <a:rPr lang="es-ES" dirty="0"/>
              <a:t>Otros tipos de botones : </a:t>
            </a:r>
            <a:r>
              <a:rPr lang="es-ES" dirty="0" err="1"/>
              <a:t>Checkbox</a:t>
            </a:r>
            <a:r>
              <a:rPr lang="es-ES" dirty="0"/>
              <a:t>, Radio</a:t>
            </a:r>
          </a:p>
          <a:p>
            <a:pPr lvl="1"/>
            <a:r>
              <a:rPr lang="es-ES" dirty="0"/>
              <a:t>Listas : </a:t>
            </a:r>
            <a:r>
              <a:rPr lang="es-ES" dirty="0" err="1"/>
              <a:t>Select</a:t>
            </a:r>
            <a:r>
              <a:rPr lang="es-ES" dirty="0"/>
              <a:t>(Simple), </a:t>
            </a:r>
            <a:r>
              <a:rPr lang="es-ES" dirty="0" err="1"/>
              <a:t>Select</a:t>
            </a:r>
            <a:r>
              <a:rPr lang="es-ES" dirty="0"/>
              <a:t>(Múltiple) ,</a:t>
            </a:r>
            <a:r>
              <a:rPr lang="es-ES" dirty="0" err="1"/>
              <a:t>Option</a:t>
            </a:r>
            <a:endParaRPr lang="es-ES" dirty="0"/>
          </a:p>
          <a:p>
            <a:pPr lvl="1"/>
            <a:r>
              <a:rPr lang="es-ES" dirty="0"/>
              <a:t>Botones de Comando : </a:t>
            </a:r>
            <a:r>
              <a:rPr lang="es-ES" dirty="0" err="1"/>
              <a:t>Submit</a:t>
            </a:r>
            <a:r>
              <a:rPr lang="es-ES" dirty="0"/>
              <a:t>, </a:t>
            </a:r>
            <a:r>
              <a:rPr lang="es-ES" dirty="0" err="1"/>
              <a:t>Reset</a:t>
            </a:r>
            <a:r>
              <a:rPr lang="es-ES" dirty="0"/>
              <a:t>, </a:t>
            </a:r>
            <a:r>
              <a:rPr lang="es-ES" dirty="0" err="1"/>
              <a:t>Button</a:t>
            </a:r>
            <a:endParaRPr lang="es-ES" dirty="0"/>
          </a:p>
          <a:p>
            <a:r>
              <a:rPr lang="es-ES" dirty="0"/>
              <a:t>Referenciar un campo de un formulario:</a:t>
            </a:r>
          </a:p>
          <a:p>
            <a:pPr lvl="1"/>
            <a:r>
              <a:rPr lang="es-ES" dirty="0" err="1"/>
              <a:t>form.elements</a:t>
            </a:r>
            <a:r>
              <a:rPr lang="es-ES" dirty="0"/>
              <a:t>[</a:t>
            </a:r>
            <a:r>
              <a:rPr lang="es-ES" dirty="0" err="1"/>
              <a:t>indice</a:t>
            </a:r>
            <a:r>
              <a:rPr lang="es-ES" dirty="0"/>
              <a:t>]</a:t>
            </a:r>
          </a:p>
          <a:p>
            <a:pPr lvl="1"/>
            <a:r>
              <a:rPr lang="es-ES" dirty="0" err="1"/>
              <a:t>form.elements</a:t>
            </a:r>
            <a:r>
              <a:rPr lang="es-ES" dirty="0"/>
              <a:t>[“Nombre”]</a:t>
            </a:r>
          </a:p>
          <a:p>
            <a:pPr lvl="1"/>
            <a:r>
              <a:rPr lang="es-ES" dirty="0" err="1"/>
              <a:t>form.Nombre</a:t>
            </a:r>
            <a:endParaRPr lang="es-ES" dirty="0"/>
          </a:p>
          <a:p>
            <a:pPr marL="457200" lvl="1" indent="0">
              <a:buNone/>
            </a:pPr>
            <a:r>
              <a:rPr lang="es-ES" sz="2400" dirty="0"/>
              <a:t>Ej. &lt;input </a:t>
            </a:r>
            <a:r>
              <a:rPr lang="es-ES" sz="2400" dirty="0" err="1"/>
              <a:t>type</a:t>
            </a:r>
            <a:r>
              <a:rPr lang="es-ES" sz="2400" dirty="0"/>
              <a:t> =“</a:t>
            </a:r>
            <a:r>
              <a:rPr lang="es-ES" sz="2400" dirty="0" err="1"/>
              <a:t>text</a:t>
            </a:r>
            <a:r>
              <a:rPr lang="es-ES" sz="2400" dirty="0"/>
              <a:t>” </a:t>
            </a:r>
            <a:r>
              <a:rPr lang="es-ES" sz="2400" dirty="0" err="1"/>
              <a:t>name</a:t>
            </a:r>
            <a:r>
              <a:rPr lang="es-ES" sz="2400" dirty="0"/>
              <a:t>=“</a:t>
            </a:r>
            <a:r>
              <a:rPr lang="es-ES" sz="2400" dirty="0" err="1"/>
              <a:t>txtnombre</a:t>
            </a:r>
            <a:r>
              <a:rPr lang="es-ES" sz="2400" dirty="0"/>
              <a:t>”&gt;</a:t>
            </a:r>
          </a:p>
          <a:p>
            <a:pPr marL="457200" lvl="1" indent="0">
              <a:buNone/>
            </a:pPr>
            <a:r>
              <a:rPr lang="es-ES" sz="2400" i="1" dirty="0"/>
              <a:t>	formulario1.elements[0]</a:t>
            </a:r>
          </a:p>
          <a:p>
            <a:pPr marL="457200" lvl="1" indent="0">
              <a:buNone/>
            </a:pPr>
            <a:r>
              <a:rPr lang="es-ES" sz="2400" i="1" dirty="0"/>
              <a:t>	formulario1.elements[“</a:t>
            </a:r>
            <a:r>
              <a:rPr lang="es-ES" sz="2400" i="1" dirty="0" err="1"/>
              <a:t>txtnombre</a:t>
            </a:r>
            <a:r>
              <a:rPr lang="es-ES" sz="2400" i="1" dirty="0"/>
              <a:t>”]</a:t>
            </a:r>
          </a:p>
          <a:p>
            <a:pPr marL="457200" lvl="1" indent="0">
              <a:buNone/>
            </a:pPr>
            <a:r>
              <a:rPr lang="es-ES" sz="2400" i="1" dirty="0"/>
              <a:t>	formulario1.txtnombre</a:t>
            </a:r>
          </a:p>
          <a:p>
            <a:pPr marL="393700" lvl="1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89278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3D9EC8C-51A2-43F9-BD74-3E5AAAC6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Iteración a través de los campos de un </a:t>
            </a:r>
            <a:r>
              <a:rPr lang="es-ES" i="1" dirty="0"/>
              <a:t>formulario</a:t>
            </a:r>
            <a:r>
              <a:rPr lang="es-ES" dirty="0"/>
              <a:t> para encontrar un determinado tipo de control: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contador = 0; contador &lt; formulario1.elements.length; contador++)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(formulario1.elements[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contador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].type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ckeckbox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//sentencias a procesar por ejemplo: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formulario1.elements[contador].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0898744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59AA33C-76ED-4EA3-A68F-ACF74F34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ES" dirty="0"/>
              <a:t>Programación de </a:t>
            </a:r>
            <a:r>
              <a:rPr lang="es-ES" b="1" dirty="0"/>
              <a:t>campos de texto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Objeto Text : </a:t>
            </a: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</a:t>
            </a:r>
            <a:r>
              <a:rPr lang="es-ES" i="1" dirty="0" err="1"/>
              <a:t>text</a:t>
            </a:r>
            <a:r>
              <a:rPr lang="es-ES" i="1" dirty="0"/>
              <a:t>”&gt;</a:t>
            </a:r>
          </a:p>
          <a:p>
            <a:pPr lvl="2"/>
            <a:r>
              <a:rPr lang="es-ES" dirty="0"/>
              <a:t>Objeto </a:t>
            </a:r>
            <a:r>
              <a:rPr lang="es-ES" dirty="0" err="1"/>
              <a:t>TextArea</a:t>
            </a:r>
            <a:r>
              <a:rPr lang="es-ES" dirty="0"/>
              <a:t> : </a:t>
            </a:r>
            <a:r>
              <a:rPr lang="es-ES" i="1" dirty="0"/>
              <a:t>&lt;</a:t>
            </a:r>
            <a:r>
              <a:rPr lang="es-ES" i="1" dirty="0" err="1"/>
              <a:t>textarea</a:t>
            </a:r>
            <a:r>
              <a:rPr lang="es-ES" i="1" dirty="0"/>
              <a:t>&gt;&lt;/</a:t>
            </a:r>
            <a:r>
              <a:rPr lang="es-ES" i="1" dirty="0" err="1"/>
              <a:t>textarea</a:t>
            </a:r>
            <a:r>
              <a:rPr lang="es-ES" i="1" dirty="0"/>
              <a:t>&gt;</a:t>
            </a:r>
          </a:p>
          <a:p>
            <a:pPr lvl="2"/>
            <a:r>
              <a:rPr lang="es-ES" dirty="0"/>
              <a:t>Objeto </a:t>
            </a:r>
            <a:r>
              <a:rPr lang="es-ES" dirty="0" err="1"/>
              <a:t>Password</a:t>
            </a:r>
            <a:r>
              <a:rPr lang="es-ES" dirty="0"/>
              <a:t> : </a:t>
            </a: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</a:t>
            </a:r>
            <a:r>
              <a:rPr lang="es-ES" i="1" dirty="0" err="1"/>
              <a:t>password</a:t>
            </a:r>
            <a:r>
              <a:rPr lang="es-ES" i="1" dirty="0"/>
              <a:t>”&gt;</a:t>
            </a:r>
          </a:p>
          <a:p>
            <a:pPr lvl="2"/>
            <a:r>
              <a:rPr lang="es-ES" dirty="0"/>
              <a:t>Objeto </a:t>
            </a:r>
            <a:r>
              <a:rPr lang="es-ES" dirty="0" err="1"/>
              <a:t>FileUpload</a:t>
            </a:r>
            <a:r>
              <a:rPr lang="es-ES" dirty="0"/>
              <a:t> : </a:t>
            </a: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=“file”&gt; </a:t>
            </a:r>
          </a:p>
          <a:p>
            <a:pPr lvl="2"/>
            <a:r>
              <a:rPr lang="es-ES" dirty="0"/>
              <a:t>Objeto </a:t>
            </a:r>
            <a:r>
              <a:rPr lang="es-ES" dirty="0" err="1"/>
              <a:t>Hidden</a:t>
            </a:r>
            <a:r>
              <a:rPr lang="es-ES" dirty="0"/>
              <a:t> : </a:t>
            </a: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=“</a:t>
            </a:r>
            <a:r>
              <a:rPr lang="es-ES" i="1" dirty="0" err="1"/>
              <a:t>hidden</a:t>
            </a:r>
            <a:r>
              <a:rPr lang="es-ES" i="1" dirty="0"/>
              <a:t>”&gt;</a:t>
            </a:r>
          </a:p>
          <a:p>
            <a:r>
              <a:rPr lang="es-ES" dirty="0"/>
              <a:t>Obtener un valor de un campo de texto: 	</a:t>
            </a:r>
            <a:r>
              <a:rPr lang="es-ES" i="1" dirty="0" err="1"/>
              <a:t>objeto_campo.value</a:t>
            </a:r>
            <a:r>
              <a:rPr lang="es-ES" i="1" dirty="0"/>
              <a:t>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2000" dirty="0"/>
              <a:t>Ej. –</a:t>
            </a:r>
            <a:r>
              <a:rPr lang="es-ES" sz="1800" dirty="0" err="1">
                <a:latin typeface="Consolas" panose="020B0609020204030204" pitchFamily="49" charset="0"/>
              </a:rPr>
              <a:t>nombre_usuario</a:t>
            </a:r>
            <a:r>
              <a:rPr lang="es-ES" sz="1800" dirty="0">
                <a:latin typeface="Consolas" panose="020B0609020204030204" pitchFamily="49" charset="0"/>
              </a:rPr>
              <a:t>=document.formulario1.usuario.value;</a:t>
            </a:r>
          </a:p>
          <a:p>
            <a:pPr marL="914400" lvl="2" indent="0">
              <a:buNone/>
            </a:pPr>
            <a:r>
              <a:rPr lang="es-ES" dirty="0"/>
              <a:t> * Para  evitar los retornos de carro en los </a:t>
            </a:r>
            <a:r>
              <a:rPr lang="es-ES" i="1" dirty="0" err="1"/>
              <a:t>textarea</a:t>
            </a:r>
            <a:r>
              <a:rPr lang="es-ES" dirty="0"/>
              <a:t> usar </a:t>
            </a:r>
            <a:r>
              <a:rPr lang="es-ES" i="1" dirty="0"/>
              <a:t>escape</a:t>
            </a:r>
            <a:r>
              <a:rPr lang="es-ES" dirty="0"/>
              <a:t>:          </a:t>
            </a:r>
            <a:r>
              <a:rPr lang="es-ES" sz="1800" dirty="0" err="1">
                <a:latin typeface="Consolas" panose="020B0609020204030204" pitchFamily="49" charset="0"/>
              </a:rPr>
              <a:t>Textarea_string</a:t>
            </a:r>
            <a:r>
              <a:rPr lang="es-ES" sz="1800" dirty="0">
                <a:latin typeface="Consolas" panose="020B0609020204030204" pitchFamily="49" charset="0"/>
              </a:rPr>
              <a:t> = escape(formulario1.textarea1.value);</a:t>
            </a:r>
          </a:p>
          <a:p>
            <a:r>
              <a:rPr lang="es-ES" dirty="0" err="1"/>
              <a:t>Configuar</a:t>
            </a:r>
            <a:r>
              <a:rPr lang="es-ES" dirty="0"/>
              <a:t> un valor a un campo de texto: </a:t>
            </a:r>
            <a:r>
              <a:rPr lang="es-ES" dirty="0" err="1"/>
              <a:t>objeto_campo.value</a:t>
            </a:r>
            <a:r>
              <a:rPr lang="es-ES" dirty="0"/>
              <a:t> = cadena,</a:t>
            </a:r>
          </a:p>
          <a:p>
            <a:pPr marL="0" indent="0">
              <a:buNone/>
            </a:pPr>
            <a:r>
              <a:rPr lang="es-ES" sz="2000" dirty="0"/>
              <a:t>	Ej.- </a:t>
            </a:r>
            <a:r>
              <a:rPr lang="es-ES" sz="2000" dirty="0" err="1"/>
              <a:t>var</a:t>
            </a:r>
            <a:r>
              <a:rPr lang="es-ES" sz="2000" dirty="0"/>
              <a:t> </a:t>
            </a:r>
            <a:r>
              <a:rPr lang="es-ES" sz="2000" dirty="0" err="1"/>
              <a:t>password</a:t>
            </a:r>
            <a:r>
              <a:rPr lang="es-ES" sz="2000" dirty="0"/>
              <a:t> = document.formulario1.user_pass.value;</a:t>
            </a:r>
          </a:p>
          <a:p>
            <a:pPr marL="0" indent="0">
              <a:buNone/>
            </a:pPr>
            <a:r>
              <a:rPr lang="es-ES" sz="2000" dirty="0"/>
              <a:t>       	document.formulario1.user_pass = </a:t>
            </a:r>
            <a:r>
              <a:rPr lang="es-ES" sz="2000" dirty="0" err="1"/>
              <a:t>password.toLowerCase</a:t>
            </a:r>
            <a:r>
              <a:rPr lang="es-ES" sz="2000" dirty="0"/>
              <a:t>();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56295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35757D5-DDC7-4E28-9495-50ED5CB59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dirty="0" smtClean="0"/>
              <a:t>Campos </a:t>
            </a:r>
            <a:r>
              <a:rPr lang="es-ES" dirty="0"/>
              <a:t>de texto sólo lectura: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 = “</a:t>
            </a:r>
            <a:r>
              <a:rPr lang="es-ES" i="1" dirty="0" err="1"/>
              <a:t>text</a:t>
            </a:r>
            <a:r>
              <a:rPr lang="es-ES" i="1" dirty="0"/>
              <a:t>” </a:t>
            </a:r>
            <a:r>
              <a:rPr lang="es-ES" i="1" dirty="0" err="1"/>
              <a:t>readonly</a:t>
            </a:r>
            <a:r>
              <a:rPr lang="es-ES" i="1" dirty="0"/>
              <a:t> = </a:t>
            </a:r>
            <a:r>
              <a:rPr lang="es-ES" i="1" dirty="0" smtClean="0"/>
              <a:t>“</a:t>
            </a:r>
            <a:r>
              <a:rPr lang="es-ES" i="1" dirty="0" err="1" smtClean="0"/>
              <a:t>readonly</a:t>
            </a:r>
            <a:r>
              <a:rPr lang="es-ES" i="1" dirty="0" smtClean="0"/>
              <a:t>”&gt;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smtClean="0"/>
              <a:t>	</a:t>
            </a:r>
            <a:r>
              <a:rPr lang="es-ES" i="1" dirty="0" smtClean="0"/>
              <a:t> </a:t>
            </a:r>
            <a:r>
              <a:rPr lang="es-ES" i="1" dirty="0" err="1" smtClean="0"/>
              <a:t>ó</a:t>
            </a:r>
            <a:r>
              <a:rPr lang="es-ES" i="1" dirty="0" smtClean="0"/>
              <a:t> bien</a:t>
            </a:r>
          </a:p>
          <a:p>
            <a:pPr marL="0" indent="0">
              <a:buNone/>
            </a:pPr>
            <a:r>
              <a:rPr lang="es-ES" i="1" dirty="0" smtClean="0"/>
              <a:t>	&lt;</a:t>
            </a:r>
            <a:r>
              <a:rPr lang="es-ES" i="1" dirty="0"/>
              <a:t>input </a:t>
            </a:r>
            <a:r>
              <a:rPr lang="es-ES" i="1" dirty="0" err="1"/>
              <a:t>type</a:t>
            </a:r>
            <a:r>
              <a:rPr lang="es-ES" i="1" dirty="0"/>
              <a:t> = “</a:t>
            </a:r>
            <a:r>
              <a:rPr lang="es-ES" i="1" dirty="0" err="1"/>
              <a:t>text</a:t>
            </a:r>
            <a:r>
              <a:rPr lang="es-ES" i="1" dirty="0"/>
              <a:t>” </a:t>
            </a:r>
            <a:r>
              <a:rPr lang="es-ES" i="1" dirty="0" err="1" smtClean="0"/>
              <a:t>readonly</a:t>
            </a:r>
            <a:r>
              <a:rPr lang="es-ES" i="1" dirty="0" smtClean="0"/>
              <a:t>&gt;</a:t>
            </a:r>
            <a:endParaRPr lang="es-ES" i="1" dirty="0"/>
          </a:p>
          <a:p>
            <a:pPr marL="0" indent="0">
              <a:buNone/>
            </a:pPr>
            <a:r>
              <a:rPr lang="es-ES" i="1" dirty="0"/>
              <a:t>		____________________</a:t>
            </a:r>
          </a:p>
          <a:p>
            <a:r>
              <a:rPr lang="es-ES" dirty="0"/>
              <a:t>Programación de botones:</a:t>
            </a:r>
          </a:p>
          <a:p>
            <a:pPr lvl="1"/>
            <a:r>
              <a:rPr lang="es-ES" dirty="0"/>
              <a:t>Aceptar o Rechazar un </a:t>
            </a:r>
            <a:r>
              <a:rPr lang="es-ES" dirty="0" err="1"/>
              <a:t>envio</a:t>
            </a:r>
            <a:r>
              <a:rPr lang="es-ES" dirty="0"/>
              <a:t>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ES" dirty="0"/>
              <a:t>Evento </a:t>
            </a:r>
            <a:r>
              <a:rPr lang="es-ES" dirty="0" err="1"/>
              <a:t>click</a:t>
            </a:r>
            <a:r>
              <a:rPr lang="es-ES" dirty="0"/>
              <a:t> del objeto </a:t>
            </a:r>
            <a:r>
              <a:rPr lang="es-ES" dirty="0" err="1"/>
              <a:t>Submit</a:t>
            </a:r>
            <a:r>
              <a:rPr lang="es-ES" dirty="0"/>
              <a:t> </a:t>
            </a:r>
          </a:p>
          <a:p>
            <a:pPr marL="668337" lvl="2" indent="0">
              <a:buNone/>
            </a:pPr>
            <a:r>
              <a:rPr lang="es-ES" i="1" dirty="0"/>
              <a:t> &lt;input </a:t>
            </a:r>
            <a:r>
              <a:rPr lang="es-ES" i="1" dirty="0" err="1"/>
              <a:t>type</a:t>
            </a:r>
            <a:r>
              <a:rPr lang="es-ES" i="1" dirty="0"/>
              <a:t> = “</a:t>
            </a:r>
            <a:r>
              <a:rPr lang="es-ES" i="1" dirty="0" err="1"/>
              <a:t>submit</a:t>
            </a:r>
            <a:r>
              <a:rPr lang="es-ES" i="1" dirty="0"/>
              <a:t>” </a:t>
            </a:r>
            <a:r>
              <a:rPr lang="es-ES" i="1" dirty="0" err="1"/>
              <a:t>onClick</a:t>
            </a:r>
            <a:r>
              <a:rPr lang="es-ES" i="1" dirty="0"/>
              <a:t>=“</a:t>
            </a:r>
            <a:r>
              <a:rPr lang="es-ES" i="1" dirty="0" err="1"/>
              <a:t>return</a:t>
            </a:r>
            <a:r>
              <a:rPr lang="es-ES" i="1" dirty="0"/>
              <a:t> </a:t>
            </a:r>
            <a:r>
              <a:rPr lang="es-ES" i="1" dirty="0" err="1"/>
              <a:t>Manipulador_click</a:t>
            </a:r>
            <a:r>
              <a:rPr lang="es-ES" i="1" dirty="0"/>
              <a:t>()”&gt;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ES" dirty="0"/>
              <a:t>Evento </a:t>
            </a:r>
            <a:r>
              <a:rPr lang="es-ES" dirty="0" err="1"/>
              <a:t>Submit</a:t>
            </a:r>
            <a:r>
              <a:rPr lang="es-ES" dirty="0"/>
              <a:t> del objeto </a:t>
            </a:r>
            <a:r>
              <a:rPr lang="es-ES" dirty="0" err="1"/>
              <a:t>form</a:t>
            </a:r>
            <a:r>
              <a:rPr lang="es-ES" dirty="0"/>
              <a:t> </a:t>
            </a:r>
          </a:p>
          <a:p>
            <a:pPr marL="668337" lvl="2" indent="0">
              <a:buNone/>
            </a:pPr>
            <a:r>
              <a:rPr lang="es-ES" i="1" dirty="0"/>
              <a:t>&lt;</a:t>
            </a:r>
            <a:r>
              <a:rPr lang="es-ES" i="1" dirty="0" err="1"/>
              <a:t>form</a:t>
            </a:r>
            <a:r>
              <a:rPr lang="es-ES" i="1" dirty="0"/>
              <a:t> </a:t>
            </a:r>
            <a:r>
              <a:rPr lang="es-ES" i="1" dirty="0" err="1"/>
              <a:t>action</a:t>
            </a:r>
            <a:r>
              <a:rPr lang="es-ES" i="1" dirty="0"/>
              <a:t>=“http;//www.ucm.es” </a:t>
            </a:r>
            <a:r>
              <a:rPr lang="es-ES" i="1" dirty="0" err="1"/>
              <a:t>method</a:t>
            </a:r>
            <a:r>
              <a:rPr lang="es-ES" i="1" dirty="0"/>
              <a:t> = “post” </a:t>
            </a:r>
            <a:r>
              <a:rPr lang="es-ES" i="1" dirty="0" err="1"/>
              <a:t>onSubmit</a:t>
            </a:r>
            <a:r>
              <a:rPr lang="es-ES" i="1" dirty="0"/>
              <a:t>=“</a:t>
            </a:r>
            <a:r>
              <a:rPr lang="es-ES" i="1" dirty="0" err="1"/>
              <a:t>return</a:t>
            </a:r>
            <a:r>
              <a:rPr lang="es-ES" i="1" dirty="0"/>
              <a:t> </a:t>
            </a:r>
            <a:r>
              <a:rPr lang="es-ES" i="1" dirty="0" err="1"/>
              <a:t>Manipulador_submit</a:t>
            </a:r>
            <a:r>
              <a:rPr lang="es-ES" i="1" dirty="0"/>
              <a:t>()”&gt;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ES" dirty="0" err="1"/>
              <a:t>Reinicialización</a:t>
            </a:r>
            <a:r>
              <a:rPr lang="es-ES" dirty="0"/>
              <a:t> de campos </a:t>
            </a:r>
            <a:r>
              <a:rPr lang="es-ES" dirty="0" smtClean="0"/>
              <a:t>: </a:t>
            </a:r>
            <a:r>
              <a:rPr lang="es-ES" dirty="0" err="1" smtClean="0"/>
              <a:t>Boton</a:t>
            </a:r>
            <a:r>
              <a:rPr lang="es-ES" dirty="0" smtClean="0"/>
              <a:t> </a:t>
            </a:r>
            <a:r>
              <a:rPr lang="es-ES" dirty="0" err="1"/>
              <a:t>Reset</a:t>
            </a:r>
            <a:r>
              <a:rPr lang="es-ES" dirty="0"/>
              <a:t>. </a:t>
            </a:r>
          </a:p>
          <a:p>
            <a:pPr marL="668337" lvl="2" indent="0">
              <a:buNone/>
            </a:pPr>
            <a:r>
              <a:rPr lang="es-ES" i="1" dirty="0"/>
              <a:t>&lt;input </a:t>
            </a:r>
            <a:r>
              <a:rPr lang="es-ES" i="1" dirty="0" err="1"/>
              <a:t>type</a:t>
            </a:r>
            <a:r>
              <a:rPr lang="es-ES" i="1" dirty="0"/>
              <a:t> =“</a:t>
            </a:r>
            <a:r>
              <a:rPr lang="es-ES" i="1" dirty="0" err="1"/>
              <a:t>reset</a:t>
            </a:r>
            <a:r>
              <a:rPr lang="es-ES" i="1" dirty="0"/>
              <a:t>” </a:t>
            </a:r>
            <a:r>
              <a:rPr lang="es-ES" i="1" dirty="0" err="1"/>
              <a:t>onClick</a:t>
            </a:r>
            <a:r>
              <a:rPr lang="es-ES" i="1" dirty="0"/>
              <a:t>=“</a:t>
            </a:r>
            <a:r>
              <a:rPr lang="es-ES" i="1" dirty="0" err="1"/>
              <a:t>return</a:t>
            </a:r>
            <a:r>
              <a:rPr lang="es-ES" i="1" dirty="0"/>
              <a:t> </a:t>
            </a:r>
            <a:r>
              <a:rPr lang="es-ES" i="1" dirty="0" err="1"/>
              <a:t>Click_handler</a:t>
            </a:r>
            <a:r>
              <a:rPr lang="es-ES" i="1" dirty="0"/>
              <a:t>()”&gt;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27357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8CEBA73-FA6F-4E36-B53C-EF940627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Ejemplos:</a:t>
            </a:r>
          </a:p>
          <a:p>
            <a:pPr marL="0" indent="0">
              <a:buNone/>
            </a:pPr>
            <a:r>
              <a:rPr lang="es-ES" dirty="0"/>
              <a:t>1. Evento </a:t>
            </a:r>
            <a:r>
              <a:rPr lang="es-ES" dirty="0" err="1"/>
              <a:t>click</a:t>
            </a:r>
            <a:r>
              <a:rPr lang="es-ES" dirty="0"/>
              <a:t> del objeto </a:t>
            </a:r>
            <a:r>
              <a:rPr lang="es-ES" dirty="0" err="1"/>
              <a:t>Submit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comprobar_nombre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(nombre)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(nombre == </a:t>
            </a:r>
            <a:r>
              <a:rPr lang="es-ES" sz="13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Andres</a:t>
            </a:r>
            <a:r>
              <a:rPr lang="es-ES" sz="13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="formulario"&gt;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="post"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frmDatos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="http://www.ucm.es"&gt;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="Enviar"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comprobar_nombre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3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Andres</a:t>
            </a:r>
            <a:r>
              <a:rPr lang="es-ES" sz="13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3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161262455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7A77F32-E25E-4A48-A5BF-CDEF578C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2. Evento </a:t>
            </a:r>
            <a:r>
              <a:rPr lang="es-ES" dirty="0" err="1"/>
              <a:t>Submit</a:t>
            </a:r>
            <a:r>
              <a:rPr lang="es-ES" dirty="0"/>
              <a:t> del objeto </a:t>
            </a:r>
            <a:r>
              <a:rPr lang="es-ES" dirty="0" err="1"/>
              <a:t>form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comprobar_nombre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(nombre)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(nombre ==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Andres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="formulario"&gt;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="post"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frmDatos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="http://www.ucm.es"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comprobar_nombre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'Andres'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Enviar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35148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986C18-3291-4442-A023-F3282E24745E}"/>
</file>

<file path=customXml/itemProps2.xml><?xml version="1.0" encoding="utf-8"?>
<ds:datastoreItem xmlns:ds="http://schemas.openxmlformats.org/officeDocument/2006/customXml" ds:itemID="{3E9E00D7-E65A-4304-9213-EBC1EED60A55}"/>
</file>

<file path=customXml/itemProps3.xml><?xml version="1.0" encoding="utf-8"?>
<ds:datastoreItem xmlns:ds="http://schemas.openxmlformats.org/officeDocument/2006/customXml" ds:itemID="{1A78FE6F-01C7-4451-A2BD-42306CB54256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4452</TotalTime>
  <Words>2822</Words>
  <Application>Microsoft Office PowerPoint</Application>
  <PresentationFormat>Presentación en pantalla (4:3)</PresentationFormat>
  <Paragraphs>454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Constantia</vt:lpstr>
      <vt:lpstr>Wingdings</vt:lpstr>
      <vt:lpstr>Wingdings 2</vt:lpstr>
      <vt:lpstr>Tema1</vt:lpstr>
      <vt:lpstr>jScript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VAZQUEZ ALBARRAN</cp:lastModifiedBy>
  <cp:revision>302</cp:revision>
  <dcterms:created xsi:type="dcterms:W3CDTF">2012-09-30T16:13:01Z</dcterms:created>
  <dcterms:modified xsi:type="dcterms:W3CDTF">2021-10-04T10:53:30Z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