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s/slide2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2.xml" ContentType="application/vnd.openxmlformats-officedocument.themeOverride+xml"/>
  <Override PartName="/ppt/theme/themeOverride1.xml" ContentType="application/vnd.openxmlformats-officedocument.themeOverr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6" r:id="rId17"/>
    <p:sldId id="287" r:id="rId18"/>
    <p:sldId id="288" r:id="rId19"/>
    <p:sldId id="289" r:id="rId20"/>
    <p:sldId id="290" r:id="rId21"/>
    <p:sldId id="291" r:id="rId22"/>
    <p:sldId id="271" r:id="rId23"/>
    <p:sldId id="295" r:id="rId24"/>
    <p:sldId id="272" r:id="rId25"/>
    <p:sldId id="273" r:id="rId26"/>
    <p:sldId id="274" r:id="rId27"/>
    <p:sldId id="275" r:id="rId28"/>
    <p:sldId id="276" r:id="rId29"/>
    <p:sldId id="277" r:id="rId30"/>
    <p:sldId id="278" r:id="rId31"/>
    <p:sldId id="279" r:id="rId32"/>
    <p:sldId id="280" r:id="rId33"/>
    <p:sldId id="281" r:id="rId34"/>
    <p:sldId id="285" r:id="rId35"/>
    <p:sldId id="292" r:id="rId36"/>
    <p:sldId id="293" r:id="rId37"/>
    <p:sldId id="294" r:id="rId3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89134" autoAdjust="0"/>
  </p:normalViewPr>
  <p:slideViewPr>
    <p:cSldViewPr>
      <p:cViewPr varScale="1">
        <p:scale>
          <a:sx n="104" d="100"/>
          <a:sy n="104" d="100"/>
        </p:scale>
        <p:origin x="21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8C39CCD-AD91-4890-8833-01C0682F0D00}" type="datetimeFigureOut">
              <a:rPr lang="es-ES"/>
              <a:pPr>
                <a:defRPr/>
              </a:pPr>
              <a:t>04/10/2021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D8CC346-951D-41B2-B92F-5BC6E24E861B}" type="slidenum">
              <a:rPr lang="es-ES"/>
              <a:pPr>
                <a:defRPr/>
              </a:pPr>
              <a:t>‹Nº›</a:t>
            </a:fld>
            <a:endParaRPr lang="es-ES"/>
          </a:p>
        </p:txBody>
      </p:sp>
    </p:spTree>
    <p:extLst>
      <p:ext uri="{BB962C8B-B14F-4D97-AF65-F5344CB8AC3E}">
        <p14:creationId xmlns:p14="http://schemas.microsoft.com/office/powerpoint/2010/main" val="28224263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&lt;script </a:t>
            </a:r>
            <a:r>
              <a:rPr lang="es-ES" dirty="0" err="1" smtClean="0"/>
              <a:t>language</a:t>
            </a:r>
            <a:r>
              <a:rPr lang="es-ES" dirty="0" smtClean="0"/>
              <a:t>="JavaScript" </a:t>
            </a:r>
            <a:r>
              <a:rPr lang="es-ES" dirty="0" err="1" smtClean="0"/>
              <a:t>type</a:t>
            </a:r>
            <a:r>
              <a:rPr lang="es-ES" dirty="0" smtClean="0"/>
              <a:t>="</a:t>
            </a:r>
            <a:r>
              <a:rPr lang="es-ES" dirty="0" err="1" smtClean="0"/>
              <a:t>text</a:t>
            </a:r>
            <a:r>
              <a:rPr lang="es-ES" dirty="0" smtClean="0"/>
              <a:t>/</a:t>
            </a:r>
            <a:r>
              <a:rPr lang="es-ES" dirty="0" err="1" smtClean="0"/>
              <a:t>javascript</a:t>
            </a:r>
            <a:r>
              <a:rPr lang="es-ES" dirty="0" smtClean="0"/>
              <a:t>"&gt;</a:t>
            </a:r>
          </a:p>
          <a:p>
            <a:r>
              <a:rPr lang="es-ES" dirty="0" smtClean="0"/>
              <a:t>        </a:t>
            </a:r>
          </a:p>
          <a:p>
            <a:r>
              <a:rPr lang="es-ES" dirty="0" smtClean="0"/>
              <a:t>        </a:t>
            </a:r>
            <a:r>
              <a:rPr lang="es-ES" dirty="0" err="1" smtClean="0"/>
              <a:t>var</a:t>
            </a:r>
            <a:r>
              <a:rPr lang="es-ES" dirty="0" smtClean="0"/>
              <a:t> b = 0;</a:t>
            </a:r>
          </a:p>
          <a:p>
            <a:r>
              <a:rPr lang="es-ES" dirty="0" smtClean="0"/>
              <a:t>        try {</a:t>
            </a:r>
          </a:p>
          <a:p>
            <a:r>
              <a:rPr lang="es-ES" dirty="0" smtClean="0"/>
              <a:t>            </a:t>
            </a:r>
            <a:r>
              <a:rPr lang="es-ES" dirty="0" err="1" smtClean="0"/>
              <a:t>if</a:t>
            </a:r>
            <a:r>
              <a:rPr lang="es-ES" dirty="0" smtClean="0"/>
              <a:t> (b == 0) {</a:t>
            </a:r>
          </a:p>
          <a:p>
            <a:r>
              <a:rPr lang="es-ES" dirty="0" smtClean="0"/>
              <a:t>                </a:t>
            </a:r>
            <a:r>
              <a:rPr lang="es-ES" dirty="0" err="1" smtClean="0"/>
              <a:t>throw</a:t>
            </a:r>
            <a:r>
              <a:rPr lang="es-ES" dirty="0" smtClean="0"/>
              <a:t> new Error('La variable "b" debe ser mayor que cero');</a:t>
            </a:r>
          </a:p>
          <a:p>
            <a:r>
              <a:rPr lang="es-ES" dirty="0" smtClean="0"/>
              <a:t>            }</a:t>
            </a:r>
          </a:p>
          <a:p>
            <a:r>
              <a:rPr lang="es-ES" dirty="0" smtClean="0"/>
              <a:t>        } catch (e) {</a:t>
            </a:r>
          </a:p>
          <a:p>
            <a:r>
              <a:rPr lang="es-ES" dirty="0" smtClean="0"/>
              <a:t>            </a:t>
            </a:r>
            <a:r>
              <a:rPr lang="es-ES" dirty="0" err="1" smtClean="0"/>
              <a:t>console.error</a:t>
            </a:r>
            <a:r>
              <a:rPr lang="es-ES" dirty="0" smtClean="0"/>
              <a:t>(e.name);    // registra 'Error'</a:t>
            </a:r>
          </a:p>
          <a:p>
            <a:r>
              <a:rPr lang="es-ES" dirty="0" smtClean="0"/>
              <a:t>            </a:t>
            </a:r>
            <a:r>
              <a:rPr lang="es-ES" dirty="0" err="1" smtClean="0"/>
              <a:t>console.error</a:t>
            </a:r>
            <a:r>
              <a:rPr lang="es-ES" dirty="0" smtClean="0"/>
              <a:t>(</a:t>
            </a:r>
            <a:r>
              <a:rPr lang="es-ES" dirty="0" err="1" smtClean="0"/>
              <a:t>e.message</a:t>
            </a:r>
            <a:r>
              <a:rPr lang="es-ES" dirty="0" smtClean="0"/>
              <a:t>); // registra '</a:t>
            </a:r>
            <a:r>
              <a:rPr lang="es-ES" dirty="0" err="1" smtClean="0"/>
              <a:t>The</a:t>
            </a:r>
            <a:r>
              <a:rPr lang="es-ES" dirty="0" smtClean="0"/>
              <a:t> </a:t>
            </a:r>
            <a:r>
              <a:rPr lang="es-ES" dirty="0" err="1" smtClean="0"/>
              <a:t>message</a:t>
            </a:r>
            <a:r>
              <a:rPr lang="es-ES" dirty="0" smtClean="0"/>
              <a:t>' o un mensaje de error de JavaScript</a:t>
            </a:r>
          </a:p>
          <a:p>
            <a:r>
              <a:rPr lang="es-ES" dirty="0" smtClean="0"/>
              <a:t>        }</a:t>
            </a:r>
          </a:p>
          <a:p>
            <a:r>
              <a:rPr lang="es-ES" dirty="0" smtClean="0"/>
              <a:t>    &lt;/script&gt;</a:t>
            </a:r>
            <a:endParaRPr lang="es-ES" dirty="0"/>
          </a:p>
        </p:txBody>
      </p:sp>
      <p:sp>
        <p:nvSpPr>
          <p:cNvPr id="4" name="Marcador de número de diapositiva 3"/>
          <p:cNvSpPr>
            <a:spLocks noGrp="1"/>
          </p:cNvSpPr>
          <p:nvPr>
            <p:ph type="sldNum" sz="quarter" idx="10"/>
          </p:nvPr>
        </p:nvSpPr>
        <p:spPr/>
        <p:txBody>
          <a:bodyPr/>
          <a:lstStyle/>
          <a:p>
            <a:pPr>
              <a:defRPr/>
            </a:pPr>
            <a:fld id="{1D8CC346-951D-41B2-B92F-5BC6E24E861B}" type="slidenum">
              <a:rPr lang="es-ES" smtClean="0"/>
              <a:pPr>
                <a:defRPr/>
              </a:pPr>
              <a:t>33</a:t>
            </a:fld>
            <a:endParaRPr lang="es-ES"/>
          </a:p>
        </p:txBody>
      </p:sp>
    </p:spTree>
    <p:extLst>
      <p:ext uri="{BB962C8B-B14F-4D97-AF65-F5344CB8AC3E}">
        <p14:creationId xmlns:p14="http://schemas.microsoft.com/office/powerpoint/2010/main" val="2009525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p>
        </p:txBody>
      </p:sp>
      <p:sp>
        <p:nvSpPr>
          <p:cNvPr id="4" name="29 Marcador de fecha"/>
          <p:cNvSpPr>
            <a:spLocks noGrp="1"/>
          </p:cNvSpPr>
          <p:nvPr>
            <p:ph type="dt" sz="half" idx="10"/>
          </p:nvPr>
        </p:nvSpPr>
        <p:spPr/>
        <p:txBody>
          <a:bodyPr/>
          <a:lstStyle>
            <a:lvl1pPr>
              <a:defRPr smtClean="0"/>
            </a:lvl1pPr>
          </a:lstStyle>
          <a:p>
            <a:pPr>
              <a:defRPr/>
            </a:pPr>
            <a:fld id="{3BCC251C-736A-45F3-B943-CCD3D0A67D63}" type="datetimeFigureOut">
              <a:rPr lang="es-ES"/>
              <a:pPr>
                <a:defRPr/>
              </a:pPr>
              <a:t>04/10/2021</a:t>
            </a:fld>
            <a:endParaRPr lang="es-ES"/>
          </a:p>
        </p:txBody>
      </p:sp>
      <p:sp>
        <p:nvSpPr>
          <p:cNvPr id="5" name="18 Marcador de pie de página"/>
          <p:cNvSpPr>
            <a:spLocks noGrp="1"/>
          </p:cNvSpPr>
          <p:nvPr>
            <p:ph type="ftr" sz="quarter" idx="11"/>
          </p:nvPr>
        </p:nvSpPr>
        <p:spPr/>
        <p:txBody>
          <a:bodyPr/>
          <a:lstStyle>
            <a:lvl1pPr>
              <a:defRPr/>
            </a:lvl1pPr>
          </a:lstStyle>
          <a:p>
            <a:pPr>
              <a:defRPr/>
            </a:pPr>
            <a:endParaRPr lang="es-ES"/>
          </a:p>
        </p:txBody>
      </p:sp>
      <p:sp>
        <p:nvSpPr>
          <p:cNvPr id="6" name="26 Marcador de número de diapositiva"/>
          <p:cNvSpPr>
            <a:spLocks noGrp="1"/>
          </p:cNvSpPr>
          <p:nvPr>
            <p:ph type="sldNum" sz="quarter" idx="12"/>
          </p:nvPr>
        </p:nvSpPr>
        <p:spPr/>
        <p:txBody>
          <a:bodyPr/>
          <a:lstStyle>
            <a:lvl1pPr>
              <a:defRPr smtClean="0"/>
            </a:lvl1pPr>
          </a:lstStyle>
          <a:p>
            <a:pPr>
              <a:defRPr/>
            </a:pPr>
            <a:fld id="{8F78D141-C358-413F-B216-F4F67B1D1072}"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transition spd="slow">
    <p:zoom/>
    <p:sndAc>
      <p:stSnd>
        <p:snd r:embed="rId2" name="wind.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pPr>
              <a:defRPr/>
            </a:pPr>
            <a:fld id="{D294FF0B-EDF0-4D92-8703-3E22DEE9A19C}" type="datetimeFigureOut">
              <a:rPr lang="es-ES"/>
              <a:pPr>
                <a:defRPr/>
              </a:pPr>
              <a:t>04/10/2021</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743A2DA4-F178-4A0A-9C89-1F2F8D9E7AB2}"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pPr>
              <a:defRPr/>
            </a:pPr>
            <a:fld id="{0BABC507-FD20-48C7-86DD-194D947AE138}" type="datetimeFigureOut">
              <a:rPr lang="es-ES"/>
              <a:pPr>
                <a:defRPr/>
              </a:pPr>
              <a:t>04/10/2021</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7336DC56-2459-4136-8837-AB4751925EFB}"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pPr>
              <a:defRPr/>
            </a:pPr>
            <a:fld id="{BC167A9B-0E58-48AF-990A-545DEFC61EC8}" type="datetimeFigureOut">
              <a:rPr lang="es-ES"/>
              <a:pPr>
                <a:defRPr/>
              </a:pPr>
              <a:t>04/10/2021</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2CE28228-34DF-4887-9B39-C070A8D07FE1}"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smtClean="0"/>
            </a:lvl1pPr>
          </a:lstStyle>
          <a:p>
            <a:pPr>
              <a:defRPr/>
            </a:pPr>
            <a:fld id="{45681F52-29D1-48D4-BB58-E65B2F8AE19C}" type="datetimeFigureOut">
              <a:rPr lang="es-ES"/>
              <a:pPr>
                <a:defRPr/>
              </a:pPr>
              <a:t>04/10/2021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smtClean="0"/>
            </a:lvl1pPr>
          </a:lstStyle>
          <a:p>
            <a:pPr>
              <a:defRPr/>
            </a:pPr>
            <a:fld id="{34070DDC-78A9-4738-AA0B-513523330766}"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transition spd="slow">
    <p:zoom/>
    <p:sndAc>
      <p:stSnd>
        <p:snd r:embed="rId2" name="wind.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9 Marcador de fecha"/>
          <p:cNvSpPr>
            <a:spLocks noGrp="1"/>
          </p:cNvSpPr>
          <p:nvPr>
            <p:ph type="dt" sz="half" idx="10"/>
          </p:nvPr>
        </p:nvSpPr>
        <p:spPr/>
        <p:txBody>
          <a:bodyPr/>
          <a:lstStyle>
            <a:lvl1pPr>
              <a:defRPr/>
            </a:lvl1pPr>
          </a:lstStyle>
          <a:p>
            <a:pPr>
              <a:defRPr/>
            </a:pPr>
            <a:fld id="{26182D53-A2C8-45DB-B385-1743A847731B}" type="datetimeFigureOut">
              <a:rPr lang="es-ES"/>
              <a:pPr>
                <a:defRPr/>
              </a:pPr>
              <a:t>04/10/2021</a:t>
            </a:fld>
            <a:endParaRPr lang="es-ES"/>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3A869DE7-EA01-4C9E-A439-6A3083F9CB13}"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9 Marcador de fecha"/>
          <p:cNvSpPr>
            <a:spLocks noGrp="1"/>
          </p:cNvSpPr>
          <p:nvPr>
            <p:ph type="dt" sz="half" idx="10"/>
          </p:nvPr>
        </p:nvSpPr>
        <p:spPr/>
        <p:txBody>
          <a:bodyPr/>
          <a:lstStyle>
            <a:lvl1pPr>
              <a:defRPr/>
            </a:lvl1pPr>
          </a:lstStyle>
          <a:p>
            <a:pPr>
              <a:defRPr/>
            </a:pPr>
            <a:fld id="{D51A64E5-58EC-4C90-BECD-095D87AD5A08}" type="datetimeFigureOut">
              <a:rPr lang="es-ES"/>
              <a:pPr>
                <a:defRPr/>
              </a:pPr>
              <a:t>04/10/2021</a:t>
            </a:fld>
            <a:endParaRPr lang="es-ES"/>
          </a:p>
        </p:txBody>
      </p:sp>
      <p:sp>
        <p:nvSpPr>
          <p:cNvPr id="8" name="21 Marcador de pie de página"/>
          <p:cNvSpPr>
            <a:spLocks noGrp="1"/>
          </p:cNvSpPr>
          <p:nvPr>
            <p:ph type="ftr" sz="quarter" idx="11"/>
          </p:nvPr>
        </p:nvSpPr>
        <p:spPr/>
        <p:txBody>
          <a:bodyPr/>
          <a:lstStyle>
            <a:lvl1pPr>
              <a:defRPr/>
            </a:lvl1pPr>
          </a:lstStyle>
          <a:p>
            <a:pPr>
              <a:defRPr/>
            </a:pPr>
            <a:endParaRPr lang="es-ES"/>
          </a:p>
        </p:txBody>
      </p:sp>
      <p:sp>
        <p:nvSpPr>
          <p:cNvPr id="9" name="17 Marcador de número de diapositiva"/>
          <p:cNvSpPr>
            <a:spLocks noGrp="1"/>
          </p:cNvSpPr>
          <p:nvPr>
            <p:ph type="sldNum" sz="quarter" idx="12"/>
          </p:nvPr>
        </p:nvSpPr>
        <p:spPr/>
        <p:txBody>
          <a:bodyPr/>
          <a:lstStyle>
            <a:lvl1pPr>
              <a:defRPr/>
            </a:lvl1pPr>
          </a:lstStyle>
          <a:p>
            <a:pPr>
              <a:defRPr/>
            </a:pPr>
            <a:fld id="{58BC0E2B-FB09-4C43-A105-B0A680AA62A1}"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a:t>Haga clic para modificar el estilo de título del patrón</a:t>
            </a:r>
          </a:p>
        </p:txBody>
      </p:sp>
      <p:sp>
        <p:nvSpPr>
          <p:cNvPr id="3" name="9 Marcador de fecha"/>
          <p:cNvSpPr>
            <a:spLocks noGrp="1"/>
          </p:cNvSpPr>
          <p:nvPr>
            <p:ph type="dt" sz="half" idx="10"/>
          </p:nvPr>
        </p:nvSpPr>
        <p:spPr/>
        <p:txBody>
          <a:bodyPr/>
          <a:lstStyle>
            <a:lvl1pPr>
              <a:defRPr/>
            </a:lvl1pPr>
          </a:lstStyle>
          <a:p>
            <a:pPr>
              <a:defRPr/>
            </a:pPr>
            <a:fld id="{7E4F6A6D-8E42-4A70-AF7D-AFCB3515CF82}" type="datetimeFigureOut">
              <a:rPr lang="es-ES"/>
              <a:pPr>
                <a:defRPr/>
              </a:pPr>
              <a:t>04/10/2021</a:t>
            </a:fld>
            <a:endParaRPr lang="es-ES"/>
          </a:p>
        </p:txBody>
      </p:sp>
      <p:sp>
        <p:nvSpPr>
          <p:cNvPr id="4" name="21 Marcador de pie de página"/>
          <p:cNvSpPr>
            <a:spLocks noGrp="1"/>
          </p:cNvSpPr>
          <p:nvPr>
            <p:ph type="ftr" sz="quarter" idx="11"/>
          </p:nvPr>
        </p:nvSpPr>
        <p:spPr/>
        <p:txBody>
          <a:bodyPr/>
          <a:lstStyle>
            <a:lvl1pPr>
              <a:defRPr/>
            </a:lvl1pPr>
          </a:lstStyle>
          <a:p>
            <a:pPr>
              <a:defRPr/>
            </a:pPr>
            <a:endParaRPr lang="es-ES"/>
          </a:p>
        </p:txBody>
      </p:sp>
      <p:sp>
        <p:nvSpPr>
          <p:cNvPr id="5" name="17 Marcador de número de diapositiva"/>
          <p:cNvSpPr>
            <a:spLocks noGrp="1"/>
          </p:cNvSpPr>
          <p:nvPr>
            <p:ph type="sldNum" sz="quarter" idx="12"/>
          </p:nvPr>
        </p:nvSpPr>
        <p:spPr/>
        <p:txBody>
          <a:bodyPr/>
          <a:lstStyle>
            <a:lvl1pPr>
              <a:defRPr/>
            </a:lvl1pPr>
          </a:lstStyle>
          <a:p>
            <a:pPr>
              <a:defRPr/>
            </a:pPr>
            <a:fld id="{35C55658-4812-4235-AB55-257D5BDEA7FB}"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8E343FF7-CE3B-4D41-BFBC-D00105C09623}" type="datetimeFigureOut">
              <a:rPr lang="es-ES"/>
              <a:pPr>
                <a:defRPr/>
              </a:pPr>
              <a:t>04/10/2021</a:t>
            </a:fld>
            <a:endParaRPr lang="es-ES"/>
          </a:p>
        </p:txBody>
      </p:sp>
      <p:sp>
        <p:nvSpPr>
          <p:cNvPr id="3" name="21 Marcador de pie de página"/>
          <p:cNvSpPr>
            <a:spLocks noGrp="1"/>
          </p:cNvSpPr>
          <p:nvPr>
            <p:ph type="ftr" sz="quarter" idx="11"/>
          </p:nvPr>
        </p:nvSpPr>
        <p:spPr/>
        <p:txBody>
          <a:bodyPr/>
          <a:lstStyle>
            <a:lvl1pPr>
              <a:defRPr/>
            </a:lvl1pPr>
          </a:lstStyle>
          <a:p>
            <a:pPr>
              <a:defRPr/>
            </a:pPr>
            <a:endParaRPr lang="es-ES"/>
          </a:p>
        </p:txBody>
      </p:sp>
      <p:sp>
        <p:nvSpPr>
          <p:cNvPr id="4" name="17 Marcador de número de diapositiva"/>
          <p:cNvSpPr>
            <a:spLocks noGrp="1"/>
          </p:cNvSpPr>
          <p:nvPr>
            <p:ph type="sldNum" sz="quarter" idx="12"/>
          </p:nvPr>
        </p:nvSpPr>
        <p:spPr/>
        <p:txBody>
          <a:bodyPr/>
          <a:lstStyle>
            <a:lvl1pPr>
              <a:defRPr/>
            </a:lvl1pPr>
          </a:lstStyle>
          <a:p>
            <a:pPr>
              <a:defRPr/>
            </a:pPr>
            <a:fld id="{58912D2F-AEE1-43C1-A57C-9A7E1E1FE3A9}"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a:t>Haga clic para modificar el estilo de título del patrón</a:t>
            </a:r>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9 Marcador de fecha"/>
          <p:cNvSpPr>
            <a:spLocks noGrp="1"/>
          </p:cNvSpPr>
          <p:nvPr>
            <p:ph type="dt" sz="half" idx="10"/>
          </p:nvPr>
        </p:nvSpPr>
        <p:spPr/>
        <p:txBody>
          <a:bodyPr/>
          <a:lstStyle>
            <a:lvl1pPr>
              <a:defRPr/>
            </a:lvl1pPr>
          </a:lstStyle>
          <a:p>
            <a:pPr>
              <a:defRPr/>
            </a:pPr>
            <a:fld id="{367AF6C0-337F-4886-AF82-F389B24A210C}" type="datetimeFigureOut">
              <a:rPr lang="es-ES"/>
              <a:pPr>
                <a:defRPr/>
              </a:pPr>
              <a:t>04/10/2021</a:t>
            </a:fld>
            <a:endParaRPr lang="es-ES"/>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7FF73E5F-9369-41BF-A029-9A955EF18625}"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a:t>Haga clic para modificar el estilo de título del patrón</a:t>
            </a:r>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a:t>Haga clic en el icono para agregar una imagen</a:t>
            </a:r>
            <a:endParaRPr lang="es-ES" noProof="0" dirty="0"/>
          </a:p>
        </p:txBody>
      </p:sp>
      <p:sp>
        <p:nvSpPr>
          <p:cNvPr id="9" name="4 Marcador de fecha"/>
          <p:cNvSpPr>
            <a:spLocks noGrp="1"/>
          </p:cNvSpPr>
          <p:nvPr>
            <p:ph type="dt" sz="half" idx="10"/>
          </p:nvPr>
        </p:nvSpPr>
        <p:spPr/>
        <p:txBody>
          <a:bodyPr/>
          <a:lstStyle>
            <a:lvl1pPr>
              <a:defRPr smtClean="0"/>
            </a:lvl1pPr>
          </a:lstStyle>
          <a:p>
            <a:pPr>
              <a:defRPr/>
            </a:pPr>
            <a:fld id="{25E062CC-D765-47EA-A495-4EA041F4543C}" type="datetimeFigureOut">
              <a:rPr lang="es-ES"/>
              <a:pPr>
                <a:defRPr/>
              </a:pPr>
              <a:t>04/10/2021</a:t>
            </a:fld>
            <a:endParaRPr lang="es-ES"/>
          </a:p>
        </p:txBody>
      </p:sp>
      <p:sp>
        <p:nvSpPr>
          <p:cNvPr id="10" name="5 Marcador de pie de página"/>
          <p:cNvSpPr>
            <a:spLocks noGrp="1"/>
          </p:cNvSpPr>
          <p:nvPr>
            <p:ph type="ftr" sz="quarter" idx="11"/>
          </p:nvPr>
        </p:nvSpPr>
        <p:spPr/>
        <p:txBody>
          <a:bodyPr/>
          <a:lstStyle>
            <a:lvl1pPr>
              <a:defRPr/>
            </a:lvl1pPr>
          </a:lstStyle>
          <a:p>
            <a:pPr>
              <a:defRPr/>
            </a:pPr>
            <a:endParaRPr lang="es-ES"/>
          </a:p>
        </p:txBody>
      </p:sp>
      <p:sp>
        <p:nvSpPr>
          <p:cNvPr id="11" name="6 Marcador de número de diapositiva"/>
          <p:cNvSpPr>
            <a:spLocks noGrp="1"/>
          </p:cNvSpPr>
          <p:nvPr>
            <p:ph type="sldNum" sz="quarter" idx="12"/>
          </p:nvPr>
        </p:nvSpPr>
        <p:spPr>
          <a:xfrm>
            <a:off x="8077200" y="6356350"/>
            <a:ext cx="609600" cy="365125"/>
          </a:xfrm>
        </p:spPr>
        <p:txBody>
          <a:bodyPr/>
          <a:lstStyle>
            <a:lvl1pPr>
              <a:defRPr smtClean="0"/>
            </a:lvl1pPr>
          </a:lstStyle>
          <a:p>
            <a:pPr>
              <a:defRPr/>
            </a:pPr>
            <a:fld id="{D1550547-7952-4EBE-B1C4-E725604BDD43}" type="slidenum">
              <a:rPr lang="es-ES"/>
              <a:pPr>
                <a:defRPr/>
              </a:pPr>
              <a:t>‹Nº›</a:t>
            </a:fld>
            <a:endParaRPr lang="es-ES"/>
          </a:p>
        </p:txBody>
      </p:sp>
    </p:spTree>
  </p:cSld>
  <p:clrMapOvr>
    <a:masterClrMapping/>
  </p:clrMapOvr>
  <p:transition spd="slow">
    <p:zoom/>
    <p:sndAc>
      <p:stSnd>
        <p:snd r:embed="rId1" name="wind.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a:t>Haga clic para modificar el estilo de título del patrón</a:t>
            </a:r>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E948696E-54F5-4D74-9761-3913C8C2221D}" type="datetimeFigureOut">
              <a:rPr lang="es-ES"/>
              <a:pPr>
                <a:defRPr/>
              </a:pPr>
              <a:t>04/10/2021</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0E4DFB97-061A-4E4E-86D3-853DF03BFC8B}" type="slidenum">
              <a:rPr lang="es-ES"/>
              <a:pPr>
                <a:defRPr/>
              </a:pPr>
              <a:t>‹Nº›</a:t>
            </a:fld>
            <a:endParaRPr lang="es-ES"/>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69" r:id="rId5"/>
    <p:sldLayoutId id="2147483668" r:id="rId6"/>
    <p:sldLayoutId id="2147483667" r:id="rId7"/>
    <p:sldLayoutId id="2147483666" r:id="rId8"/>
    <p:sldLayoutId id="2147483674" r:id="rId9"/>
    <p:sldLayoutId id="2147483665" r:id="rId10"/>
    <p:sldLayoutId id="2147483664" r:id="rId11"/>
  </p:sldLayoutIdLst>
  <p:transition spd="slow">
    <p:zoom/>
    <p:sndAc>
      <p:stSnd>
        <p:snd r:embed="rId13" name="wind.wav"/>
      </p:stSnd>
    </p:sndAc>
  </p:transition>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defRPr/>
            </a:pPr>
            <a:r>
              <a:rPr lang="es-ES" dirty="0" err="1"/>
              <a:t>jScript</a:t>
            </a:r>
            <a:endParaRPr lang="es-ES" dirty="0"/>
          </a:p>
        </p:txBody>
      </p:sp>
      <p:sp>
        <p:nvSpPr>
          <p:cNvPr id="14338" name="2 Subtítulo"/>
          <p:cNvSpPr>
            <a:spLocks noGrp="1"/>
          </p:cNvSpPr>
          <p:nvPr>
            <p:ph type="subTitle" idx="1"/>
          </p:nvPr>
        </p:nvSpPr>
        <p:spPr>
          <a:xfrm>
            <a:off x="533400" y="3228975"/>
            <a:ext cx="7854950" cy="1752600"/>
          </a:xfrm>
        </p:spPr>
        <p:txBody>
          <a:bodyPr/>
          <a:lstStyle/>
          <a:p>
            <a:pPr marR="0"/>
            <a:r>
              <a:rPr lang="es-ES" b="1" dirty="0"/>
              <a:t>6– JSCRIPT AVANZADO</a:t>
            </a:r>
          </a:p>
        </p:txBody>
      </p:sp>
    </p:spTree>
  </p:cSld>
  <p:clrMapOvr>
    <a:masterClrMapping/>
  </p:clrMapOvr>
  <p:transition spd="slow">
    <p:zoom/>
    <p:sndAc>
      <p:stSnd>
        <p:snd r:embed="rId2" name="wind.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7"/>
            <a:ext cx="8229600" cy="5631904"/>
          </a:xfrm>
        </p:spPr>
        <p:txBody>
          <a:bodyPr/>
          <a:lstStyle/>
          <a:p>
            <a:r>
              <a:rPr lang="es-ES" dirty="0"/>
              <a:t>El método </a:t>
            </a:r>
            <a:r>
              <a:rPr lang="es-ES" i="1" dirty="0" err="1"/>
              <a:t>apply</a:t>
            </a:r>
            <a:r>
              <a:rPr lang="es-ES" i="1" dirty="0"/>
              <a:t>() </a:t>
            </a:r>
            <a:r>
              <a:rPr lang="es-ES" dirty="0"/>
              <a:t>es idéntico al método </a:t>
            </a:r>
            <a:r>
              <a:rPr lang="es-ES" i="1" dirty="0" err="1"/>
              <a:t>call</a:t>
            </a:r>
            <a:r>
              <a:rPr lang="es-ES" i="1" dirty="0"/>
              <a:t>()</a:t>
            </a:r>
            <a:r>
              <a:rPr lang="es-ES" dirty="0"/>
              <a:t>, salvo que en este caso los parámetros se pasan como un </a:t>
            </a:r>
            <a:r>
              <a:rPr lang="es-ES" dirty="0" err="1"/>
              <a:t>array</a:t>
            </a:r>
            <a:r>
              <a:rPr lang="es-ES" dirty="0"/>
              <a:t>:</a:t>
            </a:r>
          </a:p>
          <a:p>
            <a:pPr marL="0" indent="0">
              <a:buNone/>
            </a:pPr>
            <a:endParaRPr lang="es-ES" dirty="0"/>
          </a:p>
          <a:p>
            <a:pPr marL="366713" lvl="1" indent="0">
              <a:buNone/>
            </a:pPr>
            <a:r>
              <a:rPr lang="es-ES" sz="1800" b="1" dirty="0" err="1">
                <a:solidFill>
                  <a:srgbClr val="0000FF"/>
                </a:solidFill>
                <a:highlight>
                  <a:srgbClr val="FFFFFF"/>
                </a:highlight>
                <a:latin typeface="Consolas" panose="020B0609020204030204" pitchFamily="49" charset="0"/>
              </a:rPr>
              <a:t>function</a:t>
            </a:r>
            <a:r>
              <a:rPr lang="es-ES" sz="1800" b="1" dirty="0">
                <a:solidFill>
                  <a:srgbClr val="000000"/>
                </a:solidFill>
                <a:highlight>
                  <a:srgbClr val="FFFFFF"/>
                </a:highlight>
                <a:latin typeface="Consolas" panose="020B0609020204030204" pitchFamily="49" charset="0"/>
              </a:rPr>
              <a:t> </a:t>
            </a:r>
            <a:r>
              <a:rPr lang="es-ES" sz="1800" b="1" dirty="0" err="1">
                <a:solidFill>
                  <a:srgbClr val="000000"/>
                </a:solidFill>
                <a:highlight>
                  <a:srgbClr val="FFFFFF"/>
                </a:highlight>
                <a:latin typeface="Consolas" panose="020B0609020204030204" pitchFamily="49" charset="0"/>
              </a:rPr>
              <a:t>miFuncion</a:t>
            </a:r>
            <a:r>
              <a:rPr lang="es-ES" sz="1800" b="1" dirty="0">
                <a:solidFill>
                  <a:srgbClr val="000000"/>
                </a:solidFill>
                <a:highlight>
                  <a:srgbClr val="FFFFFF"/>
                </a:highlight>
                <a:latin typeface="Consolas" panose="020B0609020204030204" pitchFamily="49" charset="0"/>
              </a:rPr>
              <a:t>(x) {</a:t>
            </a:r>
          </a:p>
          <a:p>
            <a:pPr marL="366713" lvl="1" indent="0">
              <a:buNone/>
            </a:pPr>
            <a:r>
              <a:rPr lang="es-ES" sz="1800" b="1" dirty="0">
                <a:solidFill>
                  <a:srgbClr val="000000"/>
                </a:solidFill>
                <a:highlight>
                  <a:srgbClr val="FFFFFF"/>
                </a:highlight>
                <a:latin typeface="Consolas" panose="020B0609020204030204" pitchFamily="49" charset="0"/>
              </a:rPr>
              <a:t>    </a:t>
            </a:r>
            <a:r>
              <a:rPr lang="es-ES" sz="1800" b="1" dirty="0" err="1">
                <a:solidFill>
                  <a:srgbClr val="0000FF"/>
                </a:solidFill>
                <a:highlight>
                  <a:srgbClr val="FFFFFF"/>
                </a:highlight>
                <a:latin typeface="Consolas" panose="020B0609020204030204" pitchFamily="49" charset="0"/>
              </a:rPr>
              <a:t>return</a:t>
            </a:r>
            <a:r>
              <a:rPr lang="es-ES" sz="1800" b="1" dirty="0">
                <a:solidFill>
                  <a:srgbClr val="000000"/>
                </a:solidFill>
                <a:highlight>
                  <a:srgbClr val="FFFFFF"/>
                </a:highlight>
                <a:latin typeface="Consolas" panose="020B0609020204030204" pitchFamily="49" charset="0"/>
              </a:rPr>
              <a:t> </a:t>
            </a:r>
            <a:r>
              <a:rPr lang="es-ES" sz="1800" b="1" dirty="0" err="1">
                <a:solidFill>
                  <a:srgbClr val="0000FF"/>
                </a:solidFill>
                <a:highlight>
                  <a:srgbClr val="FFFFFF"/>
                </a:highlight>
                <a:latin typeface="Consolas" panose="020B0609020204030204" pitchFamily="49" charset="0"/>
              </a:rPr>
              <a:t>this</a:t>
            </a:r>
            <a:r>
              <a:rPr lang="es-ES" sz="1800" b="1" dirty="0" err="1">
                <a:solidFill>
                  <a:srgbClr val="000000"/>
                </a:solidFill>
                <a:highlight>
                  <a:srgbClr val="FFFFFF"/>
                </a:highlight>
                <a:latin typeface="Consolas" panose="020B0609020204030204" pitchFamily="49" charset="0"/>
              </a:rPr>
              <a:t>.numero</a:t>
            </a:r>
            <a:r>
              <a:rPr lang="es-ES" sz="1800" b="1" dirty="0">
                <a:solidFill>
                  <a:srgbClr val="000000"/>
                </a:solidFill>
                <a:highlight>
                  <a:srgbClr val="FFFFFF"/>
                </a:highlight>
                <a:latin typeface="Consolas" panose="020B0609020204030204" pitchFamily="49" charset="0"/>
              </a:rPr>
              <a:t> + x;</a:t>
            </a:r>
          </a:p>
          <a:p>
            <a:pPr marL="366713" lvl="1" indent="0">
              <a:buNone/>
            </a:pPr>
            <a:r>
              <a:rPr lang="es-ES" sz="1800" b="1" dirty="0">
                <a:solidFill>
                  <a:srgbClr val="000000"/>
                </a:solidFill>
                <a:highlight>
                  <a:srgbClr val="FFFFFF"/>
                </a:highlight>
                <a:latin typeface="Consolas" panose="020B0609020204030204" pitchFamily="49" charset="0"/>
              </a:rPr>
              <a:t>}</a:t>
            </a:r>
          </a:p>
          <a:p>
            <a:pPr marL="366713" lvl="1" indent="0">
              <a:buNone/>
            </a:pPr>
            <a:r>
              <a:rPr lang="es-ES" sz="1800" b="1" dirty="0">
                <a:solidFill>
                  <a:srgbClr val="0000FF"/>
                </a:solidFill>
                <a:highlight>
                  <a:srgbClr val="FFFFFF"/>
                </a:highlight>
                <a:latin typeface="Consolas" panose="020B0609020204030204" pitchFamily="49" charset="0"/>
              </a:rPr>
              <a:t>var</a:t>
            </a:r>
            <a:r>
              <a:rPr lang="es-ES" sz="1800" b="1" dirty="0">
                <a:solidFill>
                  <a:srgbClr val="000000"/>
                </a:solidFill>
                <a:highlight>
                  <a:srgbClr val="FFFFFF"/>
                </a:highlight>
                <a:latin typeface="Consolas" panose="020B0609020204030204" pitchFamily="49" charset="0"/>
              </a:rPr>
              <a:t> </a:t>
            </a:r>
            <a:r>
              <a:rPr lang="es-ES" sz="1800" b="1" dirty="0" err="1">
                <a:solidFill>
                  <a:srgbClr val="000000"/>
                </a:solidFill>
                <a:highlight>
                  <a:srgbClr val="FFFFFF"/>
                </a:highlight>
                <a:latin typeface="Consolas" panose="020B0609020204030204" pitchFamily="49" charset="0"/>
              </a:rPr>
              <a:t>elObjeto</a:t>
            </a:r>
            <a:r>
              <a:rPr lang="es-ES" sz="1800" b="1" dirty="0">
                <a:solidFill>
                  <a:srgbClr val="000000"/>
                </a:solidFill>
                <a:highlight>
                  <a:srgbClr val="FFFFFF"/>
                </a:highlight>
                <a:latin typeface="Consolas" panose="020B0609020204030204" pitchFamily="49" charset="0"/>
              </a:rPr>
              <a:t> = </a:t>
            </a:r>
            <a:r>
              <a:rPr lang="es-ES" sz="1800" b="1" dirty="0">
                <a:solidFill>
                  <a:srgbClr val="0000FF"/>
                </a:solidFill>
                <a:highlight>
                  <a:srgbClr val="FFFFFF"/>
                </a:highlight>
                <a:latin typeface="Consolas" panose="020B0609020204030204" pitchFamily="49" charset="0"/>
              </a:rPr>
              <a:t>new</a:t>
            </a:r>
            <a:r>
              <a:rPr lang="es-ES" sz="1800" b="1" dirty="0">
                <a:solidFill>
                  <a:srgbClr val="000000"/>
                </a:solidFill>
                <a:highlight>
                  <a:srgbClr val="FFFFFF"/>
                </a:highlight>
                <a:latin typeface="Consolas" panose="020B0609020204030204" pitchFamily="49" charset="0"/>
              </a:rPr>
              <a:t> </a:t>
            </a:r>
            <a:r>
              <a:rPr lang="es-ES" sz="1800" b="1" dirty="0" err="1">
                <a:solidFill>
                  <a:srgbClr val="000000"/>
                </a:solidFill>
                <a:highlight>
                  <a:srgbClr val="FFFFFF"/>
                </a:highlight>
                <a:latin typeface="Consolas" panose="020B0609020204030204" pitchFamily="49" charset="0"/>
              </a:rPr>
              <a:t>Object</a:t>
            </a:r>
            <a:r>
              <a:rPr lang="es-ES" sz="1800" b="1" dirty="0">
                <a:solidFill>
                  <a:srgbClr val="000000"/>
                </a:solidFill>
                <a:highlight>
                  <a:srgbClr val="FFFFFF"/>
                </a:highlight>
                <a:latin typeface="Consolas" panose="020B0609020204030204" pitchFamily="49" charset="0"/>
              </a:rPr>
              <a:t>();</a:t>
            </a:r>
          </a:p>
          <a:p>
            <a:pPr marL="366713" lvl="1" indent="0">
              <a:buNone/>
            </a:pPr>
            <a:r>
              <a:rPr lang="es-ES" sz="1800" b="1" dirty="0" err="1">
                <a:solidFill>
                  <a:srgbClr val="000000"/>
                </a:solidFill>
                <a:highlight>
                  <a:srgbClr val="FFFFFF"/>
                </a:highlight>
                <a:latin typeface="Consolas" panose="020B0609020204030204" pitchFamily="49" charset="0"/>
              </a:rPr>
              <a:t>elObjeto.numero</a:t>
            </a:r>
            <a:r>
              <a:rPr lang="es-ES" sz="1800" b="1" dirty="0">
                <a:solidFill>
                  <a:srgbClr val="000000"/>
                </a:solidFill>
                <a:highlight>
                  <a:srgbClr val="FFFFFF"/>
                </a:highlight>
                <a:latin typeface="Consolas" panose="020B0609020204030204" pitchFamily="49" charset="0"/>
              </a:rPr>
              <a:t> = 5;</a:t>
            </a:r>
          </a:p>
          <a:p>
            <a:pPr marL="366713" lvl="1" indent="0">
              <a:buNone/>
            </a:pPr>
            <a:endParaRPr lang="es-ES" sz="1800" b="1" dirty="0">
              <a:solidFill>
                <a:srgbClr val="000000"/>
              </a:solidFill>
              <a:highlight>
                <a:srgbClr val="FFFFFF"/>
              </a:highlight>
              <a:latin typeface="Consolas" panose="020B0609020204030204" pitchFamily="49" charset="0"/>
            </a:endParaRPr>
          </a:p>
          <a:p>
            <a:pPr marL="366713" lvl="1" indent="0">
              <a:buNone/>
            </a:pPr>
            <a:r>
              <a:rPr lang="es-ES" sz="1800" b="1" dirty="0">
                <a:solidFill>
                  <a:srgbClr val="0000FF"/>
                </a:solidFill>
                <a:highlight>
                  <a:srgbClr val="FFFFFF"/>
                </a:highlight>
                <a:latin typeface="Consolas" panose="020B0609020204030204" pitchFamily="49" charset="0"/>
              </a:rPr>
              <a:t>var</a:t>
            </a:r>
            <a:r>
              <a:rPr lang="es-ES" sz="1800" b="1" dirty="0">
                <a:solidFill>
                  <a:srgbClr val="000000"/>
                </a:solidFill>
                <a:highlight>
                  <a:srgbClr val="FFFFFF"/>
                </a:highlight>
                <a:latin typeface="Consolas" panose="020B0609020204030204" pitchFamily="49" charset="0"/>
              </a:rPr>
              <a:t> resultado = </a:t>
            </a:r>
            <a:r>
              <a:rPr lang="es-ES" sz="1800" b="1" dirty="0" err="1">
                <a:solidFill>
                  <a:srgbClr val="000000"/>
                </a:solidFill>
                <a:highlight>
                  <a:srgbClr val="FFFFFF"/>
                </a:highlight>
                <a:latin typeface="Consolas" panose="020B0609020204030204" pitchFamily="49" charset="0"/>
              </a:rPr>
              <a:t>miFuncion.apply</a:t>
            </a:r>
            <a:r>
              <a:rPr lang="es-ES" sz="1800" b="1" dirty="0">
                <a:solidFill>
                  <a:srgbClr val="000000"/>
                </a:solidFill>
                <a:highlight>
                  <a:srgbClr val="FFFFFF"/>
                </a:highlight>
                <a:latin typeface="Consolas" panose="020B0609020204030204" pitchFamily="49" charset="0"/>
              </a:rPr>
              <a:t>(</a:t>
            </a:r>
            <a:r>
              <a:rPr lang="es-ES" sz="1800" b="1" dirty="0" err="1">
                <a:solidFill>
                  <a:srgbClr val="000000"/>
                </a:solidFill>
                <a:highlight>
                  <a:srgbClr val="FFFFFF"/>
                </a:highlight>
                <a:latin typeface="Consolas" panose="020B0609020204030204" pitchFamily="49" charset="0"/>
              </a:rPr>
              <a:t>elObjeto</a:t>
            </a:r>
            <a:r>
              <a:rPr lang="es-ES" sz="1800" b="1" dirty="0">
                <a:solidFill>
                  <a:srgbClr val="000000"/>
                </a:solidFill>
                <a:highlight>
                  <a:srgbClr val="FFFFFF"/>
                </a:highlight>
                <a:latin typeface="Consolas" panose="020B0609020204030204" pitchFamily="49" charset="0"/>
              </a:rPr>
              <a:t>, [4]);</a:t>
            </a:r>
          </a:p>
          <a:p>
            <a:pPr marL="366713" lvl="1" indent="0">
              <a:buNone/>
            </a:pPr>
            <a:r>
              <a:rPr lang="es-ES" sz="1800" b="1" dirty="0" err="1">
                <a:solidFill>
                  <a:srgbClr val="000000"/>
                </a:solidFill>
                <a:highlight>
                  <a:srgbClr val="FFFFFF"/>
                </a:highlight>
                <a:latin typeface="Consolas" panose="020B0609020204030204" pitchFamily="49" charset="0"/>
              </a:rPr>
              <a:t>alert</a:t>
            </a:r>
            <a:r>
              <a:rPr lang="es-ES" sz="1800" b="1" dirty="0">
                <a:solidFill>
                  <a:srgbClr val="000000"/>
                </a:solidFill>
                <a:highlight>
                  <a:srgbClr val="FFFFFF"/>
                </a:highlight>
                <a:latin typeface="Consolas" panose="020B0609020204030204" pitchFamily="49" charset="0"/>
              </a:rPr>
              <a:t>(resultado);</a:t>
            </a:r>
            <a:endParaRPr lang="es-ES" sz="1800" b="1" dirty="0"/>
          </a:p>
        </p:txBody>
      </p:sp>
    </p:spTree>
    <p:extLst>
      <p:ext uri="{BB962C8B-B14F-4D97-AF65-F5344CB8AC3E}">
        <p14:creationId xmlns:p14="http://schemas.microsoft.com/office/powerpoint/2010/main" val="4240440910"/>
      </p:ext>
    </p:extLst>
  </p:cSld>
  <p:clrMapOvr>
    <a:masterClrMapping/>
  </p:clrMapOvr>
  <p:transition spd="slow">
    <p:zoom/>
    <p:sndAc>
      <p:stSnd>
        <p:snd r:embed="rId2" name="wind.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850"/>
            <a:ext cx="8229600" cy="491902"/>
          </a:xfrm>
        </p:spPr>
        <p:txBody>
          <a:bodyPr/>
          <a:lstStyle/>
          <a:p>
            <a:r>
              <a:rPr lang="es-ES" sz="4000" dirty="0"/>
              <a:t>Notación JSON</a:t>
            </a:r>
          </a:p>
        </p:txBody>
      </p:sp>
      <p:sp>
        <p:nvSpPr>
          <p:cNvPr id="3" name="Marcador de contenido 2"/>
          <p:cNvSpPr>
            <a:spLocks noGrp="1"/>
          </p:cNvSpPr>
          <p:nvPr>
            <p:ph idx="1"/>
          </p:nvPr>
        </p:nvSpPr>
        <p:spPr>
          <a:xfrm>
            <a:off x="457200" y="1196752"/>
            <a:ext cx="8229600" cy="5127849"/>
          </a:xfrm>
        </p:spPr>
        <p:txBody>
          <a:bodyPr/>
          <a:lstStyle/>
          <a:p>
            <a:r>
              <a:rPr lang="es-ES" dirty="0">
                <a:solidFill>
                  <a:srgbClr val="201A1B"/>
                </a:solidFill>
                <a:latin typeface="Open Sans"/>
              </a:rPr>
              <a:t>JSON (</a:t>
            </a:r>
            <a:r>
              <a:rPr lang="es-ES" b="1" i="1" dirty="0">
                <a:solidFill>
                  <a:srgbClr val="201A1B"/>
                </a:solidFill>
                <a:latin typeface="Open Sans"/>
              </a:rPr>
              <a:t>JavaScript </a:t>
            </a:r>
            <a:r>
              <a:rPr lang="es-ES" b="1" i="1" dirty="0" err="1">
                <a:solidFill>
                  <a:srgbClr val="201A1B"/>
                </a:solidFill>
                <a:latin typeface="Open Sans"/>
              </a:rPr>
              <a:t>Object</a:t>
            </a:r>
            <a:r>
              <a:rPr lang="es-ES" b="1" i="1" dirty="0">
                <a:solidFill>
                  <a:srgbClr val="201A1B"/>
                </a:solidFill>
                <a:latin typeface="Open Sans"/>
              </a:rPr>
              <a:t> </a:t>
            </a:r>
            <a:r>
              <a:rPr lang="es-ES" b="1" i="1" dirty="0" err="1">
                <a:solidFill>
                  <a:srgbClr val="201A1B"/>
                </a:solidFill>
                <a:latin typeface="Open Sans"/>
              </a:rPr>
              <a:t>Notation</a:t>
            </a:r>
            <a:r>
              <a:rPr lang="es-ES" dirty="0">
                <a:solidFill>
                  <a:srgbClr val="201A1B"/>
                </a:solidFill>
                <a:latin typeface="Open Sans"/>
              </a:rPr>
              <a:t>) es un </a:t>
            </a:r>
            <a:r>
              <a:rPr lang="es-ES" i="1" dirty="0">
                <a:solidFill>
                  <a:srgbClr val="201A1B"/>
                </a:solidFill>
                <a:latin typeface="Open Sans"/>
              </a:rPr>
              <a:t>formato</a:t>
            </a:r>
            <a:r>
              <a:rPr lang="es-ES" dirty="0">
                <a:solidFill>
                  <a:srgbClr val="201A1B"/>
                </a:solidFill>
                <a:latin typeface="Open Sans"/>
              </a:rPr>
              <a:t> sencillo para el </a:t>
            </a:r>
            <a:r>
              <a:rPr lang="es-ES" i="1" dirty="0">
                <a:solidFill>
                  <a:srgbClr val="201A1B"/>
                </a:solidFill>
                <a:latin typeface="Open Sans"/>
              </a:rPr>
              <a:t>intercambio de información</a:t>
            </a:r>
            <a:r>
              <a:rPr lang="es-ES" dirty="0">
                <a:solidFill>
                  <a:srgbClr val="201A1B"/>
                </a:solidFill>
                <a:latin typeface="Open Sans"/>
              </a:rPr>
              <a:t>. </a:t>
            </a:r>
          </a:p>
          <a:p>
            <a:r>
              <a:rPr lang="es-ES" dirty="0">
                <a:solidFill>
                  <a:srgbClr val="201A1B"/>
                </a:solidFill>
                <a:latin typeface="Open Sans"/>
              </a:rPr>
              <a:t>El formato JSON permite </a:t>
            </a:r>
            <a:r>
              <a:rPr lang="es-ES" i="1" dirty="0">
                <a:solidFill>
                  <a:srgbClr val="201A1B"/>
                </a:solidFill>
                <a:latin typeface="Open Sans"/>
              </a:rPr>
              <a:t>representar estructuras de datos</a:t>
            </a:r>
            <a:r>
              <a:rPr lang="es-ES" dirty="0">
                <a:solidFill>
                  <a:srgbClr val="201A1B"/>
                </a:solidFill>
                <a:latin typeface="Open Sans"/>
              </a:rPr>
              <a:t> (</a:t>
            </a:r>
            <a:r>
              <a:rPr lang="es-ES" dirty="0" err="1">
                <a:solidFill>
                  <a:srgbClr val="201A1B"/>
                </a:solidFill>
                <a:latin typeface="Open Sans"/>
              </a:rPr>
              <a:t>arrays</a:t>
            </a:r>
            <a:r>
              <a:rPr lang="es-ES" dirty="0">
                <a:solidFill>
                  <a:srgbClr val="201A1B"/>
                </a:solidFill>
                <a:latin typeface="Open Sans"/>
              </a:rPr>
              <a:t>) y </a:t>
            </a:r>
            <a:r>
              <a:rPr lang="es-ES" i="1" dirty="0">
                <a:solidFill>
                  <a:srgbClr val="201A1B"/>
                </a:solidFill>
                <a:latin typeface="Open Sans"/>
              </a:rPr>
              <a:t>objetos</a:t>
            </a:r>
            <a:r>
              <a:rPr lang="es-ES" dirty="0">
                <a:solidFill>
                  <a:srgbClr val="201A1B"/>
                </a:solidFill>
                <a:latin typeface="Open Sans"/>
              </a:rPr>
              <a:t> (</a:t>
            </a:r>
            <a:r>
              <a:rPr lang="es-ES" dirty="0" err="1">
                <a:solidFill>
                  <a:srgbClr val="201A1B"/>
                </a:solidFill>
                <a:latin typeface="Open Sans"/>
              </a:rPr>
              <a:t>arrays</a:t>
            </a:r>
            <a:r>
              <a:rPr lang="es-ES" dirty="0">
                <a:solidFill>
                  <a:srgbClr val="201A1B"/>
                </a:solidFill>
                <a:latin typeface="Open Sans"/>
              </a:rPr>
              <a:t> asociativos) en </a:t>
            </a:r>
            <a:r>
              <a:rPr lang="es-ES" i="1" u="sng" dirty="0">
                <a:solidFill>
                  <a:srgbClr val="201A1B"/>
                </a:solidFill>
                <a:latin typeface="Open Sans"/>
              </a:rPr>
              <a:t>forma de texto</a:t>
            </a:r>
            <a:r>
              <a:rPr lang="es-ES" dirty="0">
                <a:solidFill>
                  <a:srgbClr val="201A1B"/>
                </a:solidFill>
                <a:latin typeface="Open Sans"/>
              </a:rPr>
              <a:t>.</a:t>
            </a:r>
          </a:p>
          <a:p>
            <a:r>
              <a:rPr lang="es-ES" dirty="0"/>
              <a:t>JSON se ha convertido en una alternativa al formato XML, ya que es más fácil de leer y escribir, además de ser mucho más conciso. No obstante, XML es superior técnicamente porque es un lenguaje de marcado, mientras que JSON es simplemente un formato para intercambiar datos.</a:t>
            </a:r>
          </a:p>
        </p:txBody>
      </p:sp>
    </p:spTree>
    <p:extLst>
      <p:ext uri="{BB962C8B-B14F-4D97-AF65-F5344CB8AC3E}">
        <p14:creationId xmlns:p14="http://schemas.microsoft.com/office/powerpoint/2010/main" val="525000448"/>
      </p:ext>
    </p:extLst>
  </p:cSld>
  <p:clrMapOvr>
    <a:masterClrMapping/>
  </p:clrMapOvr>
  <p:transition spd="slow">
    <p:zoom/>
    <p:sndAc>
      <p:stSnd>
        <p:snd r:embed="rId2" name="wind.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r>
              <a:rPr lang="es-ES" dirty="0"/>
              <a:t>La notación tradicional de los </a:t>
            </a:r>
            <a:r>
              <a:rPr lang="es-ES" dirty="0" err="1"/>
              <a:t>arrays</a:t>
            </a:r>
            <a:r>
              <a:rPr lang="es-ES" dirty="0"/>
              <a:t> es tediosa cuando existen muchos elementos:</a:t>
            </a:r>
          </a:p>
          <a:p>
            <a:pPr marL="366713" lvl="1" indent="0">
              <a:buNone/>
            </a:pPr>
            <a:r>
              <a:rPr lang="es-ES" sz="2800" dirty="0">
                <a:solidFill>
                  <a:srgbClr val="0000FF"/>
                </a:solidFill>
                <a:highlight>
                  <a:srgbClr val="FFFFFF"/>
                </a:highlight>
                <a:latin typeface="Consolas" panose="020B0609020204030204" pitchFamily="49" charset="0"/>
              </a:rPr>
              <a:t>var</a:t>
            </a:r>
            <a:r>
              <a:rPr lang="es-ES" sz="2800" dirty="0">
                <a:solidFill>
                  <a:srgbClr val="000000"/>
                </a:solidFill>
                <a:highlight>
                  <a:srgbClr val="FFFFFF"/>
                </a:highlight>
                <a:latin typeface="Consolas" panose="020B0609020204030204" pitchFamily="49" charset="0"/>
              </a:rPr>
              <a:t> </a:t>
            </a:r>
            <a:r>
              <a:rPr lang="es-ES" sz="2800" dirty="0" err="1">
                <a:solidFill>
                  <a:srgbClr val="000000"/>
                </a:solidFill>
                <a:highlight>
                  <a:srgbClr val="FFFFFF"/>
                </a:highlight>
                <a:latin typeface="Consolas" panose="020B0609020204030204" pitchFamily="49" charset="0"/>
              </a:rPr>
              <a:t>modulos</a:t>
            </a:r>
            <a:r>
              <a:rPr lang="es-ES" sz="2800" dirty="0">
                <a:solidFill>
                  <a:srgbClr val="000000"/>
                </a:solidFill>
                <a:highlight>
                  <a:srgbClr val="FFFFFF"/>
                </a:highlight>
                <a:latin typeface="Consolas" panose="020B0609020204030204" pitchFamily="49" charset="0"/>
              </a:rPr>
              <a:t> = </a:t>
            </a:r>
            <a:r>
              <a:rPr lang="es-ES" sz="2800" dirty="0">
                <a:solidFill>
                  <a:srgbClr val="0000FF"/>
                </a:solidFill>
                <a:highlight>
                  <a:srgbClr val="FFFFFF"/>
                </a:highlight>
                <a:latin typeface="Consolas" panose="020B0609020204030204" pitchFamily="49" charset="0"/>
              </a:rPr>
              <a:t>new</a:t>
            </a:r>
            <a:r>
              <a:rPr lang="es-ES" sz="2800" dirty="0">
                <a:solidFill>
                  <a:srgbClr val="000000"/>
                </a:solidFill>
                <a:highlight>
                  <a:srgbClr val="FFFFFF"/>
                </a:highlight>
                <a:latin typeface="Consolas" panose="020B0609020204030204" pitchFamily="49" charset="0"/>
              </a:rPr>
              <a:t> </a:t>
            </a:r>
            <a:r>
              <a:rPr lang="es-ES" sz="2800" dirty="0" err="1">
                <a:solidFill>
                  <a:srgbClr val="000000"/>
                </a:solidFill>
                <a:highlight>
                  <a:srgbClr val="FFFFFF"/>
                </a:highlight>
                <a:latin typeface="Consolas" panose="020B0609020204030204" pitchFamily="49" charset="0"/>
              </a:rPr>
              <a:t>Array</a:t>
            </a:r>
            <a:r>
              <a:rPr lang="es-ES" sz="2800" dirty="0">
                <a:solidFill>
                  <a:srgbClr val="000000"/>
                </a:solidFill>
                <a:highlight>
                  <a:srgbClr val="FFFFFF"/>
                </a:highlight>
                <a:latin typeface="Consolas" panose="020B0609020204030204" pitchFamily="49" charset="0"/>
              </a:rPr>
              <a:t>();</a:t>
            </a:r>
          </a:p>
          <a:p>
            <a:pPr marL="366713" lvl="1" indent="0">
              <a:buNone/>
            </a:pPr>
            <a:r>
              <a:rPr lang="es-ES" sz="2800" dirty="0" err="1">
                <a:solidFill>
                  <a:srgbClr val="000000"/>
                </a:solidFill>
                <a:highlight>
                  <a:srgbClr val="FFFFFF"/>
                </a:highlight>
                <a:latin typeface="Consolas" panose="020B0609020204030204" pitchFamily="49" charset="0"/>
              </a:rPr>
              <a:t>modulos</a:t>
            </a:r>
            <a:r>
              <a:rPr lang="es-ES" sz="2800" dirty="0">
                <a:solidFill>
                  <a:srgbClr val="000000"/>
                </a:solidFill>
                <a:highlight>
                  <a:srgbClr val="FFFFFF"/>
                </a:highlight>
                <a:latin typeface="Consolas" panose="020B0609020204030204" pitchFamily="49" charset="0"/>
              </a:rPr>
              <a:t>[0] = </a:t>
            </a:r>
            <a:r>
              <a:rPr lang="es-ES" sz="2800" dirty="0">
                <a:solidFill>
                  <a:srgbClr val="A31515"/>
                </a:solidFill>
                <a:highlight>
                  <a:srgbClr val="FFFFFF"/>
                </a:highlight>
                <a:latin typeface="Consolas" panose="020B0609020204030204" pitchFamily="49" charset="0"/>
              </a:rPr>
              <a:t>"Lector RSS"</a:t>
            </a:r>
            <a:r>
              <a:rPr lang="es-ES" sz="2800" dirty="0">
                <a:solidFill>
                  <a:srgbClr val="000000"/>
                </a:solidFill>
                <a:highlight>
                  <a:srgbClr val="FFFFFF"/>
                </a:highlight>
                <a:latin typeface="Consolas" panose="020B0609020204030204" pitchFamily="49" charset="0"/>
              </a:rPr>
              <a:t>;</a:t>
            </a:r>
          </a:p>
          <a:p>
            <a:pPr marL="366713" lvl="1" indent="0">
              <a:buNone/>
            </a:pPr>
            <a:r>
              <a:rPr lang="es-ES" sz="2800" dirty="0" err="1">
                <a:solidFill>
                  <a:srgbClr val="000000"/>
                </a:solidFill>
                <a:highlight>
                  <a:srgbClr val="FFFFFF"/>
                </a:highlight>
                <a:latin typeface="Consolas" panose="020B0609020204030204" pitchFamily="49" charset="0"/>
              </a:rPr>
              <a:t>modulos</a:t>
            </a:r>
            <a:r>
              <a:rPr lang="es-ES" sz="2800" dirty="0">
                <a:solidFill>
                  <a:srgbClr val="000000"/>
                </a:solidFill>
                <a:highlight>
                  <a:srgbClr val="FFFFFF"/>
                </a:highlight>
                <a:latin typeface="Consolas" panose="020B0609020204030204" pitchFamily="49" charset="0"/>
              </a:rPr>
              <a:t>[1] = </a:t>
            </a:r>
            <a:r>
              <a:rPr lang="es-ES" sz="2800" dirty="0">
                <a:solidFill>
                  <a:srgbClr val="A31515"/>
                </a:solidFill>
                <a:highlight>
                  <a:srgbClr val="FFFFFF"/>
                </a:highlight>
                <a:latin typeface="Consolas" panose="020B0609020204030204" pitchFamily="49" charset="0"/>
              </a:rPr>
              <a:t>"Gestor email"</a:t>
            </a:r>
            <a:r>
              <a:rPr lang="es-ES" sz="2800" dirty="0">
                <a:solidFill>
                  <a:srgbClr val="000000"/>
                </a:solidFill>
                <a:highlight>
                  <a:srgbClr val="FFFFFF"/>
                </a:highlight>
                <a:latin typeface="Consolas" panose="020B0609020204030204" pitchFamily="49" charset="0"/>
              </a:rPr>
              <a:t>;</a:t>
            </a:r>
          </a:p>
          <a:p>
            <a:pPr marL="366713" lvl="1" indent="0">
              <a:buNone/>
            </a:pPr>
            <a:r>
              <a:rPr lang="es-ES" sz="2800" dirty="0" err="1">
                <a:solidFill>
                  <a:srgbClr val="000000"/>
                </a:solidFill>
                <a:highlight>
                  <a:srgbClr val="FFFFFF"/>
                </a:highlight>
                <a:latin typeface="Consolas" panose="020B0609020204030204" pitchFamily="49" charset="0"/>
              </a:rPr>
              <a:t>modulos</a:t>
            </a:r>
            <a:r>
              <a:rPr lang="es-ES" sz="2800" dirty="0">
                <a:solidFill>
                  <a:srgbClr val="000000"/>
                </a:solidFill>
                <a:highlight>
                  <a:srgbClr val="FFFFFF"/>
                </a:highlight>
                <a:latin typeface="Consolas" panose="020B0609020204030204" pitchFamily="49" charset="0"/>
              </a:rPr>
              <a:t>[2] = </a:t>
            </a:r>
            <a:r>
              <a:rPr lang="es-ES" sz="2800" dirty="0">
                <a:solidFill>
                  <a:srgbClr val="A31515"/>
                </a:solidFill>
                <a:highlight>
                  <a:srgbClr val="FFFFFF"/>
                </a:highlight>
                <a:latin typeface="Consolas" panose="020B0609020204030204" pitchFamily="49" charset="0"/>
              </a:rPr>
              <a:t>"Agenda"</a:t>
            </a:r>
            <a:r>
              <a:rPr lang="es-ES" sz="2800" dirty="0">
                <a:solidFill>
                  <a:srgbClr val="000000"/>
                </a:solidFill>
                <a:highlight>
                  <a:srgbClr val="FFFFFF"/>
                </a:highlight>
                <a:latin typeface="Consolas" panose="020B0609020204030204" pitchFamily="49" charset="0"/>
              </a:rPr>
              <a:t>;</a:t>
            </a:r>
          </a:p>
          <a:p>
            <a:pPr marL="366713" lvl="1" indent="0">
              <a:buNone/>
            </a:pPr>
            <a:r>
              <a:rPr lang="es-ES" sz="2800" dirty="0" err="1">
                <a:solidFill>
                  <a:srgbClr val="000000"/>
                </a:solidFill>
                <a:highlight>
                  <a:srgbClr val="FFFFFF"/>
                </a:highlight>
                <a:latin typeface="Consolas" panose="020B0609020204030204" pitchFamily="49" charset="0"/>
              </a:rPr>
              <a:t>modulos</a:t>
            </a:r>
            <a:r>
              <a:rPr lang="es-ES" sz="2800" dirty="0">
                <a:solidFill>
                  <a:srgbClr val="000000"/>
                </a:solidFill>
                <a:highlight>
                  <a:srgbClr val="FFFFFF"/>
                </a:highlight>
                <a:latin typeface="Consolas" panose="020B0609020204030204" pitchFamily="49" charset="0"/>
              </a:rPr>
              <a:t>[3] = </a:t>
            </a:r>
            <a:r>
              <a:rPr lang="es-ES" sz="2800" dirty="0">
                <a:solidFill>
                  <a:srgbClr val="A31515"/>
                </a:solidFill>
                <a:highlight>
                  <a:srgbClr val="FFFFFF"/>
                </a:highlight>
                <a:latin typeface="Consolas" panose="020B0609020204030204" pitchFamily="49" charset="0"/>
              </a:rPr>
              <a:t>"Buscador"</a:t>
            </a:r>
            <a:r>
              <a:rPr lang="es-ES" sz="2800" dirty="0">
                <a:solidFill>
                  <a:srgbClr val="000000"/>
                </a:solidFill>
                <a:highlight>
                  <a:srgbClr val="FFFFFF"/>
                </a:highlight>
                <a:latin typeface="Consolas" panose="020B0609020204030204" pitchFamily="49" charset="0"/>
              </a:rPr>
              <a:t>;</a:t>
            </a:r>
          </a:p>
          <a:p>
            <a:pPr marL="366713" lvl="1" indent="0">
              <a:buNone/>
            </a:pPr>
            <a:r>
              <a:rPr lang="es-ES" sz="2800" dirty="0" err="1">
                <a:solidFill>
                  <a:srgbClr val="000000"/>
                </a:solidFill>
                <a:highlight>
                  <a:srgbClr val="FFFFFF"/>
                </a:highlight>
                <a:latin typeface="Consolas" panose="020B0609020204030204" pitchFamily="49" charset="0"/>
              </a:rPr>
              <a:t>modulos</a:t>
            </a:r>
            <a:r>
              <a:rPr lang="es-ES" sz="2800" dirty="0">
                <a:solidFill>
                  <a:srgbClr val="000000"/>
                </a:solidFill>
                <a:highlight>
                  <a:srgbClr val="FFFFFF"/>
                </a:highlight>
                <a:latin typeface="Consolas" panose="020B0609020204030204" pitchFamily="49" charset="0"/>
              </a:rPr>
              <a:t>[4] = </a:t>
            </a:r>
            <a:r>
              <a:rPr lang="es-ES" sz="2800" dirty="0">
                <a:solidFill>
                  <a:srgbClr val="A31515"/>
                </a:solidFill>
                <a:highlight>
                  <a:srgbClr val="FFFFFF"/>
                </a:highlight>
                <a:latin typeface="Consolas" panose="020B0609020204030204" pitchFamily="49" charset="0"/>
              </a:rPr>
              <a:t>"Enlaces"</a:t>
            </a:r>
            <a:r>
              <a:rPr lang="es-ES" sz="2800" dirty="0">
                <a:solidFill>
                  <a:srgbClr val="000000"/>
                </a:solidFill>
                <a:highlight>
                  <a:srgbClr val="FFFFFF"/>
                </a:highlight>
                <a:latin typeface="Consolas" panose="020B0609020204030204" pitchFamily="49" charset="0"/>
              </a:rPr>
              <a:t>;</a:t>
            </a:r>
          </a:p>
          <a:p>
            <a:pPr marL="457200" indent="-457200"/>
            <a:r>
              <a:rPr lang="es-ES" dirty="0">
                <a:solidFill>
                  <a:srgbClr val="201A1B"/>
                </a:solidFill>
              </a:rPr>
              <a:t>utilizando la notación JSON</a:t>
            </a:r>
            <a:r>
              <a:rPr lang="es-ES" sz="3000" dirty="0">
                <a:solidFill>
                  <a:srgbClr val="201A1B"/>
                </a:solidFill>
              </a:rPr>
              <a:t>:</a:t>
            </a:r>
          </a:p>
          <a:p>
            <a:pPr marL="366713" lvl="1" indent="0">
              <a:buNone/>
            </a:pPr>
            <a:r>
              <a:rPr lang="es-ES" dirty="0">
                <a:solidFill>
                  <a:srgbClr val="0000FF"/>
                </a:solidFill>
                <a:highlight>
                  <a:srgbClr val="FFFFFF"/>
                </a:highlight>
                <a:latin typeface="Consolas" panose="020B0609020204030204" pitchFamily="49" charset="0"/>
              </a:rPr>
              <a:t>var</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modulos</a:t>
            </a:r>
            <a:r>
              <a:rPr lang="es-ES" dirty="0">
                <a:solidFill>
                  <a:srgbClr val="000000"/>
                </a:solidFill>
                <a:highlight>
                  <a:srgbClr val="FFFFFF"/>
                </a:highlight>
                <a:latin typeface="Consolas" panose="020B0609020204030204" pitchFamily="49" charset="0"/>
              </a:rPr>
              <a:t> = [</a:t>
            </a:r>
            <a:r>
              <a:rPr lang="es-ES" dirty="0">
                <a:solidFill>
                  <a:srgbClr val="A31515"/>
                </a:solidFill>
                <a:highlight>
                  <a:srgbClr val="FFFFFF"/>
                </a:highlight>
                <a:latin typeface="Consolas" panose="020B0609020204030204" pitchFamily="49" charset="0"/>
              </a:rPr>
              <a:t>"Lector RSS"</a:t>
            </a:r>
            <a:r>
              <a:rPr lang="es-ES" dirty="0">
                <a:solidFill>
                  <a:srgbClr val="000000"/>
                </a:solidFill>
                <a:highlight>
                  <a:srgbClr val="FFFFFF"/>
                </a:highlight>
                <a:latin typeface="Consolas" panose="020B0609020204030204" pitchFamily="49" charset="0"/>
              </a:rPr>
              <a:t>, </a:t>
            </a:r>
            <a:r>
              <a:rPr lang="es-ES" dirty="0">
                <a:solidFill>
                  <a:srgbClr val="A31515"/>
                </a:solidFill>
                <a:highlight>
                  <a:srgbClr val="FFFFFF"/>
                </a:highlight>
                <a:latin typeface="Consolas" panose="020B0609020204030204" pitchFamily="49" charset="0"/>
              </a:rPr>
              <a:t>"Gestor email"</a:t>
            </a:r>
            <a:r>
              <a:rPr lang="es-ES" dirty="0">
                <a:solidFill>
                  <a:srgbClr val="000000"/>
                </a:solidFill>
                <a:highlight>
                  <a:srgbClr val="FFFFFF"/>
                </a:highlight>
                <a:latin typeface="Consolas" panose="020B0609020204030204" pitchFamily="49" charset="0"/>
              </a:rPr>
              <a:t>, </a:t>
            </a:r>
            <a:r>
              <a:rPr lang="es-ES" dirty="0">
                <a:solidFill>
                  <a:srgbClr val="A31515"/>
                </a:solidFill>
                <a:highlight>
                  <a:srgbClr val="FFFFFF"/>
                </a:highlight>
                <a:latin typeface="Consolas" panose="020B0609020204030204" pitchFamily="49" charset="0"/>
              </a:rPr>
              <a:t>"Agenda"</a:t>
            </a:r>
            <a:r>
              <a:rPr lang="es-ES" dirty="0">
                <a:solidFill>
                  <a:srgbClr val="000000"/>
                </a:solidFill>
                <a:highlight>
                  <a:srgbClr val="FFFFFF"/>
                </a:highlight>
                <a:latin typeface="Consolas" panose="020B0609020204030204" pitchFamily="49" charset="0"/>
              </a:rPr>
              <a:t>, </a:t>
            </a:r>
            <a:r>
              <a:rPr lang="es-ES" dirty="0">
                <a:solidFill>
                  <a:srgbClr val="A31515"/>
                </a:solidFill>
                <a:highlight>
                  <a:srgbClr val="FFFFFF"/>
                </a:highlight>
                <a:latin typeface="Consolas" panose="020B0609020204030204" pitchFamily="49" charset="0"/>
              </a:rPr>
              <a:t>"Buscador"</a:t>
            </a:r>
            <a:r>
              <a:rPr lang="es-ES" dirty="0">
                <a:solidFill>
                  <a:srgbClr val="000000"/>
                </a:solidFill>
                <a:highlight>
                  <a:srgbClr val="FFFFFF"/>
                </a:highlight>
                <a:latin typeface="Consolas" panose="020B0609020204030204" pitchFamily="49" charset="0"/>
              </a:rPr>
              <a:t>, </a:t>
            </a:r>
            <a:r>
              <a:rPr lang="es-ES" dirty="0">
                <a:solidFill>
                  <a:srgbClr val="A31515"/>
                </a:solidFill>
                <a:highlight>
                  <a:srgbClr val="FFFFFF"/>
                </a:highlight>
                <a:latin typeface="Consolas" panose="020B0609020204030204" pitchFamily="49" charset="0"/>
              </a:rPr>
              <a:t>"Enlaces"</a:t>
            </a:r>
            <a:r>
              <a:rPr lang="es-ES" dirty="0">
                <a:solidFill>
                  <a:srgbClr val="000000"/>
                </a:solidFill>
                <a:highlight>
                  <a:srgbClr val="FFFFFF"/>
                </a:highlight>
                <a:latin typeface="Consolas" panose="020B0609020204030204" pitchFamily="49" charset="0"/>
              </a:rPr>
              <a:t>];</a:t>
            </a:r>
            <a:endParaRPr lang="es-ES" dirty="0"/>
          </a:p>
        </p:txBody>
      </p:sp>
    </p:spTree>
    <p:extLst>
      <p:ext uri="{BB962C8B-B14F-4D97-AF65-F5344CB8AC3E}">
        <p14:creationId xmlns:p14="http://schemas.microsoft.com/office/powerpoint/2010/main" val="3714098205"/>
      </p:ext>
    </p:extLst>
  </p:cSld>
  <p:clrMapOvr>
    <a:masterClrMapping/>
  </p:clrMapOvr>
  <p:transition spd="slow">
    <p:zoom/>
    <p:sndAc>
      <p:stSnd>
        <p:snd r:embed="rId2" name="wind.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9"/>
            <a:ext cx="8229600" cy="5703912"/>
          </a:xfrm>
        </p:spPr>
        <p:txBody>
          <a:bodyPr/>
          <a:lstStyle/>
          <a:p>
            <a:r>
              <a:rPr lang="es-ES" dirty="0"/>
              <a:t>De igual manera para los </a:t>
            </a:r>
            <a:r>
              <a:rPr lang="es-ES" dirty="0" err="1"/>
              <a:t>arrays</a:t>
            </a:r>
            <a:r>
              <a:rPr lang="es-ES" dirty="0"/>
              <a:t> asociativos:</a:t>
            </a:r>
          </a:p>
          <a:p>
            <a:pPr marL="366713" lvl="1" indent="0">
              <a:buNone/>
            </a:pPr>
            <a:r>
              <a:rPr lang="es-ES" b="1" dirty="0">
                <a:solidFill>
                  <a:srgbClr val="0000FF"/>
                </a:solidFill>
                <a:highlight>
                  <a:srgbClr val="FFFFFF"/>
                </a:highlight>
                <a:latin typeface="Consolas" panose="020B0609020204030204" pitchFamily="49" charset="0"/>
              </a:rPr>
              <a:t>var</a:t>
            </a:r>
            <a:r>
              <a:rPr lang="es-ES" b="1" dirty="0">
                <a:solidFill>
                  <a:srgbClr val="000000"/>
                </a:solidFill>
                <a:highlight>
                  <a:srgbClr val="FFFFFF"/>
                </a:highlight>
                <a:latin typeface="Consolas" panose="020B0609020204030204" pitchFamily="49" charset="0"/>
              </a:rPr>
              <a:t> </a:t>
            </a:r>
            <a:r>
              <a:rPr lang="es-ES" b="1" dirty="0" err="1">
                <a:solidFill>
                  <a:srgbClr val="000000"/>
                </a:solidFill>
                <a:highlight>
                  <a:srgbClr val="FFFFFF"/>
                </a:highlight>
                <a:latin typeface="Consolas" panose="020B0609020204030204" pitchFamily="49" charset="0"/>
              </a:rPr>
              <a:t>modulos</a:t>
            </a:r>
            <a:r>
              <a:rPr lang="es-ES" b="1" dirty="0">
                <a:solidFill>
                  <a:srgbClr val="000000"/>
                </a:solidFill>
                <a:highlight>
                  <a:srgbClr val="FFFFFF"/>
                </a:highlight>
                <a:latin typeface="Consolas" panose="020B0609020204030204" pitchFamily="49" charset="0"/>
              </a:rPr>
              <a:t> = </a:t>
            </a:r>
            <a:r>
              <a:rPr lang="es-ES" b="1" dirty="0">
                <a:solidFill>
                  <a:srgbClr val="0000FF"/>
                </a:solidFill>
                <a:highlight>
                  <a:srgbClr val="FFFFFF"/>
                </a:highlight>
                <a:latin typeface="Consolas" panose="020B0609020204030204" pitchFamily="49" charset="0"/>
              </a:rPr>
              <a:t>new</a:t>
            </a:r>
            <a:r>
              <a:rPr lang="es-ES" b="1" dirty="0">
                <a:solidFill>
                  <a:srgbClr val="000000"/>
                </a:solidFill>
                <a:highlight>
                  <a:srgbClr val="FFFFFF"/>
                </a:highlight>
                <a:latin typeface="Consolas" panose="020B0609020204030204" pitchFamily="49" charset="0"/>
              </a:rPr>
              <a:t> </a:t>
            </a:r>
            <a:r>
              <a:rPr lang="es-ES" b="1" dirty="0" err="1">
                <a:solidFill>
                  <a:srgbClr val="000000"/>
                </a:solidFill>
                <a:highlight>
                  <a:srgbClr val="FFFFFF"/>
                </a:highlight>
                <a:latin typeface="Consolas" panose="020B0609020204030204" pitchFamily="49" charset="0"/>
              </a:rPr>
              <a:t>Array</a:t>
            </a:r>
            <a:r>
              <a:rPr lang="es-ES" b="1" dirty="0">
                <a:solidFill>
                  <a:srgbClr val="000000"/>
                </a:solidFill>
                <a:highlight>
                  <a:srgbClr val="FFFFFF"/>
                </a:highlight>
                <a:latin typeface="Consolas" panose="020B0609020204030204" pitchFamily="49" charset="0"/>
              </a:rPr>
              <a:t>();</a:t>
            </a:r>
          </a:p>
          <a:p>
            <a:pPr marL="366713" lvl="1" indent="0">
              <a:buNone/>
            </a:pPr>
            <a:r>
              <a:rPr lang="es-ES" b="1" dirty="0" err="1">
                <a:solidFill>
                  <a:srgbClr val="000000"/>
                </a:solidFill>
                <a:highlight>
                  <a:srgbClr val="FFFFFF"/>
                </a:highlight>
                <a:latin typeface="Consolas" panose="020B0609020204030204" pitchFamily="49" charset="0"/>
              </a:rPr>
              <a:t>modulos.titulos</a:t>
            </a:r>
            <a:r>
              <a:rPr lang="es-ES" b="1" dirty="0">
                <a:solidFill>
                  <a:srgbClr val="000000"/>
                </a:solidFill>
                <a:highlight>
                  <a:srgbClr val="FFFFFF"/>
                </a:highlight>
                <a:latin typeface="Consolas" panose="020B0609020204030204" pitchFamily="49" charset="0"/>
              </a:rPr>
              <a:t> = </a:t>
            </a:r>
            <a:r>
              <a:rPr lang="es-ES" b="1" dirty="0">
                <a:solidFill>
                  <a:srgbClr val="0000FF"/>
                </a:solidFill>
                <a:highlight>
                  <a:srgbClr val="FFFFFF"/>
                </a:highlight>
                <a:latin typeface="Consolas" panose="020B0609020204030204" pitchFamily="49" charset="0"/>
              </a:rPr>
              <a:t>new</a:t>
            </a:r>
            <a:r>
              <a:rPr lang="es-ES" b="1" dirty="0">
                <a:solidFill>
                  <a:srgbClr val="000000"/>
                </a:solidFill>
                <a:highlight>
                  <a:srgbClr val="FFFFFF"/>
                </a:highlight>
                <a:latin typeface="Consolas" panose="020B0609020204030204" pitchFamily="49" charset="0"/>
              </a:rPr>
              <a:t> </a:t>
            </a:r>
            <a:r>
              <a:rPr lang="es-ES" b="1" dirty="0" err="1">
                <a:solidFill>
                  <a:srgbClr val="000000"/>
                </a:solidFill>
                <a:highlight>
                  <a:srgbClr val="FFFFFF"/>
                </a:highlight>
                <a:latin typeface="Consolas" panose="020B0609020204030204" pitchFamily="49" charset="0"/>
              </a:rPr>
              <a:t>Array</a:t>
            </a:r>
            <a:r>
              <a:rPr lang="es-ES" b="1" dirty="0">
                <a:solidFill>
                  <a:srgbClr val="000000"/>
                </a:solidFill>
                <a:highlight>
                  <a:srgbClr val="FFFFFF"/>
                </a:highlight>
                <a:latin typeface="Consolas" panose="020B0609020204030204" pitchFamily="49" charset="0"/>
              </a:rPr>
              <a:t>();</a:t>
            </a:r>
          </a:p>
          <a:p>
            <a:pPr marL="366713" lvl="1" indent="0">
              <a:buNone/>
            </a:pPr>
            <a:r>
              <a:rPr lang="es-ES" b="1" dirty="0" err="1">
                <a:solidFill>
                  <a:srgbClr val="000000"/>
                </a:solidFill>
                <a:highlight>
                  <a:srgbClr val="FFFFFF"/>
                </a:highlight>
                <a:latin typeface="Consolas" panose="020B0609020204030204" pitchFamily="49" charset="0"/>
              </a:rPr>
              <a:t>modulos.titulos.rss</a:t>
            </a:r>
            <a:r>
              <a:rPr lang="es-ES" b="1" dirty="0">
                <a:solidFill>
                  <a:srgbClr val="000000"/>
                </a:solidFill>
                <a:highlight>
                  <a:srgbClr val="FFFFFF"/>
                </a:highlight>
                <a:latin typeface="Consolas" panose="020B0609020204030204" pitchFamily="49" charset="0"/>
              </a:rPr>
              <a:t> = </a:t>
            </a:r>
            <a:r>
              <a:rPr lang="es-ES" b="1" dirty="0">
                <a:solidFill>
                  <a:srgbClr val="A31515"/>
                </a:solidFill>
                <a:highlight>
                  <a:srgbClr val="FFFFFF"/>
                </a:highlight>
                <a:latin typeface="Consolas" panose="020B0609020204030204" pitchFamily="49" charset="0"/>
              </a:rPr>
              <a:t>"Lector RSS"</a:t>
            </a:r>
            <a:r>
              <a:rPr lang="es-ES" b="1" dirty="0">
                <a:solidFill>
                  <a:srgbClr val="000000"/>
                </a:solidFill>
                <a:highlight>
                  <a:srgbClr val="FFFFFF"/>
                </a:highlight>
                <a:latin typeface="Consolas" panose="020B0609020204030204" pitchFamily="49" charset="0"/>
              </a:rPr>
              <a:t>;</a:t>
            </a:r>
          </a:p>
          <a:p>
            <a:pPr marL="366713" lvl="1" indent="0">
              <a:buNone/>
            </a:pPr>
            <a:r>
              <a:rPr lang="es-ES" b="1" dirty="0" err="1">
                <a:solidFill>
                  <a:srgbClr val="000000"/>
                </a:solidFill>
                <a:highlight>
                  <a:srgbClr val="FFFFFF"/>
                </a:highlight>
                <a:latin typeface="Consolas" panose="020B0609020204030204" pitchFamily="49" charset="0"/>
              </a:rPr>
              <a:t>modulos.titulos.email</a:t>
            </a:r>
            <a:r>
              <a:rPr lang="es-ES" b="1" dirty="0">
                <a:solidFill>
                  <a:srgbClr val="000000"/>
                </a:solidFill>
                <a:highlight>
                  <a:srgbClr val="FFFFFF"/>
                </a:highlight>
                <a:latin typeface="Consolas" panose="020B0609020204030204" pitchFamily="49" charset="0"/>
              </a:rPr>
              <a:t> = </a:t>
            </a:r>
            <a:r>
              <a:rPr lang="es-ES" b="1" dirty="0">
                <a:solidFill>
                  <a:srgbClr val="A31515"/>
                </a:solidFill>
                <a:highlight>
                  <a:srgbClr val="FFFFFF"/>
                </a:highlight>
                <a:latin typeface="Consolas" panose="020B0609020204030204" pitchFamily="49" charset="0"/>
              </a:rPr>
              <a:t>"Gestor de email"</a:t>
            </a:r>
            <a:r>
              <a:rPr lang="es-ES" b="1" dirty="0">
                <a:solidFill>
                  <a:srgbClr val="000000"/>
                </a:solidFill>
                <a:highlight>
                  <a:srgbClr val="FFFFFF"/>
                </a:highlight>
                <a:latin typeface="Consolas" panose="020B0609020204030204" pitchFamily="49" charset="0"/>
              </a:rPr>
              <a:t>;</a:t>
            </a:r>
          </a:p>
          <a:p>
            <a:pPr marL="366713" lvl="1" indent="0">
              <a:buNone/>
            </a:pPr>
            <a:r>
              <a:rPr lang="es-ES" b="1" dirty="0" err="1">
                <a:solidFill>
                  <a:srgbClr val="000000"/>
                </a:solidFill>
                <a:highlight>
                  <a:srgbClr val="FFFFFF"/>
                </a:highlight>
                <a:latin typeface="Consolas" panose="020B0609020204030204" pitchFamily="49" charset="0"/>
              </a:rPr>
              <a:t>modulos.titulos.agenda</a:t>
            </a:r>
            <a:r>
              <a:rPr lang="es-ES" b="1" dirty="0">
                <a:solidFill>
                  <a:srgbClr val="000000"/>
                </a:solidFill>
                <a:highlight>
                  <a:srgbClr val="FFFFFF"/>
                </a:highlight>
                <a:latin typeface="Consolas" panose="020B0609020204030204" pitchFamily="49" charset="0"/>
              </a:rPr>
              <a:t> = </a:t>
            </a:r>
            <a:r>
              <a:rPr lang="es-ES" b="1" dirty="0">
                <a:solidFill>
                  <a:srgbClr val="A31515"/>
                </a:solidFill>
                <a:highlight>
                  <a:srgbClr val="FFFFFF"/>
                </a:highlight>
                <a:latin typeface="Consolas" panose="020B0609020204030204" pitchFamily="49" charset="0"/>
              </a:rPr>
              <a:t>"Agenda"</a:t>
            </a:r>
            <a:r>
              <a:rPr lang="es-ES" b="1" dirty="0">
                <a:solidFill>
                  <a:srgbClr val="000000"/>
                </a:solidFill>
                <a:highlight>
                  <a:srgbClr val="FFFFFF"/>
                </a:highlight>
                <a:latin typeface="Consolas" panose="020B0609020204030204" pitchFamily="49" charset="0"/>
              </a:rPr>
              <a:t>;</a:t>
            </a:r>
          </a:p>
          <a:p>
            <a:pPr marL="366713" lvl="1" indent="0">
              <a:buNone/>
            </a:pPr>
            <a:endParaRPr lang="es-ES" b="1" dirty="0">
              <a:solidFill>
                <a:srgbClr val="000000"/>
              </a:solidFill>
              <a:highlight>
                <a:srgbClr val="FFFFFF"/>
              </a:highlight>
              <a:latin typeface="Consolas" panose="020B0609020204030204" pitchFamily="49" charset="0"/>
            </a:endParaRPr>
          </a:p>
          <a:p>
            <a:pPr marL="342900" indent="-342900"/>
            <a:r>
              <a:rPr lang="es-ES" dirty="0">
                <a:solidFill>
                  <a:srgbClr val="000000"/>
                </a:solidFill>
                <a:highlight>
                  <a:srgbClr val="FFFFFF"/>
                </a:highlight>
              </a:rPr>
              <a:t>Mediante JSON:</a:t>
            </a:r>
          </a:p>
          <a:p>
            <a:pPr marL="366713" lvl="1" indent="0">
              <a:buNone/>
            </a:pPr>
            <a:r>
              <a:rPr lang="es-ES" b="1" dirty="0">
                <a:solidFill>
                  <a:srgbClr val="0000FF"/>
                </a:solidFill>
                <a:highlight>
                  <a:srgbClr val="FFFFFF"/>
                </a:highlight>
                <a:latin typeface="Consolas" panose="020B0609020204030204" pitchFamily="49" charset="0"/>
              </a:rPr>
              <a:t>var</a:t>
            </a:r>
            <a:r>
              <a:rPr lang="es-ES" b="1" dirty="0">
                <a:solidFill>
                  <a:srgbClr val="000000"/>
                </a:solidFill>
                <a:highlight>
                  <a:srgbClr val="FFFFFF"/>
                </a:highlight>
                <a:latin typeface="Consolas" panose="020B0609020204030204" pitchFamily="49" charset="0"/>
              </a:rPr>
              <a:t> </a:t>
            </a:r>
            <a:r>
              <a:rPr lang="es-ES" b="1" dirty="0" err="1">
                <a:solidFill>
                  <a:srgbClr val="000000"/>
                </a:solidFill>
                <a:highlight>
                  <a:srgbClr val="FFFFFF"/>
                </a:highlight>
                <a:latin typeface="Consolas" panose="020B0609020204030204" pitchFamily="49" charset="0"/>
              </a:rPr>
              <a:t>modulos</a:t>
            </a:r>
            <a:r>
              <a:rPr lang="es-ES" b="1" dirty="0">
                <a:solidFill>
                  <a:srgbClr val="000000"/>
                </a:solidFill>
                <a:highlight>
                  <a:srgbClr val="FFFFFF"/>
                </a:highlight>
                <a:latin typeface="Consolas" panose="020B0609020204030204" pitchFamily="49" charset="0"/>
              </a:rPr>
              <a:t> = </a:t>
            </a:r>
            <a:r>
              <a:rPr lang="es-ES" b="1" dirty="0">
                <a:solidFill>
                  <a:srgbClr val="0000FF"/>
                </a:solidFill>
                <a:highlight>
                  <a:srgbClr val="FFFFFF"/>
                </a:highlight>
                <a:latin typeface="Consolas" panose="020B0609020204030204" pitchFamily="49" charset="0"/>
              </a:rPr>
              <a:t>new</a:t>
            </a:r>
            <a:r>
              <a:rPr lang="es-ES" b="1" dirty="0">
                <a:solidFill>
                  <a:srgbClr val="000000"/>
                </a:solidFill>
                <a:highlight>
                  <a:srgbClr val="FFFFFF"/>
                </a:highlight>
                <a:latin typeface="Consolas" panose="020B0609020204030204" pitchFamily="49" charset="0"/>
              </a:rPr>
              <a:t> </a:t>
            </a:r>
            <a:r>
              <a:rPr lang="es-ES" b="1" dirty="0" err="1">
                <a:solidFill>
                  <a:srgbClr val="000000"/>
                </a:solidFill>
                <a:highlight>
                  <a:srgbClr val="FFFFFF"/>
                </a:highlight>
                <a:latin typeface="Consolas" panose="020B0609020204030204" pitchFamily="49" charset="0"/>
              </a:rPr>
              <a:t>Array</a:t>
            </a:r>
            <a:r>
              <a:rPr lang="es-ES" b="1" dirty="0">
                <a:solidFill>
                  <a:srgbClr val="000000"/>
                </a:solidFill>
                <a:highlight>
                  <a:srgbClr val="FFFFFF"/>
                </a:highlight>
                <a:latin typeface="Consolas" panose="020B0609020204030204" pitchFamily="49" charset="0"/>
              </a:rPr>
              <a:t>();</a:t>
            </a:r>
          </a:p>
          <a:p>
            <a:pPr marL="366713" lvl="1" indent="0">
              <a:buNone/>
            </a:pPr>
            <a:r>
              <a:rPr lang="pt-BR" b="1" dirty="0" err="1">
                <a:solidFill>
                  <a:srgbClr val="000000"/>
                </a:solidFill>
                <a:highlight>
                  <a:srgbClr val="FFFFFF"/>
                </a:highlight>
                <a:latin typeface="Consolas" panose="020B0609020204030204" pitchFamily="49" charset="0"/>
              </a:rPr>
              <a:t>modulos.titulos</a:t>
            </a:r>
            <a:r>
              <a:rPr lang="pt-BR" b="1" dirty="0">
                <a:solidFill>
                  <a:srgbClr val="000000"/>
                </a:solidFill>
                <a:highlight>
                  <a:srgbClr val="FFFFFF"/>
                </a:highlight>
                <a:latin typeface="Consolas" panose="020B0609020204030204" pitchFamily="49" charset="0"/>
              </a:rPr>
              <a:t> = { </a:t>
            </a:r>
            <a:r>
              <a:rPr lang="pt-BR" b="1" dirty="0" err="1">
                <a:solidFill>
                  <a:srgbClr val="000000"/>
                </a:solidFill>
                <a:highlight>
                  <a:srgbClr val="FFFFFF"/>
                </a:highlight>
                <a:latin typeface="Consolas" panose="020B0609020204030204" pitchFamily="49" charset="0"/>
              </a:rPr>
              <a:t>rss</a:t>
            </a:r>
            <a:r>
              <a:rPr lang="pt-BR" b="1" dirty="0">
                <a:solidFill>
                  <a:srgbClr val="000000"/>
                </a:solidFill>
                <a:highlight>
                  <a:srgbClr val="FFFFFF"/>
                </a:highlight>
                <a:latin typeface="Consolas" panose="020B0609020204030204" pitchFamily="49" charset="0"/>
              </a:rPr>
              <a:t>: </a:t>
            </a:r>
            <a:r>
              <a:rPr lang="pt-BR" b="1" dirty="0">
                <a:solidFill>
                  <a:srgbClr val="A31515"/>
                </a:solidFill>
                <a:highlight>
                  <a:srgbClr val="FFFFFF"/>
                </a:highlight>
                <a:latin typeface="Consolas" panose="020B0609020204030204" pitchFamily="49" charset="0"/>
              </a:rPr>
              <a:t>"</a:t>
            </a:r>
            <a:r>
              <a:rPr lang="pt-BR" b="1" dirty="0" err="1">
                <a:solidFill>
                  <a:srgbClr val="A31515"/>
                </a:solidFill>
                <a:highlight>
                  <a:srgbClr val="FFFFFF"/>
                </a:highlight>
                <a:latin typeface="Consolas" panose="020B0609020204030204" pitchFamily="49" charset="0"/>
              </a:rPr>
              <a:t>Lector</a:t>
            </a:r>
            <a:r>
              <a:rPr lang="pt-BR" b="1" dirty="0">
                <a:solidFill>
                  <a:srgbClr val="A31515"/>
                </a:solidFill>
                <a:highlight>
                  <a:srgbClr val="FFFFFF"/>
                </a:highlight>
                <a:latin typeface="Consolas" panose="020B0609020204030204" pitchFamily="49" charset="0"/>
              </a:rPr>
              <a:t> RSS"</a:t>
            </a:r>
            <a:r>
              <a:rPr lang="pt-BR" b="1" dirty="0">
                <a:solidFill>
                  <a:srgbClr val="000000"/>
                </a:solidFill>
                <a:highlight>
                  <a:srgbClr val="FFFFFF"/>
                </a:highlight>
                <a:latin typeface="Consolas" panose="020B0609020204030204" pitchFamily="49" charset="0"/>
              </a:rPr>
              <a:t>, </a:t>
            </a:r>
            <a:r>
              <a:rPr lang="pt-BR" b="1" dirty="0" err="1">
                <a:solidFill>
                  <a:srgbClr val="000000"/>
                </a:solidFill>
                <a:highlight>
                  <a:srgbClr val="FFFFFF"/>
                </a:highlight>
                <a:latin typeface="Consolas" panose="020B0609020204030204" pitchFamily="49" charset="0"/>
              </a:rPr>
              <a:t>email</a:t>
            </a:r>
            <a:r>
              <a:rPr lang="pt-BR" b="1" dirty="0">
                <a:solidFill>
                  <a:srgbClr val="000000"/>
                </a:solidFill>
                <a:highlight>
                  <a:srgbClr val="FFFFFF"/>
                </a:highlight>
                <a:latin typeface="Consolas" panose="020B0609020204030204" pitchFamily="49" charset="0"/>
              </a:rPr>
              <a:t>: </a:t>
            </a:r>
            <a:r>
              <a:rPr lang="pt-BR" b="1" dirty="0">
                <a:solidFill>
                  <a:srgbClr val="A31515"/>
                </a:solidFill>
                <a:highlight>
                  <a:srgbClr val="FFFFFF"/>
                </a:highlight>
                <a:latin typeface="Consolas" panose="020B0609020204030204" pitchFamily="49" charset="0"/>
              </a:rPr>
              <a:t>"Gestor de </a:t>
            </a:r>
            <a:r>
              <a:rPr lang="pt-BR" b="1" dirty="0" err="1">
                <a:solidFill>
                  <a:srgbClr val="A31515"/>
                </a:solidFill>
                <a:highlight>
                  <a:srgbClr val="FFFFFF"/>
                </a:highlight>
                <a:latin typeface="Consolas" panose="020B0609020204030204" pitchFamily="49" charset="0"/>
              </a:rPr>
              <a:t>email</a:t>
            </a:r>
            <a:r>
              <a:rPr lang="pt-BR" b="1" dirty="0">
                <a:solidFill>
                  <a:srgbClr val="A31515"/>
                </a:solidFill>
                <a:highlight>
                  <a:srgbClr val="FFFFFF"/>
                </a:highlight>
                <a:latin typeface="Consolas" panose="020B0609020204030204" pitchFamily="49" charset="0"/>
              </a:rPr>
              <a:t>"</a:t>
            </a:r>
            <a:r>
              <a:rPr lang="pt-BR" b="1" dirty="0">
                <a:solidFill>
                  <a:srgbClr val="000000"/>
                </a:solidFill>
                <a:highlight>
                  <a:srgbClr val="FFFFFF"/>
                </a:highlight>
                <a:latin typeface="Consolas" panose="020B0609020204030204" pitchFamily="49" charset="0"/>
              </a:rPr>
              <a:t>, agenda: </a:t>
            </a:r>
            <a:r>
              <a:rPr lang="pt-BR" b="1" dirty="0">
                <a:solidFill>
                  <a:srgbClr val="A31515"/>
                </a:solidFill>
                <a:highlight>
                  <a:srgbClr val="FFFFFF"/>
                </a:highlight>
                <a:latin typeface="Consolas" panose="020B0609020204030204" pitchFamily="49" charset="0"/>
              </a:rPr>
              <a:t>"Agenda"</a:t>
            </a:r>
            <a:r>
              <a:rPr lang="pt-BR" b="1" dirty="0">
                <a:solidFill>
                  <a:srgbClr val="000000"/>
                </a:solidFill>
                <a:highlight>
                  <a:srgbClr val="FFFFFF"/>
                </a:highlight>
                <a:latin typeface="Consolas" panose="020B0609020204030204" pitchFamily="49" charset="0"/>
              </a:rPr>
              <a:t> };</a:t>
            </a:r>
            <a:endParaRPr lang="es-ES" b="1" dirty="0">
              <a:solidFill>
                <a:srgbClr val="000000"/>
              </a:solidFill>
              <a:highlight>
                <a:srgbClr val="FFFFFF"/>
              </a:highlight>
            </a:endParaRPr>
          </a:p>
          <a:p>
            <a:pPr marL="641350" lvl="2" indent="0">
              <a:buNone/>
            </a:pPr>
            <a:endParaRPr lang="es-ES" sz="2800" b="1" dirty="0">
              <a:solidFill>
                <a:srgbClr val="000000"/>
              </a:solidFill>
              <a:highlight>
                <a:srgbClr val="FFFFFF"/>
              </a:highlight>
              <a:latin typeface="Consolas" panose="020B0609020204030204" pitchFamily="49" charset="0"/>
            </a:endParaRPr>
          </a:p>
          <a:p>
            <a:pPr marL="366713" lvl="1" indent="0">
              <a:buNone/>
            </a:pPr>
            <a:endParaRPr lang="es-ES" b="1" dirty="0"/>
          </a:p>
        </p:txBody>
      </p:sp>
    </p:spTree>
    <p:extLst>
      <p:ext uri="{BB962C8B-B14F-4D97-AF65-F5344CB8AC3E}">
        <p14:creationId xmlns:p14="http://schemas.microsoft.com/office/powerpoint/2010/main" val="2305788951"/>
      </p:ext>
    </p:extLst>
  </p:cSld>
  <p:clrMapOvr>
    <a:masterClrMapping/>
  </p:clrMapOvr>
  <p:transition spd="slow">
    <p:zoom/>
    <p:sndAc>
      <p:stSnd>
        <p:snd r:embed="rId2" name="wind.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9"/>
            <a:ext cx="8229600" cy="5703912"/>
          </a:xfrm>
        </p:spPr>
        <p:txBody>
          <a:bodyPr/>
          <a:lstStyle/>
          <a:p>
            <a:r>
              <a:rPr lang="es-ES" dirty="0"/>
              <a:t>El ejemplo anterior se puede rehacer de la siguiente manera añadiendo nuevas líneas para separar los elementos y añadiendo espacios en blanco para tabular las claves y para alinear los valores:</a:t>
            </a:r>
          </a:p>
          <a:p>
            <a:pPr marL="641350" lvl="2" indent="0">
              <a:buNone/>
            </a:pPr>
            <a:endParaRPr lang="es-ES" dirty="0">
              <a:solidFill>
                <a:srgbClr val="0000FF"/>
              </a:solidFill>
              <a:highlight>
                <a:srgbClr val="FFFFFF"/>
              </a:highlight>
              <a:latin typeface="Consolas" panose="020B0609020204030204" pitchFamily="49" charset="0"/>
            </a:endParaRPr>
          </a:p>
          <a:p>
            <a:pPr marL="641350" lvl="2" indent="0">
              <a:buNone/>
            </a:pPr>
            <a:r>
              <a:rPr lang="es-ES" dirty="0">
                <a:solidFill>
                  <a:srgbClr val="0000FF"/>
                </a:solidFill>
                <a:highlight>
                  <a:srgbClr val="FFFFFF"/>
                </a:highlight>
                <a:latin typeface="Consolas" panose="020B0609020204030204" pitchFamily="49" charset="0"/>
              </a:rPr>
              <a:t>var</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titulos</a:t>
            </a:r>
            <a:r>
              <a:rPr lang="es-ES" dirty="0">
                <a:solidFill>
                  <a:srgbClr val="000000"/>
                </a:solidFill>
                <a:highlight>
                  <a:srgbClr val="FFFFFF"/>
                </a:highlight>
                <a:latin typeface="Consolas" panose="020B0609020204030204" pitchFamily="49" charset="0"/>
              </a:rPr>
              <a:t> = {</a:t>
            </a:r>
          </a:p>
          <a:p>
            <a:pPr marL="641350" lvl="2" indent="0">
              <a:buNone/>
            </a:pP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rss</a:t>
            </a:r>
            <a:r>
              <a:rPr lang="es-ES" dirty="0">
                <a:solidFill>
                  <a:srgbClr val="000000"/>
                </a:solidFill>
                <a:highlight>
                  <a:srgbClr val="FFFFFF"/>
                </a:highlight>
                <a:latin typeface="Consolas" panose="020B0609020204030204" pitchFamily="49" charset="0"/>
              </a:rPr>
              <a:t>: </a:t>
            </a:r>
            <a:r>
              <a:rPr lang="es-ES" dirty="0">
                <a:solidFill>
                  <a:srgbClr val="A31515"/>
                </a:solidFill>
                <a:highlight>
                  <a:srgbClr val="FFFFFF"/>
                </a:highlight>
                <a:latin typeface="Consolas" panose="020B0609020204030204" pitchFamily="49" charset="0"/>
              </a:rPr>
              <a:t>"Lector RSS"</a:t>
            </a:r>
            <a:r>
              <a:rPr lang="es-ES" dirty="0">
                <a:solidFill>
                  <a:srgbClr val="000000"/>
                </a:solidFill>
                <a:highlight>
                  <a:srgbClr val="FFFFFF"/>
                </a:highlight>
                <a:latin typeface="Consolas" panose="020B0609020204030204" pitchFamily="49" charset="0"/>
              </a:rPr>
              <a:t>,</a:t>
            </a:r>
          </a:p>
          <a:p>
            <a:pPr marL="641350" lvl="2" indent="0">
              <a:buNone/>
            </a:pPr>
            <a:r>
              <a:rPr lang="es-ES" dirty="0">
                <a:solidFill>
                  <a:srgbClr val="000000"/>
                </a:solidFill>
                <a:highlight>
                  <a:srgbClr val="FFFFFF"/>
                </a:highlight>
                <a:latin typeface="Consolas" panose="020B0609020204030204" pitchFamily="49" charset="0"/>
              </a:rPr>
              <a:t>    email: </a:t>
            </a:r>
            <a:r>
              <a:rPr lang="es-ES" dirty="0">
                <a:solidFill>
                  <a:srgbClr val="A31515"/>
                </a:solidFill>
                <a:highlight>
                  <a:srgbClr val="FFFFFF"/>
                </a:highlight>
                <a:latin typeface="Consolas" panose="020B0609020204030204" pitchFamily="49" charset="0"/>
              </a:rPr>
              <a:t>"Gestor de email"</a:t>
            </a:r>
            <a:r>
              <a:rPr lang="es-ES" dirty="0">
                <a:solidFill>
                  <a:srgbClr val="000000"/>
                </a:solidFill>
                <a:highlight>
                  <a:srgbClr val="FFFFFF"/>
                </a:highlight>
                <a:latin typeface="Consolas" panose="020B0609020204030204" pitchFamily="49" charset="0"/>
              </a:rPr>
              <a:t>,</a:t>
            </a:r>
          </a:p>
          <a:p>
            <a:pPr marL="641350" lvl="2" indent="0">
              <a:buNone/>
            </a:pPr>
            <a:r>
              <a:rPr lang="es-ES" dirty="0">
                <a:solidFill>
                  <a:srgbClr val="000000"/>
                </a:solidFill>
                <a:highlight>
                  <a:srgbClr val="FFFFFF"/>
                </a:highlight>
                <a:latin typeface="Consolas" panose="020B0609020204030204" pitchFamily="49" charset="0"/>
              </a:rPr>
              <a:t>    agenda: </a:t>
            </a:r>
            <a:r>
              <a:rPr lang="es-ES" dirty="0">
                <a:solidFill>
                  <a:srgbClr val="A31515"/>
                </a:solidFill>
                <a:highlight>
                  <a:srgbClr val="FFFFFF"/>
                </a:highlight>
                <a:latin typeface="Consolas" panose="020B0609020204030204" pitchFamily="49" charset="0"/>
              </a:rPr>
              <a:t>"Agenda"</a:t>
            </a:r>
            <a:endParaRPr lang="es-ES" dirty="0">
              <a:solidFill>
                <a:srgbClr val="000000"/>
              </a:solidFill>
              <a:highlight>
                <a:srgbClr val="FFFFFF"/>
              </a:highlight>
              <a:latin typeface="Consolas" panose="020B0609020204030204" pitchFamily="49" charset="0"/>
            </a:endParaRPr>
          </a:p>
          <a:p>
            <a:pPr marL="641350" lvl="2" indent="0">
              <a:buNone/>
            </a:pPr>
            <a:r>
              <a:rPr lang="es-ES" dirty="0">
                <a:solidFill>
                  <a:srgbClr val="000000"/>
                </a:solidFill>
                <a:highlight>
                  <a:srgbClr val="FFFFFF"/>
                </a:highlight>
                <a:latin typeface="Consolas" panose="020B0609020204030204" pitchFamily="49" charset="0"/>
              </a:rPr>
              <a:t>};</a:t>
            </a:r>
            <a:endParaRPr lang="es-ES" dirty="0"/>
          </a:p>
        </p:txBody>
      </p:sp>
    </p:spTree>
    <p:extLst>
      <p:ext uri="{BB962C8B-B14F-4D97-AF65-F5344CB8AC3E}">
        <p14:creationId xmlns:p14="http://schemas.microsoft.com/office/powerpoint/2010/main" val="387876699"/>
      </p:ext>
    </p:extLst>
  </p:cSld>
  <p:clrMapOvr>
    <a:masterClrMapping/>
  </p:clrMapOvr>
  <p:transition spd="slow">
    <p:zoom/>
    <p:sndAc>
      <p:stSnd>
        <p:snd r:embed="rId2" name="wind.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r>
              <a:rPr lang="es-ES" dirty="0"/>
              <a:t>Con la notación tradicional, un objeto complejo se puede crear de la siguiente manera:</a:t>
            </a:r>
          </a:p>
          <a:p>
            <a:pPr marL="0" indent="0">
              <a:buNone/>
            </a:pPr>
            <a:r>
              <a:rPr lang="es-ES" sz="1600" b="1" dirty="0">
                <a:solidFill>
                  <a:srgbClr val="0000FF"/>
                </a:solidFill>
                <a:highlight>
                  <a:srgbClr val="FFFFFF"/>
                </a:highlight>
                <a:latin typeface="Consolas" panose="020B0609020204030204" pitchFamily="49" charset="0"/>
              </a:rPr>
              <a:t>   </a:t>
            </a:r>
            <a:r>
              <a:rPr lang="es-ES" sz="1800" b="1" dirty="0">
                <a:solidFill>
                  <a:srgbClr val="0000FF"/>
                </a:solidFill>
                <a:highlight>
                  <a:srgbClr val="FFFFFF"/>
                </a:highlight>
                <a:latin typeface="Consolas" panose="020B0609020204030204" pitchFamily="49" charset="0"/>
              </a:rPr>
              <a:t>var</a:t>
            </a:r>
            <a:r>
              <a:rPr lang="es-ES" sz="1800" b="1" dirty="0">
                <a:solidFill>
                  <a:srgbClr val="000000"/>
                </a:solidFill>
                <a:highlight>
                  <a:srgbClr val="FFFFFF"/>
                </a:highlight>
                <a:latin typeface="Consolas" panose="020B0609020204030204" pitchFamily="49" charset="0"/>
              </a:rPr>
              <a:t> modulo = </a:t>
            </a:r>
            <a:r>
              <a:rPr lang="es-ES" sz="1800" b="1" dirty="0">
                <a:solidFill>
                  <a:srgbClr val="0000FF"/>
                </a:solidFill>
                <a:highlight>
                  <a:srgbClr val="FFFFFF"/>
                </a:highlight>
                <a:latin typeface="Consolas" panose="020B0609020204030204" pitchFamily="49" charset="0"/>
              </a:rPr>
              <a:t>new</a:t>
            </a:r>
            <a:r>
              <a:rPr lang="es-ES" sz="1800" b="1" dirty="0">
                <a:solidFill>
                  <a:srgbClr val="000000"/>
                </a:solidFill>
                <a:highlight>
                  <a:srgbClr val="FFFFFF"/>
                </a:highlight>
                <a:latin typeface="Consolas" panose="020B0609020204030204" pitchFamily="49" charset="0"/>
              </a:rPr>
              <a:t> </a:t>
            </a:r>
            <a:r>
              <a:rPr lang="es-ES" sz="1800" b="1" dirty="0" err="1">
                <a:solidFill>
                  <a:srgbClr val="000000"/>
                </a:solidFill>
                <a:highlight>
                  <a:srgbClr val="FFFFFF"/>
                </a:highlight>
                <a:latin typeface="Consolas" panose="020B0609020204030204" pitchFamily="49" charset="0"/>
              </a:rPr>
              <a:t>Object</a:t>
            </a:r>
            <a:r>
              <a:rPr lang="es-ES" sz="1800" b="1" dirty="0">
                <a:solidFill>
                  <a:srgbClr val="000000"/>
                </a:solidFill>
                <a:highlight>
                  <a:srgbClr val="FFFFFF"/>
                </a:highlight>
                <a:latin typeface="Consolas" panose="020B0609020204030204" pitchFamily="49" charset="0"/>
              </a:rPr>
              <a:t>();</a:t>
            </a:r>
          </a:p>
          <a:p>
            <a:pPr marL="366713" lvl="1" indent="0">
              <a:buNone/>
            </a:pPr>
            <a:r>
              <a:rPr lang="es-ES" sz="1800" b="1" dirty="0" err="1">
                <a:solidFill>
                  <a:srgbClr val="000000"/>
                </a:solidFill>
                <a:highlight>
                  <a:srgbClr val="FFFFFF"/>
                </a:highlight>
                <a:latin typeface="Consolas" panose="020B0609020204030204" pitchFamily="49" charset="0"/>
              </a:rPr>
              <a:t>modulo.titulo</a:t>
            </a:r>
            <a:r>
              <a:rPr lang="es-ES" sz="1800" b="1" dirty="0">
                <a:solidFill>
                  <a:srgbClr val="000000"/>
                </a:solidFill>
                <a:highlight>
                  <a:srgbClr val="FFFFFF"/>
                </a:highlight>
                <a:latin typeface="Consolas" panose="020B0609020204030204" pitchFamily="49" charset="0"/>
              </a:rPr>
              <a:t> = </a:t>
            </a:r>
            <a:r>
              <a:rPr lang="es-ES" sz="1800" b="1" dirty="0">
                <a:solidFill>
                  <a:srgbClr val="A31515"/>
                </a:solidFill>
                <a:highlight>
                  <a:srgbClr val="FFFFFF"/>
                </a:highlight>
                <a:latin typeface="Consolas" panose="020B0609020204030204" pitchFamily="49" charset="0"/>
              </a:rPr>
              <a:t>"Lector RSS"</a:t>
            </a:r>
            <a:r>
              <a:rPr lang="es-ES" sz="1800" b="1" dirty="0">
                <a:solidFill>
                  <a:srgbClr val="000000"/>
                </a:solidFill>
                <a:highlight>
                  <a:srgbClr val="FFFFFF"/>
                </a:highlight>
                <a:latin typeface="Consolas" panose="020B0609020204030204" pitchFamily="49" charset="0"/>
              </a:rPr>
              <a:t>;</a:t>
            </a:r>
          </a:p>
          <a:p>
            <a:pPr marL="366713" lvl="1" indent="0">
              <a:buNone/>
            </a:pPr>
            <a:r>
              <a:rPr lang="es-ES" sz="1800" b="1" dirty="0" err="1">
                <a:solidFill>
                  <a:srgbClr val="000000"/>
                </a:solidFill>
                <a:highlight>
                  <a:srgbClr val="FFFFFF"/>
                </a:highlight>
                <a:latin typeface="Consolas" panose="020B0609020204030204" pitchFamily="49" charset="0"/>
              </a:rPr>
              <a:t>modulo.objetoInicial</a:t>
            </a:r>
            <a:r>
              <a:rPr lang="es-ES" sz="1800" b="1" dirty="0">
                <a:solidFill>
                  <a:srgbClr val="000000"/>
                </a:solidFill>
                <a:highlight>
                  <a:srgbClr val="FFFFFF"/>
                </a:highlight>
                <a:latin typeface="Consolas" panose="020B0609020204030204" pitchFamily="49" charset="0"/>
              </a:rPr>
              <a:t> = </a:t>
            </a:r>
            <a:r>
              <a:rPr lang="es-ES" sz="1800" b="1" dirty="0">
                <a:solidFill>
                  <a:srgbClr val="0000FF"/>
                </a:solidFill>
                <a:highlight>
                  <a:srgbClr val="FFFFFF"/>
                </a:highlight>
                <a:latin typeface="Consolas" panose="020B0609020204030204" pitchFamily="49" charset="0"/>
              </a:rPr>
              <a:t>new</a:t>
            </a:r>
            <a:r>
              <a:rPr lang="es-ES" sz="1800" b="1" dirty="0">
                <a:solidFill>
                  <a:srgbClr val="000000"/>
                </a:solidFill>
                <a:highlight>
                  <a:srgbClr val="FFFFFF"/>
                </a:highlight>
                <a:latin typeface="Consolas" panose="020B0609020204030204" pitchFamily="49" charset="0"/>
              </a:rPr>
              <a:t> </a:t>
            </a:r>
            <a:r>
              <a:rPr lang="es-ES" sz="1800" b="1" dirty="0" err="1">
                <a:solidFill>
                  <a:srgbClr val="000000"/>
                </a:solidFill>
                <a:highlight>
                  <a:srgbClr val="FFFFFF"/>
                </a:highlight>
                <a:latin typeface="Consolas" panose="020B0609020204030204" pitchFamily="49" charset="0"/>
              </a:rPr>
              <a:t>Object</a:t>
            </a:r>
            <a:r>
              <a:rPr lang="es-ES" sz="1800" b="1" dirty="0">
                <a:solidFill>
                  <a:srgbClr val="000000"/>
                </a:solidFill>
                <a:highlight>
                  <a:srgbClr val="FFFFFF"/>
                </a:highlight>
                <a:latin typeface="Consolas" panose="020B0609020204030204" pitchFamily="49" charset="0"/>
              </a:rPr>
              <a:t>();</a:t>
            </a:r>
          </a:p>
          <a:p>
            <a:pPr marL="366713" lvl="1" indent="0">
              <a:buNone/>
            </a:pPr>
            <a:r>
              <a:rPr lang="es-ES" sz="1800" b="1" dirty="0" err="1">
                <a:solidFill>
                  <a:srgbClr val="000000"/>
                </a:solidFill>
                <a:highlight>
                  <a:srgbClr val="FFFFFF"/>
                </a:highlight>
                <a:latin typeface="Consolas" panose="020B0609020204030204" pitchFamily="49" charset="0"/>
              </a:rPr>
              <a:t>modulo.objetoInicial.estado</a:t>
            </a:r>
            <a:r>
              <a:rPr lang="es-ES" sz="1800" b="1" dirty="0">
                <a:solidFill>
                  <a:srgbClr val="000000"/>
                </a:solidFill>
                <a:highlight>
                  <a:srgbClr val="FFFFFF"/>
                </a:highlight>
                <a:latin typeface="Consolas" panose="020B0609020204030204" pitchFamily="49" charset="0"/>
              </a:rPr>
              <a:t> = 1;</a:t>
            </a:r>
          </a:p>
          <a:p>
            <a:pPr marL="366713" lvl="1" indent="0">
              <a:buNone/>
            </a:pPr>
            <a:r>
              <a:rPr lang="es-ES" sz="1800" b="1" dirty="0" err="1">
                <a:solidFill>
                  <a:srgbClr val="000000"/>
                </a:solidFill>
                <a:highlight>
                  <a:srgbClr val="FFFFFF"/>
                </a:highlight>
                <a:latin typeface="Consolas" panose="020B0609020204030204" pitchFamily="49" charset="0"/>
              </a:rPr>
              <a:t>modulo.objetoInicial.publico</a:t>
            </a:r>
            <a:r>
              <a:rPr lang="es-ES" sz="1800" b="1" dirty="0">
                <a:solidFill>
                  <a:srgbClr val="000000"/>
                </a:solidFill>
                <a:highlight>
                  <a:srgbClr val="FFFFFF"/>
                </a:highlight>
                <a:latin typeface="Consolas" panose="020B0609020204030204" pitchFamily="49" charset="0"/>
              </a:rPr>
              <a:t> = 0;</a:t>
            </a:r>
          </a:p>
          <a:p>
            <a:pPr marL="366713" lvl="1" indent="0">
              <a:buNone/>
            </a:pPr>
            <a:r>
              <a:rPr lang="es-ES" sz="1800" b="1" dirty="0" err="1">
                <a:solidFill>
                  <a:srgbClr val="000000"/>
                </a:solidFill>
                <a:highlight>
                  <a:srgbClr val="FFFFFF"/>
                </a:highlight>
                <a:latin typeface="Consolas" panose="020B0609020204030204" pitchFamily="49" charset="0"/>
              </a:rPr>
              <a:t>modulo.objetoInicial.nombre</a:t>
            </a:r>
            <a:r>
              <a:rPr lang="es-ES" sz="1800" b="1" dirty="0">
                <a:solidFill>
                  <a:srgbClr val="000000"/>
                </a:solidFill>
                <a:highlight>
                  <a:srgbClr val="FFFFFF"/>
                </a:highlight>
                <a:latin typeface="Consolas" panose="020B0609020204030204" pitchFamily="49" charset="0"/>
              </a:rPr>
              <a:t> = </a:t>
            </a:r>
            <a:r>
              <a:rPr lang="es-ES" sz="1800" b="1" dirty="0">
                <a:solidFill>
                  <a:srgbClr val="A31515"/>
                </a:solidFill>
                <a:highlight>
                  <a:srgbClr val="FFFFFF"/>
                </a:highlight>
                <a:latin typeface="Consolas" panose="020B0609020204030204" pitchFamily="49" charset="0"/>
              </a:rPr>
              <a:t>"</a:t>
            </a:r>
            <a:r>
              <a:rPr lang="es-ES" sz="1800" b="1" dirty="0" err="1">
                <a:solidFill>
                  <a:srgbClr val="A31515"/>
                </a:solidFill>
                <a:highlight>
                  <a:srgbClr val="FFFFFF"/>
                </a:highlight>
                <a:latin typeface="Consolas" panose="020B0609020204030204" pitchFamily="49" charset="0"/>
              </a:rPr>
              <a:t>Modulo_RSS</a:t>
            </a:r>
            <a:r>
              <a:rPr lang="es-ES" sz="1800" b="1" dirty="0">
                <a:solidFill>
                  <a:srgbClr val="A31515"/>
                </a:solidFill>
                <a:highlight>
                  <a:srgbClr val="FFFFFF"/>
                </a:highlight>
                <a:latin typeface="Consolas" panose="020B0609020204030204" pitchFamily="49" charset="0"/>
              </a:rPr>
              <a:t>"</a:t>
            </a:r>
            <a:r>
              <a:rPr lang="es-ES" sz="1800" b="1" dirty="0">
                <a:solidFill>
                  <a:srgbClr val="000000"/>
                </a:solidFill>
                <a:highlight>
                  <a:srgbClr val="FFFFFF"/>
                </a:highlight>
                <a:latin typeface="Consolas" panose="020B0609020204030204" pitchFamily="49" charset="0"/>
              </a:rPr>
              <a:t>;</a:t>
            </a:r>
          </a:p>
          <a:p>
            <a:pPr marL="366713" lvl="1" indent="0">
              <a:buNone/>
            </a:pPr>
            <a:r>
              <a:rPr lang="es-ES" sz="1800" b="1" dirty="0" err="1">
                <a:solidFill>
                  <a:srgbClr val="000000"/>
                </a:solidFill>
                <a:highlight>
                  <a:srgbClr val="FFFFFF"/>
                </a:highlight>
                <a:latin typeface="Consolas" panose="020B0609020204030204" pitchFamily="49" charset="0"/>
              </a:rPr>
              <a:t>modulo.objetoInicial.datos</a:t>
            </a:r>
            <a:r>
              <a:rPr lang="es-ES" sz="1800" b="1" dirty="0">
                <a:solidFill>
                  <a:srgbClr val="000000"/>
                </a:solidFill>
                <a:highlight>
                  <a:srgbClr val="FFFFFF"/>
                </a:highlight>
                <a:latin typeface="Consolas" panose="020B0609020204030204" pitchFamily="49" charset="0"/>
              </a:rPr>
              <a:t> = </a:t>
            </a:r>
            <a:r>
              <a:rPr lang="es-ES" sz="1800" b="1" dirty="0">
                <a:solidFill>
                  <a:srgbClr val="0000FF"/>
                </a:solidFill>
                <a:highlight>
                  <a:srgbClr val="FFFFFF"/>
                </a:highlight>
                <a:latin typeface="Consolas" panose="020B0609020204030204" pitchFamily="49" charset="0"/>
              </a:rPr>
              <a:t>new</a:t>
            </a:r>
            <a:r>
              <a:rPr lang="es-ES" sz="1800" b="1" dirty="0">
                <a:solidFill>
                  <a:srgbClr val="000000"/>
                </a:solidFill>
                <a:highlight>
                  <a:srgbClr val="FFFFFF"/>
                </a:highlight>
                <a:latin typeface="Consolas" panose="020B0609020204030204" pitchFamily="49" charset="0"/>
              </a:rPr>
              <a:t> </a:t>
            </a:r>
            <a:r>
              <a:rPr lang="es-ES" sz="1800" b="1" dirty="0" err="1">
                <a:solidFill>
                  <a:srgbClr val="000000"/>
                </a:solidFill>
                <a:highlight>
                  <a:srgbClr val="FFFFFF"/>
                </a:highlight>
                <a:latin typeface="Consolas" panose="020B0609020204030204" pitchFamily="49" charset="0"/>
              </a:rPr>
              <a:t>Object</a:t>
            </a:r>
            <a:r>
              <a:rPr lang="es-ES" sz="1800" b="1" dirty="0">
                <a:solidFill>
                  <a:srgbClr val="000000"/>
                </a:solidFill>
                <a:highlight>
                  <a:srgbClr val="FFFFFF"/>
                </a:highlight>
                <a:latin typeface="Consolas" panose="020B0609020204030204" pitchFamily="49" charset="0"/>
              </a:rPr>
              <a:t>();</a:t>
            </a:r>
          </a:p>
          <a:p>
            <a:pPr marL="285750" indent="-285750"/>
            <a:r>
              <a:rPr lang="es-ES" dirty="0">
                <a:solidFill>
                  <a:srgbClr val="201A1B"/>
                </a:solidFill>
              </a:rPr>
              <a:t>Utilizando JSON</a:t>
            </a:r>
            <a:r>
              <a:rPr lang="es-ES" sz="1800" dirty="0">
                <a:solidFill>
                  <a:srgbClr val="201A1B"/>
                </a:solidFill>
                <a:latin typeface="Open Sans"/>
              </a:rPr>
              <a:t>:</a:t>
            </a:r>
          </a:p>
          <a:p>
            <a:pPr marL="366713" lvl="1" indent="0">
              <a:buNone/>
            </a:pPr>
            <a:r>
              <a:rPr lang="es-ES" sz="1800" b="1" dirty="0">
                <a:solidFill>
                  <a:srgbClr val="0000FF"/>
                </a:solidFill>
                <a:highlight>
                  <a:srgbClr val="FFFFFF"/>
                </a:highlight>
                <a:latin typeface="Consolas" panose="020B0609020204030204" pitchFamily="49" charset="0"/>
              </a:rPr>
              <a:t>var</a:t>
            </a:r>
            <a:r>
              <a:rPr lang="es-ES" sz="1800" b="1" dirty="0">
                <a:solidFill>
                  <a:srgbClr val="000000"/>
                </a:solidFill>
                <a:highlight>
                  <a:srgbClr val="FFFFFF"/>
                </a:highlight>
                <a:latin typeface="Consolas" panose="020B0609020204030204" pitchFamily="49" charset="0"/>
              </a:rPr>
              <a:t> modulo = {</a:t>
            </a:r>
          </a:p>
          <a:p>
            <a:pPr marL="366713" lvl="1" indent="0">
              <a:buNone/>
            </a:pPr>
            <a:r>
              <a:rPr lang="es-ES" sz="1800" b="1" dirty="0">
                <a:solidFill>
                  <a:srgbClr val="000000"/>
                </a:solidFill>
                <a:highlight>
                  <a:srgbClr val="FFFFFF"/>
                </a:highlight>
                <a:latin typeface="Consolas" panose="020B0609020204030204" pitchFamily="49" charset="0"/>
              </a:rPr>
              <a:t>    titulo: </a:t>
            </a:r>
            <a:r>
              <a:rPr lang="es-ES" sz="1800" b="1" dirty="0">
                <a:solidFill>
                  <a:srgbClr val="A31515"/>
                </a:solidFill>
                <a:highlight>
                  <a:srgbClr val="FFFFFF"/>
                </a:highlight>
                <a:latin typeface="Consolas" panose="020B0609020204030204" pitchFamily="49" charset="0"/>
              </a:rPr>
              <a:t>"Lector RSS"</a:t>
            </a:r>
            <a:r>
              <a:rPr lang="es-ES" sz="1800" b="1" dirty="0">
                <a:solidFill>
                  <a:srgbClr val="000000"/>
                </a:solidFill>
                <a:highlight>
                  <a:srgbClr val="FFFFFF"/>
                </a:highlight>
                <a:latin typeface="Consolas" panose="020B0609020204030204" pitchFamily="49" charset="0"/>
              </a:rPr>
              <a:t>,</a:t>
            </a:r>
          </a:p>
          <a:p>
            <a:pPr marL="366713" lvl="1" indent="0">
              <a:buNone/>
            </a:pPr>
            <a:r>
              <a:rPr lang="es-ES" sz="1800" b="1" dirty="0">
                <a:solidFill>
                  <a:srgbClr val="000000"/>
                </a:solidFill>
                <a:highlight>
                  <a:srgbClr val="FFFFFF"/>
                </a:highlight>
                <a:latin typeface="Consolas" panose="020B0609020204030204" pitchFamily="49" charset="0"/>
              </a:rPr>
              <a:t>    </a:t>
            </a:r>
            <a:r>
              <a:rPr lang="es-ES" sz="1800" b="1" dirty="0" err="1">
                <a:solidFill>
                  <a:srgbClr val="000000"/>
                </a:solidFill>
                <a:highlight>
                  <a:srgbClr val="FFFFFF"/>
                </a:highlight>
                <a:latin typeface="Consolas" panose="020B0609020204030204" pitchFamily="49" charset="0"/>
              </a:rPr>
              <a:t>objetoInicial</a:t>
            </a:r>
            <a:r>
              <a:rPr lang="es-ES" sz="1800" b="1" dirty="0">
                <a:solidFill>
                  <a:srgbClr val="000000"/>
                </a:solidFill>
                <a:highlight>
                  <a:srgbClr val="FFFFFF"/>
                </a:highlight>
                <a:latin typeface="Consolas" panose="020B0609020204030204" pitchFamily="49" charset="0"/>
              </a:rPr>
              <a:t>: { estado: 1, publico: 0, nombre: </a:t>
            </a:r>
            <a:r>
              <a:rPr lang="es-ES" sz="1800" b="1" dirty="0">
                <a:solidFill>
                  <a:srgbClr val="A31515"/>
                </a:solidFill>
                <a:highlight>
                  <a:srgbClr val="FFFFFF"/>
                </a:highlight>
                <a:latin typeface="Consolas" panose="020B0609020204030204" pitchFamily="49" charset="0"/>
              </a:rPr>
              <a:t>"Modulo RSS"</a:t>
            </a:r>
            <a:r>
              <a:rPr lang="es-ES" sz="1800" b="1" dirty="0">
                <a:solidFill>
                  <a:srgbClr val="000000"/>
                </a:solidFill>
                <a:highlight>
                  <a:srgbClr val="FFFFFF"/>
                </a:highlight>
                <a:latin typeface="Consolas" panose="020B0609020204030204" pitchFamily="49" charset="0"/>
              </a:rPr>
              <a:t>, datos: {} }</a:t>
            </a:r>
          </a:p>
          <a:p>
            <a:pPr marL="366713" lvl="1" indent="0">
              <a:buNone/>
            </a:pPr>
            <a:r>
              <a:rPr lang="es-ES" sz="1800" b="1"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704818863"/>
      </p:ext>
    </p:extLst>
  </p:cSld>
  <p:clrMapOvr>
    <a:masterClrMapping/>
  </p:clrMapOvr>
  <p:transition spd="slow">
    <p:zoom/>
    <p:sndAc>
      <p:stSnd>
        <p:snd r:embed="rId2" name="wind.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850"/>
            <a:ext cx="8229600" cy="419894"/>
          </a:xfrm>
        </p:spPr>
        <p:txBody>
          <a:bodyPr/>
          <a:lstStyle/>
          <a:p>
            <a:pPr algn="ctr"/>
            <a:r>
              <a:rPr lang="es-ES" sz="3200" dirty="0"/>
              <a:t>Intercambio de datos con el servidor</a:t>
            </a:r>
          </a:p>
        </p:txBody>
      </p:sp>
      <p:sp>
        <p:nvSpPr>
          <p:cNvPr id="3" name="Marcador de contenido 2"/>
          <p:cNvSpPr>
            <a:spLocks noGrp="1"/>
          </p:cNvSpPr>
          <p:nvPr>
            <p:ph idx="1"/>
          </p:nvPr>
        </p:nvSpPr>
        <p:spPr>
          <a:xfrm>
            <a:off x="457200" y="1268761"/>
            <a:ext cx="8229600" cy="5055840"/>
          </a:xfrm>
        </p:spPr>
        <p:txBody>
          <a:bodyPr/>
          <a:lstStyle/>
          <a:p>
            <a:r>
              <a:rPr lang="en-US" dirty="0" err="1"/>
              <a:t>Cuando</a:t>
            </a:r>
            <a:r>
              <a:rPr lang="en-US" dirty="0"/>
              <a:t> se </a:t>
            </a:r>
            <a:r>
              <a:rPr lang="en-US" dirty="0" err="1"/>
              <a:t>intercambian</a:t>
            </a:r>
            <a:r>
              <a:rPr lang="en-US" dirty="0"/>
              <a:t> </a:t>
            </a:r>
            <a:r>
              <a:rPr lang="en-US" dirty="0" err="1"/>
              <a:t>datos</a:t>
            </a:r>
            <a:r>
              <a:rPr lang="en-US" dirty="0"/>
              <a:t> entre un browser y un server, el </a:t>
            </a:r>
            <a:r>
              <a:rPr lang="en-US" dirty="0" err="1"/>
              <a:t>dato</a:t>
            </a:r>
            <a:r>
              <a:rPr lang="en-US" dirty="0"/>
              <a:t> solo </a:t>
            </a:r>
            <a:r>
              <a:rPr lang="en-US" dirty="0" err="1"/>
              <a:t>puede</a:t>
            </a:r>
            <a:r>
              <a:rPr lang="en-US" dirty="0"/>
              <a:t> </a:t>
            </a:r>
            <a:r>
              <a:rPr lang="en-US" dirty="0" err="1"/>
              <a:t>ser</a:t>
            </a:r>
            <a:r>
              <a:rPr lang="en-US" dirty="0"/>
              <a:t> </a:t>
            </a:r>
            <a:r>
              <a:rPr lang="en-US" dirty="0" err="1"/>
              <a:t>texto</a:t>
            </a:r>
            <a:r>
              <a:rPr lang="en-US" dirty="0"/>
              <a:t>.</a:t>
            </a:r>
          </a:p>
          <a:p>
            <a:r>
              <a:rPr lang="en-US" dirty="0"/>
              <a:t>JSON </a:t>
            </a:r>
            <a:r>
              <a:rPr lang="en-US" dirty="0" err="1"/>
              <a:t>es</a:t>
            </a:r>
            <a:r>
              <a:rPr lang="en-US" dirty="0"/>
              <a:t> </a:t>
            </a:r>
            <a:r>
              <a:rPr lang="en-US" dirty="0" err="1"/>
              <a:t>texto</a:t>
            </a:r>
            <a:r>
              <a:rPr lang="en-US" dirty="0"/>
              <a:t> y </a:t>
            </a:r>
            <a:r>
              <a:rPr lang="en-US" dirty="0" err="1"/>
              <a:t>podemos</a:t>
            </a:r>
            <a:r>
              <a:rPr lang="en-US" dirty="0"/>
              <a:t> </a:t>
            </a:r>
            <a:r>
              <a:rPr lang="en-US" dirty="0" err="1"/>
              <a:t>convertir</a:t>
            </a:r>
            <a:r>
              <a:rPr lang="en-US" dirty="0"/>
              <a:t> </a:t>
            </a:r>
            <a:r>
              <a:rPr lang="en-US" dirty="0" err="1"/>
              <a:t>cualquier</a:t>
            </a:r>
            <a:r>
              <a:rPr lang="en-US" dirty="0"/>
              <a:t> </a:t>
            </a:r>
            <a:r>
              <a:rPr lang="en-US" dirty="0" err="1"/>
              <a:t>objeto</a:t>
            </a:r>
            <a:r>
              <a:rPr lang="en-US" dirty="0"/>
              <a:t> JavaScript </a:t>
            </a:r>
            <a:r>
              <a:rPr lang="en-US" dirty="0" err="1"/>
              <a:t>en</a:t>
            </a:r>
            <a:r>
              <a:rPr lang="en-US" dirty="0"/>
              <a:t> JSON y </a:t>
            </a:r>
            <a:r>
              <a:rPr lang="en-US" dirty="0" err="1"/>
              <a:t>enviar</a:t>
            </a:r>
            <a:r>
              <a:rPr lang="en-US" dirty="0"/>
              <a:t> </a:t>
            </a:r>
            <a:r>
              <a:rPr lang="en-US" dirty="0" err="1"/>
              <a:t>este</a:t>
            </a:r>
            <a:r>
              <a:rPr lang="en-US" dirty="0"/>
              <a:t> JSON al server.</a:t>
            </a:r>
          </a:p>
          <a:p>
            <a:r>
              <a:rPr lang="en-US" dirty="0" err="1"/>
              <a:t>También</a:t>
            </a:r>
            <a:r>
              <a:rPr lang="en-US" dirty="0"/>
              <a:t> </a:t>
            </a:r>
            <a:r>
              <a:rPr lang="en-US" dirty="0" err="1"/>
              <a:t>podemos</a:t>
            </a:r>
            <a:r>
              <a:rPr lang="en-US" dirty="0"/>
              <a:t> </a:t>
            </a:r>
            <a:r>
              <a:rPr lang="en-US" dirty="0" err="1"/>
              <a:t>convertir</a:t>
            </a:r>
            <a:r>
              <a:rPr lang="en-US" dirty="0"/>
              <a:t> </a:t>
            </a:r>
            <a:r>
              <a:rPr lang="en-US" dirty="0" err="1"/>
              <a:t>cualquier</a:t>
            </a:r>
            <a:r>
              <a:rPr lang="en-US" dirty="0"/>
              <a:t> JSON </a:t>
            </a:r>
            <a:r>
              <a:rPr lang="en-US" dirty="0" err="1"/>
              <a:t>recibido</a:t>
            </a:r>
            <a:r>
              <a:rPr lang="en-US" dirty="0"/>
              <a:t> </a:t>
            </a:r>
            <a:r>
              <a:rPr lang="en-US" dirty="0" err="1"/>
              <a:t>desde</a:t>
            </a:r>
            <a:r>
              <a:rPr lang="en-US" dirty="0"/>
              <a:t> el server a un </a:t>
            </a:r>
            <a:r>
              <a:rPr lang="en-US" dirty="0" err="1"/>
              <a:t>objeto</a:t>
            </a:r>
            <a:r>
              <a:rPr lang="en-US" dirty="0"/>
              <a:t> JavaScript.</a:t>
            </a:r>
          </a:p>
          <a:p>
            <a:endParaRPr lang="en-US" dirty="0"/>
          </a:p>
        </p:txBody>
      </p:sp>
    </p:spTree>
    <p:extLst>
      <p:ext uri="{BB962C8B-B14F-4D97-AF65-F5344CB8AC3E}">
        <p14:creationId xmlns:p14="http://schemas.microsoft.com/office/powerpoint/2010/main" val="3381973007"/>
      </p:ext>
    </p:extLst>
  </p:cSld>
  <p:clrMapOvr>
    <a:masterClrMapping/>
  </p:clrMapOvr>
  <p:transition spd="slow">
    <p:zoom/>
    <p:sndAc>
      <p:stSnd>
        <p:snd r:embed="rId2" name="wind.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908721"/>
            <a:ext cx="8229600" cy="5415880"/>
          </a:xfrm>
        </p:spPr>
        <p:txBody>
          <a:bodyPr/>
          <a:lstStyle/>
          <a:p>
            <a:r>
              <a:rPr lang="es-ES" b="1" dirty="0"/>
              <a:t>Enviando datos</a:t>
            </a:r>
            <a:r>
              <a:rPr lang="es-ES" dirty="0"/>
              <a:t>:</a:t>
            </a:r>
          </a:p>
          <a:p>
            <a:pPr marL="0" indent="0">
              <a:buNone/>
            </a:pPr>
            <a:endParaRPr lang="es-ES" dirty="0"/>
          </a:p>
          <a:p>
            <a:pPr marL="0" indent="0">
              <a:buNone/>
            </a:pP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myObj = { </a:t>
            </a:r>
            <a:r>
              <a:rPr lang="en-US" sz="1800" dirty="0">
                <a:solidFill>
                  <a:srgbClr val="A31515"/>
                </a:solidFill>
                <a:highlight>
                  <a:srgbClr val="FFFFFF"/>
                </a:highlight>
                <a:latin typeface="Consolas" panose="020B0609020204030204" pitchFamily="49" charset="0"/>
              </a:rPr>
              <a:t>"name"</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"John"</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"age"</a:t>
            </a:r>
            <a:r>
              <a:rPr lang="en-US" sz="1800" dirty="0">
                <a:solidFill>
                  <a:srgbClr val="000000"/>
                </a:solidFill>
                <a:highlight>
                  <a:srgbClr val="FFFFFF"/>
                </a:highlight>
                <a:latin typeface="Consolas" panose="020B0609020204030204" pitchFamily="49" charset="0"/>
              </a:rPr>
              <a:t>: 31, </a:t>
            </a:r>
            <a:r>
              <a:rPr lang="en-US" sz="1800" dirty="0">
                <a:solidFill>
                  <a:srgbClr val="A31515"/>
                </a:solidFill>
                <a:highlight>
                  <a:srgbClr val="FFFFFF"/>
                </a:highlight>
                <a:latin typeface="Consolas" panose="020B0609020204030204" pitchFamily="49" charset="0"/>
              </a:rPr>
              <a:t>"city"</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"New York"</a:t>
            </a:r>
            <a:r>
              <a:rPr lang="en-US" sz="1800" dirty="0">
                <a:solidFill>
                  <a:srgbClr val="000000"/>
                </a:solidFill>
                <a:highlight>
                  <a:srgbClr val="FFFFFF"/>
                </a:highlight>
                <a:latin typeface="Consolas" panose="020B0609020204030204" pitchFamily="49" charset="0"/>
              </a:rPr>
              <a:t> };</a:t>
            </a:r>
          </a:p>
          <a:p>
            <a:pPr marL="0" indent="0">
              <a:buNone/>
            </a:pPr>
            <a:r>
              <a:rPr lang="es-ES" sz="1800" dirty="0">
                <a:solidFill>
                  <a:srgbClr val="0000FF"/>
                </a:solidFill>
                <a:highlight>
                  <a:srgbClr val="FFFFFF"/>
                </a:highlight>
                <a:latin typeface="Consolas" panose="020B0609020204030204" pitchFamily="49" charset="0"/>
              </a:rPr>
              <a:t>var</a:t>
            </a:r>
            <a:r>
              <a:rPr lang="es-ES" sz="1800" dirty="0">
                <a:solidFill>
                  <a:srgbClr val="000000"/>
                </a:solidFill>
                <a:highlight>
                  <a:srgbClr val="FFFFFF"/>
                </a:highlight>
                <a:latin typeface="Consolas" panose="020B0609020204030204" pitchFamily="49" charset="0"/>
              </a:rPr>
              <a:t> myJSON = JSON.stringify(</a:t>
            </a:r>
            <a:r>
              <a:rPr lang="es-ES" sz="1800" dirty="0" err="1">
                <a:solidFill>
                  <a:srgbClr val="000000"/>
                </a:solidFill>
                <a:highlight>
                  <a:srgbClr val="FFFFFF"/>
                </a:highlight>
                <a:latin typeface="Consolas" panose="020B0609020204030204" pitchFamily="49" charset="0"/>
              </a:rPr>
              <a:t>myObj</a:t>
            </a:r>
            <a:r>
              <a:rPr lang="es-ES" sz="1800" dirty="0">
                <a:solidFill>
                  <a:srgbClr val="000000"/>
                </a:solidFill>
                <a:highlight>
                  <a:srgbClr val="FFFFFF"/>
                </a:highlight>
                <a:latin typeface="Consolas" panose="020B0609020204030204" pitchFamily="49" charset="0"/>
              </a:rPr>
              <a:t>);</a:t>
            </a:r>
          </a:p>
          <a:p>
            <a:pPr marL="0" indent="0">
              <a:buNone/>
            </a:pPr>
            <a:r>
              <a:rPr lang="es-ES" sz="1800" dirty="0" err="1">
                <a:solidFill>
                  <a:srgbClr val="000000"/>
                </a:solidFill>
                <a:highlight>
                  <a:srgbClr val="FFFFFF"/>
                </a:highlight>
                <a:latin typeface="Consolas" panose="020B0609020204030204" pitchFamily="49" charset="0"/>
              </a:rPr>
              <a:t>window.location</a:t>
            </a:r>
            <a:r>
              <a:rPr lang="es-ES" sz="1800" dirty="0">
                <a:solidFill>
                  <a:srgbClr val="000000"/>
                </a:solidFill>
                <a:highlight>
                  <a:srgbClr val="FFFFFF"/>
                </a:highlight>
                <a:latin typeface="Consolas" panose="020B0609020204030204" pitchFamily="49" charset="0"/>
              </a:rPr>
              <a:t> = </a:t>
            </a:r>
            <a:r>
              <a:rPr lang="es-ES" sz="1800" dirty="0">
                <a:solidFill>
                  <a:srgbClr val="A31515"/>
                </a:solidFill>
                <a:highlight>
                  <a:srgbClr val="FFFFFF"/>
                </a:highlight>
                <a:latin typeface="Consolas" panose="020B0609020204030204" pitchFamily="49" charset="0"/>
              </a:rPr>
              <a:t>"</a:t>
            </a:r>
            <a:r>
              <a:rPr lang="es-ES" sz="1800" dirty="0" err="1">
                <a:solidFill>
                  <a:srgbClr val="A31515"/>
                </a:solidFill>
                <a:highlight>
                  <a:srgbClr val="FFFFFF"/>
                </a:highlight>
                <a:latin typeface="Consolas" panose="020B0609020204030204" pitchFamily="49" charset="0"/>
              </a:rPr>
              <a:t>demo_json.aspx?x</a:t>
            </a:r>
            <a:r>
              <a:rPr lang="es-ES" sz="1800" dirty="0">
                <a:solidFill>
                  <a:srgbClr val="A31515"/>
                </a:solidFill>
                <a:highlight>
                  <a:srgbClr val="FFFFFF"/>
                </a:highlight>
                <a:latin typeface="Consolas" panose="020B0609020204030204" pitchFamily="49" charset="0"/>
              </a:rPr>
              <a:t>="</a:t>
            </a:r>
            <a:r>
              <a:rPr lang="es-ES" sz="1800" dirty="0">
                <a:solidFill>
                  <a:srgbClr val="000000"/>
                </a:solidFill>
                <a:highlight>
                  <a:srgbClr val="FFFFFF"/>
                </a:highlight>
                <a:latin typeface="Consolas" panose="020B0609020204030204" pitchFamily="49" charset="0"/>
              </a:rPr>
              <a:t> + myJSON;</a:t>
            </a:r>
          </a:p>
          <a:p>
            <a:pPr marL="0" indent="0">
              <a:buNone/>
            </a:pPr>
            <a:endParaRPr lang="es-ES" sz="1800" dirty="0">
              <a:solidFill>
                <a:srgbClr val="000000"/>
              </a:solidFill>
              <a:highlight>
                <a:srgbClr val="FFFFFF"/>
              </a:highlight>
              <a:latin typeface="Consolas" panose="020B0609020204030204" pitchFamily="49" charset="0"/>
            </a:endParaRPr>
          </a:p>
          <a:p>
            <a:r>
              <a:rPr lang="es-ES" b="1" dirty="0">
                <a:solidFill>
                  <a:srgbClr val="000000"/>
                </a:solidFill>
                <a:highlight>
                  <a:srgbClr val="FFFFFF"/>
                </a:highlight>
              </a:rPr>
              <a:t>Recibiendo datos</a:t>
            </a:r>
            <a:r>
              <a:rPr lang="es-ES" sz="1800" dirty="0">
                <a:solidFill>
                  <a:srgbClr val="000000"/>
                </a:solidFill>
                <a:highlight>
                  <a:srgbClr val="FFFFFF"/>
                </a:highlight>
                <a:latin typeface="Consolas" panose="020B0609020204030204" pitchFamily="49" charset="0"/>
              </a:rPr>
              <a:t>:</a:t>
            </a:r>
          </a:p>
          <a:p>
            <a:pPr marL="0" indent="0">
              <a:buNone/>
            </a:pPr>
            <a:r>
              <a:rPr lang="es-ES" sz="2400" dirty="0">
                <a:solidFill>
                  <a:srgbClr val="000000"/>
                </a:solidFill>
                <a:highlight>
                  <a:srgbClr val="FFFFFF"/>
                </a:highlight>
              </a:rPr>
              <a:t>Si recibes datos en formato JSON, puedes convertirlo en un objeto JavaScript</a:t>
            </a:r>
            <a:r>
              <a:rPr lang="en-US" sz="2400" dirty="0"/>
              <a:t>:</a:t>
            </a:r>
          </a:p>
          <a:p>
            <a:pPr marL="0" indent="0">
              <a:buNone/>
            </a:pPr>
            <a:endParaRPr lang="en-US" sz="2400" dirty="0"/>
          </a:p>
          <a:p>
            <a:pPr marL="0" indent="0">
              <a:buNone/>
            </a:pP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myJSON</a:t>
            </a:r>
            <a:r>
              <a:rPr lang="en-US" sz="1800" dirty="0">
                <a:solidFill>
                  <a:srgbClr val="000000"/>
                </a:solidFill>
                <a:highlight>
                  <a:srgbClr val="FFFFFF"/>
                </a:highlight>
                <a:latin typeface="Consolas" panose="020B0609020204030204" pitchFamily="49" charset="0"/>
              </a:rPr>
              <a:t> = </a:t>
            </a:r>
            <a:r>
              <a:rPr lang="en-US" sz="1800" dirty="0">
                <a:solidFill>
                  <a:srgbClr val="A31515"/>
                </a:solidFill>
                <a:highlight>
                  <a:srgbClr val="FFFFFF"/>
                </a:highlight>
                <a:latin typeface="Consolas" panose="020B0609020204030204" pitchFamily="49" charset="0"/>
              </a:rPr>
              <a:t>'{ "</a:t>
            </a:r>
            <a:r>
              <a:rPr lang="en-US" sz="1800" dirty="0" err="1">
                <a:solidFill>
                  <a:srgbClr val="A31515"/>
                </a:solidFill>
                <a:highlight>
                  <a:srgbClr val="FFFFFF"/>
                </a:highlight>
                <a:latin typeface="Consolas" panose="020B0609020204030204" pitchFamily="49" charset="0"/>
              </a:rPr>
              <a:t>name":"John</a:t>
            </a:r>
            <a:r>
              <a:rPr lang="en-US" sz="1800" dirty="0">
                <a:solidFill>
                  <a:srgbClr val="A31515"/>
                </a:solidFill>
                <a:highlight>
                  <a:srgbClr val="FFFFFF"/>
                </a:highlight>
                <a:latin typeface="Consolas" panose="020B0609020204030204" pitchFamily="49" charset="0"/>
              </a:rPr>
              <a:t>", "age":31, "</a:t>
            </a:r>
            <a:r>
              <a:rPr lang="en-US" sz="1800" dirty="0" err="1">
                <a:solidFill>
                  <a:srgbClr val="A31515"/>
                </a:solidFill>
                <a:highlight>
                  <a:srgbClr val="FFFFFF"/>
                </a:highlight>
                <a:latin typeface="Consolas" panose="020B0609020204030204" pitchFamily="49" charset="0"/>
              </a:rPr>
              <a:t>city":"New</a:t>
            </a:r>
            <a:r>
              <a:rPr lang="en-US" sz="1800" dirty="0">
                <a:solidFill>
                  <a:srgbClr val="A31515"/>
                </a:solidFill>
                <a:highlight>
                  <a:srgbClr val="FFFFFF"/>
                </a:highlight>
                <a:latin typeface="Consolas" panose="020B0609020204030204" pitchFamily="49" charset="0"/>
              </a:rPr>
              <a:t> York" }'</a:t>
            </a:r>
            <a:r>
              <a:rPr lang="en-US" sz="1800" dirty="0">
                <a:solidFill>
                  <a:srgbClr val="000000"/>
                </a:solidFill>
                <a:highlight>
                  <a:srgbClr val="FFFFFF"/>
                </a:highlight>
                <a:latin typeface="Consolas" panose="020B0609020204030204" pitchFamily="49" charset="0"/>
              </a:rPr>
              <a:t>;</a:t>
            </a:r>
          </a:p>
          <a:p>
            <a:pPr marL="0" indent="0">
              <a:buNone/>
            </a:pPr>
            <a:r>
              <a:rPr lang="es-ES" sz="1800" dirty="0">
                <a:solidFill>
                  <a:srgbClr val="0000FF"/>
                </a:solidFill>
                <a:highlight>
                  <a:srgbClr val="FFFFFF"/>
                </a:highlight>
                <a:latin typeface="Consolas" panose="020B0609020204030204" pitchFamily="49" charset="0"/>
              </a:rPr>
              <a:t>var</a:t>
            </a: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myObj</a:t>
            </a:r>
            <a:r>
              <a:rPr lang="es-ES" sz="1800" dirty="0">
                <a:solidFill>
                  <a:srgbClr val="000000"/>
                </a:solidFill>
                <a:highlight>
                  <a:srgbClr val="FFFFFF"/>
                </a:highlight>
                <a:latin typeface="Consolas" panose="020B0609020204030204" pitchFamily="49" charset="0"/>
              </a:rPr>
              <a:t> = </a:t>
            </a:r>
            <a:r>
              <a:rPr lang="es-ES" sz="1800" dirty="0" err="1">
                <a:solidFill>
                  <a:srgbClr val="000000"/>
                </a:solidFill>
                <a:highlight>
                  <a:srgbClr val="FFFFFF"/>
                </a:highlight>
                <a:latin typeface="Consolas" panose="020B0609020204030204" pitchFamily="49" charset="0"/>
              </a:rPr>
              <a:t>JSON.parse</a:t>
            </a:r>
            <a:r>
              <a:rPr lang="es-ES" sz="1800" dirty="0">
                <a:solidFill>
                  <a:srgbClr val="000000"/>
                </a:solidFill>
                <a:highlight>
                  <a:srgbClr val="FFFFFF"/>
                </a:highlight>
                <a:latin typeface="Consolas" panose="020B0609020204030204" pitchFamily="49" charset="0"/>
              </a:rPr>
              <a:t>(myJSON);</a:t>
            </a:r>
          </a:p>
          <a:p>
            <a:pPr marL="0" indent="0">
              <a:buNone/>
            </a:pPr>
            <a:r>
              <a:rPr lang="es-ES" sz="1800" dirty="0" err="1">
                <a:solidFill>
                  <a:srgbClr val="000000"/>
                </a:solidFill>
                <a:highlight>
                  <a:srgbClr val="FFFFFF"/>
                </a:highlight>
                <a:latin typeface="Consolas" panose="020B0609020204030204" pitchFamily="49" charset="0"/>
              </a:rPr>
              <a:t>document.getElementById</a:t>
            </a:r>
            <a:r>
              <a:rPr lang="es-ES" sz="1800" dirty="0">
                <a:solidFill>
                  <a:srgbClr val="000000"/>
                </a:solidFill>
                <a:highlight>
                  <a:srgbClr val="FFFFFF"/>
                </a:highlight>
                <a:latin typeface="Consolas" panose="020B0609020204030204" pitchFamily="49" charset="0"/>
              </a:rPr>
              <a:t>(</a:t>
            </a:r>
            <a:r>
              <a:rPr lang="es-ES" sz="1800" dirty="0">
                <a:solidFill>
                  <a:srgbClr val="A31515"/>
                </a:solidFill>
                <a:highlight>
                  <a:srgbClr val="FFFFFF"/>
                </a:highlight>
                <a:latin typeface="Consolas" panose="020B0609020204030204" pitchFamily="49" charset="0"/>
              </a:rPr>
              <a:t>"demo"</a:t>
            </a:r>
            <a:r>
              <a:rPr lang="es-ES" sz="1800" dirty="0">
                <a:solidFill>
                  <a:srgbClr val="000000"/>
                </a:solidFill>
                <a:highlight>
                  <a:srgbClr val="FFFFFF"/>
                </a:highlight>
                <a:latin typeface="Consolas" panose="020B0609020204030204" pitchFamily="49" charset="0"/>
              </a:rPr>
              <a:t>).</a:t>
            </a:r>
            <a:r>
              <a:rPr lang="es-ES" sz="1800" dirty="0" err="1">
                <a:solidFill>
                  <a:srgbClr val="000000"/>
                </a:solidFill>
                <a:highlight>
                  <a:srgbClr val="FFFFFF"/>
                </a:highlight>
                <a:latin typeface="Consolas" panose="020B0609020204030204" pitchFamily="49" charset="0"/>
              </a:rPr>
              <a:t>innerHTML</a:t>
            </a:r>
            <a:r>
              <a:rPr lang="es-ES" sz="1800" dirty="0">
                <a:solidFill>
                  <a:srgbClr val="000000"/>
                </a:solidFill>
                <a:highlight>
                  <a:srgbClr val="FFFFFF"/>
                </a:highlight>
                <a:latin typeface="Consolas" panose="020B0609020204030204" pitchFamily="49" charset="0"/>
              </a:rPr>
              <a:t> = myObj.name;</a:t>
            </a:r>
            <a:endParaRPr lang="es-ES" sz="1800" dirty="0">
              <a:solidFill>
                <a:srgbClr val="000000"/>
              </a:solidFill>
              <a:highlight>
                <a:srgbClr val="FFFFFF"/>
              </a:highlight>
            </a:endParaRPr>
          </a:p>
          <a:p>
            <a:endParaRPr lang="es-ES" sz="1800" dirty="0">
              <a:solidFill>
                <a:srgbClr val="000000"/>
              </a:solidFill>
              <a:highlight>
                <a:srgbClr val="FFFFFF"/>
              </a:highlight>
              <a:latin typeface="Consolas" panose="020B0609020204030204" pitchFamily="49" charset="0"/>
            </a:endParaRPr>
          </a:p>
          <a:p>
            <a:pPr marL="0" indent="0">
              <a:buNone/>
            </a:pPr>
            <a:endParaRPr lang="es-ES" sz="1800" dirty="0"/>
          </a:p>
        </p:txBody>
      </p:sp>
    </p:spTree>
    <p:extLst>
      <p:ext uri="{BB962C8B-B14F-4D97-AF65-F5344CB8AC3E}">
        <p14:creationId xmlns:p14="http://schemas.microsoft.com/office/powerpoint/2010/main" val="2843692157"/>
      </p:ext>
    </p:extLst>
  </p:cSld>
  <p:clrMapOvr>
    <a:masterClrMapping/>
  </p:clrMapOvr>
  <p:transition spd="slow">
    <p:zoom/>
    <p:sndAc>
      <p:stSnd>
        <p:snd r:embed="rId2" name="wind.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7"/>
            <a:ext cx="8229600" cy="5631904"/>
          </a:xfrm>
        </p:spPr>
        <p:txBody>
          <a:bodyPr/>
          <a:lstStyle/>
          <a:p>
            <a:r>
              <a:rPr lang="es-ES" b="1" dirty="0"/>
              <a:t>Almacenando </a:t>
            </a:r>
            <a:r>
              <a:rPr lang="es-ES" b="1" dirty="0" smtClean="0"/>
              <a:t>datos : </a:t>
            </a:r>
            <a:r>
              <a:rPr lang="es-ES" b="1" dirty="0" err="1"/>
              <a:t>l</a:t>
            </a:r>
            <a:r>
              <a:rPr lang="es-ES" b="1" dirty="0" err="1" smtClean="0"/>
              <a:t>ocalStorage</a:t>
            </a:r>
            <a:endParaRPr lang="es-ES" b="1" dirty="0"/>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myObj = { </a:t>
            </a:r>
            <a:r>
              <a:rPr lang="en-US" sz="1800" dirty="0">
                <a:solidFill>
                  <a:srgbClr val="A31515"/>
                </a:solidFill>
                <a:highlight>
                  <a:srgbClr val="FFFFFF"/>
                </a:highlight>
                <a:latin typeface="Consolas" panose="020B0609020204030204" pitchFamily="49" charset="0"/>
              </a:rPr>
              <a:t>"name"</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"John"</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"age"</a:t>
            </a:r>
            <a:r>
              <a:rPr lang="en-US" sz="1800" dirty="0">
                <a:solidFill>
                  <a:srgbClr val="000000"/>
                </a:solidFill>
                <a:highlight>
                  <a:srgbClr val="FFFFFF"/>
                </a:highlight>
                <a:latin typeface="Consolas" panose="020B0609020204030204" pitchFamily="49" charset="0"/>
              </a:rPr>
              <a:t>: 31, </a:t>
            </a:r>
            <a:r>
              <a:rPr lang="en-US" sz="1800" dirty="0">
                <a:solidFill>
                  <a:srgbClr val="A31515"/>
                </a:solidFill>
                <a:highlight>
                  <a:srgbClr val="FFFFFF"/>
                </a:highlight>
                <a:latin typeface="Consolas" panose="020B0609020204030204" pitchFamily="49" charset="0"/>
              </a:rPr>
              <a:t>"city"</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"New York"</a:t>
            </a:r>
            <a:r>
              <a:rPr lang="en-US" sz="1800" dirty="0">
                <a:solidFill>
                  <a:srgbClr val="000000"/>
                </a:solidFill>
                <a:highlight>
                  <a:srgbClr val="FFFFFF"/>
                </a:highlight>
                <a:latin typeface="Consolas" panose="020B0609020204030204" pitchFamily="49" charset="0"/>
              </a:rPr>
              <a:t> };</a:t>
            </a:r>
          </a:p>
          <a:p>
            <a:pPr marL="0" indent="0">
              <a:buNone/>
            </a:pPr>
            <a:r>
              <a:rPr lang="es-ES" sz="1800" dirty="0">
                <a:solidFill>
                  <a:srgbClr val="000000"/>
                </a:solidFill>
                <a:highlight>
                  <a:srgbClr val="FFFFFF"/>
                </a:highlight>
                <a:latin typeface="Consolas" panose="020B0609020204030204" pitchFamily="49" charset="0"/>
              </a:rPr>
              <a:t>myJSON = JSON.stringify(</a:t>
            </a:r>
            <a:r>
              <a:rPr lang="es-ES" sz="1800" dirty="0" err="1">
                <a:solidFill>
                  <a:srgbClr val="000000"/>
                </a:solidFill>
                <a:highlight>
                  <a:srgbClr val="FFFFFF"/>
                </a:highlight>
                <a:latin typeface="Consolas" panose="020B0609020204030204" pitchFamily="49" charset="0"/>
              </a:rPr>
              <a:t>myObj</a:t>
            </a:r>
            <a:r>
              <a:rPr lang="es-ES" sz="1800" dirty="0">
                <a:solidFill>
                  <a:srgbClr val="000000"/>
                </a:solidFill>
                <a:highlight>
                  <a:srgbClr val="FFFFFF"/>
                </a:highlight>
                <a:latin typeface="Consolas" panose="020B0609020204030204" pitchFamily="49" charset="0"/>
              </a:rPr>
              <a:t>);</a:t>
            </a:r>
          </a:p>
          <a:p>
            <a:pPr marL="0" indent="0">
              <a:buNone/>
            </a:pPr>
            <a:r>
              <a:rPr lang="es-ES" sz="1800" dirty="0" err="1">
                <a:solidFill>
                  <a:srgbClr val="000000"/>
                </a:solidFill>
                <a:highlight>
                  <a:srgbClr val="FFFFFF"/>
                </a:highlight>
                <a:latin typeface="Consolas" panose="020B0609020204030204" pitchFamily="49" charset="0"/>
              </a:rPr>
              <a:t>localStorage.setItem</a:t>
            </a:r>
            <a:r>
              <a:rPr lang="es-ES" sz="1800" dirty="0">
                <a:solidFill>
                  <a:srgbClr val="000000"/>
                </a:solidFill>
                <a:highlight>
                  <a:srgbClr val="FFFFFF"/>
                </a:highlight>
                <a:latin typeface="Consolas" panose="020B0609020204030204" pitchFamily="49" charset="0"/>
              </a:rPr>
              <a:t>(</a:t>
            </a:r>
            <a:r>
              <a:rPr lang="es-ES" sz="1800" dirty="0">
                <a:solidFill>
                  <a:srgbClr val="A31515"/>
                </a:solidFill>
                <a:highlight>
                  <a:srgbClr val="FFFFFF"/>
                </a:highlight>
                <a:latin typeface="Consolas" panose="020B0609020204030204" pitchFamily="49" charset="0"/>
              </a:rPr>
              <a:t>"</a:t>
            </a:r>
            <a:r>
              <a:rPr lang="es-ES" sz="1800" dirty="0" err="1">
                <a:solidFill>
                  <a:srgbClr val="A31515"/>
                </a:solidFill>
                <a:highlight>
                  <a:srgbClr val="FFFFFF"/>
                </a:highlight>
                <a:latin typeface="Consolas" panose="020B0609020204030204" pitchFamily="49" charset="0"/>
              </a:rPr>
              <a:t>testJSON</a:t>
            </a:r>
            <a:r>
              <a:rPr lang="es-ES" sz="1800" dirty="0">
                <a:solidFill>
                  <a:srgbClr val="A31515"/>
                </a:solidFill>
                <a:highlight>
                  <a:srgbClr val="FFFFFF"/>
                </a:highlight>
                <a:latin typeface="Consolas" panose="020B0609020204030204" pitchFamily="49" charset="0"/>
              </a:rPr>
              <a:t>"</a:t>
            </a:r>
            <a:r>
              <a:rPr lang="es-ES" sz="1800" dirty="0">
                <a:solidFill>
                  <a:srgbClr val="000000"/>
                </a:solidFill>
                <a:highlight>
                  <a:srgbClr val="FFFFFF"/>
                </a:highlight>
                <a:latin typeface="Consolas" panose="020B0609020204030204" pitchFamily="49" charset="0"/>
              </a:rPr>
              <a:t>, myJSON);</a:t>
            </a:r>
          </a:p>
          <a:p>
            <a:pPr>
              <a:buFont typeface="Wingdings" panose="05000000000000000000" pitchFamily="2" charset="2"/>
              <a:buChar char="v"/>
            </a:pPr>
            <a:r>
              <a:rPr lang="es-ES" sz="2000" dirty="0"/>
              <a:t>En el</a:t>
            </a:r>
            <a:r>
              <a:rPr lang="es-ES" sz="2000" b="1" i="1" dirty="0"/>
              <a:t> </a:t>
            </a:r>
            <a:r>
              <a:rPr lang="es-ES" sz="2000" b="1" i="1" dirty="0" smtClean="0"/>
              <a:t>local </a:t>
            </a:r>
            <a:r>
              <a:rPr lang="es-ES" sz="2000" b="1" i="1" dirty="0"/>
              <a:t>Storag</a:t>
            </a:r>
            <a:r>
              <a:rPr lang="es-ES" sz="2000" b="1" dirty="0"/>
              <a:t>e</a:t>
            </a:r>
            <a:r>
              <a:rPr lang="es-ES" sz="2000" dirty="0"/>
              <a:t> podemos guardar cualquier tipo de información en cliente, desde texto hasta multimedia, siempre y cuando no exceda de 5MB.</a:t>
            </a:r>
          </a:p>
          <a:p>
            <a:pPr marL="0" indent="0">
              <a:buNone/>
            </a:pPr>
            <a:endParaRPr lang="es-ES" sz="2000" dirty="0"/>
          </a:p>
          <a:p>
            <a:pPr>
              <a:buFont typeface="Arial" panose="020B0604020202020204" pitchFamily="34" charset="0"/>
              <a:buChar char="•"/>
            </a:pPr>
            <a:r>
              <a:rPr lang="es-ES" b="1" dirty="0"/>
              <a:t>Recuperando datos</a:t>
            </a:r>
          </a:p>
          <a:p>
            <a:pPr marL="0" indent="0">
              <a:buNone/>
            </a:pPr>
            <a:r>
              <a:rPr lang="es-ES" sz="2000" dirty="0">
                <a:solidFill>
                  <a:srgbClr val="0000FF"/>
                </a:solidFill>
                <a:highlight>
                  <a:srgbClr val="FFFFFF"/>
                </a:highlight>
                <a:latin typeface="Consolas" panose="020B0609020204030204" pitchFamily="49" charset="0"/>
              </a:rPr>
              <a:t>var</a:t>
            </a:r>
            <a:r>
              <a:rPr lang="es-ES" sz="2000" dirty="0">
                <a:solidFill>
                  <a:srgbClr val="000000"/>
                </a:solidFill>
                <a:highlight>
                  <a:srgbClr val="FFFFFF"/>
                </a:highlight>
                <a:latin typeface="Consolas" panose="020B0609020204030204" pitchFamily="49" charset="0"/>
              </a:rPr>
              <a:t> </a:t>
            </a:r>
            <a:r>
              <a:rPr lang="es-ES" sz="2000" dirty="0" err="1">
                <a:solidFill>
                  <a:srgbClr val="000000"/>
                </a:solidFill>
                <a:highlight>
                  <a:srgbClr val="FFFFFF"/>
                </a:highlight>
                <a:latin typeface="Consolas" panose="020B0609020204030204" pitchFamily="49" charset="0"/>
              </a:rPr>
              <a:t>text</a:t>
            </a:r>
            <a:r>
              <a:rPr lang="es-ES" sz="2000" dirty="0">
                <a:solidFill>
                  <a:srgbClr val="000000"/>
                </a:solidFill>
                <a:highlight>
                  <a:srgbClr val="FFFFFF"/>
                </a:highlight>
                <a:latin typeface="Consolas" panose="020B0609020204030204" pitchFamily="49" charset="0"/>
              </a:rPr>
              <a:t> = </a:t>
            </a:r>
            <a:r>
              <a:rPr lang="es-ES" sz="2000" dirty="0" err="1">
                <a:solidFill>
                  <a:srgbClr val="000000"/>
                </a:solidFill>
                <a:highlight>
                  <a:srgbClr val="FFFFFF"/>
                </a:highlight>
                <a:latin typeface="Consolas" panose="020B0609020204030204" pitchFamily="49" charset="0"/>
              </a:rPr>
              <a:t>localStorage.getItem</a:t>
            </a:r>
            <a:r>
              <a:rPr lang="es-ES" sz="2000" dirty="0">
                <a:solidFill>
                  <a:srgbClr val="000000"/>
                </a:solidFill>
                <a:highlight>
                  <a:srgbClr val="FFFFFF"/>
                </a:highlight>
                <a:latin typeface="Consolas" panose="020B0609020204030204" pitchFamily="49" charset="0"/>
              </a:rPr>
              <a:t>(</a:t>
            </a:r>
            <a:r>
              <a:rPr lang="es-ES" sz="2000" dirty="0">
                <a:solidFill>
                  <a:srgbClr val="A31515"/>
                </a:solidFill>
                <a:highlight>
                  <a:srgbClr val="FFFFFF"/>
                </a:highlight>
                <a:latin typeface="Consolas" panose="020B0609020204030204" pitchFamily="49" charset="0"/>
              </a:rPr>
              <a:t>"</a:t>
            </a:r>
            <a:r>
              <a:rPr lang="es-ES" sz="2000" dirty="0" err="1">
                <a:solidFill>
                  <a:srgbClr val="A31515"/>
                </a:solidFill>
                <a:highlight>
                  <a:srgbClr val="FFFFFF"/>
                </a:highlight>
                <a:latin typeface="Consolas" panose="020B0609020204030204" pitchFamily="49" charset="0"/>
              </a:rPr>
              <a:t>testJSON</a:t>
            </a:r>
            <a:r>
              <a:rPr lang="es-ES" sz="2000" dirty="0">
                <a:solidFill>
                  <a:srgbClr val="A31515"/>
                </a:solidFill>
                <a:highlight>
                  <a:srgbClr val="FFFFFF"/>
                </a:highlight>
                <a:latin typeface="Consolas" panose="020B0609020204030204" pitchFamily="49" charset="0"/>
              </a:rPr>
              <a:t>"</a:t>
            </a:r>
            <a:r>
              <a:rPr lang="es-ES" sz="2000" dirty="0">
                <a:solidFill>
                  <a:srgbClr val="000000"/>
                </a:solidFill>
                <a:highlight>
                  <a:srgbClr val="FFFFFF"/>
                </a:highlight>
                <a:latin typeface="Consolas" panose="020B0609020204030204" pitchFamily="49" charset="0"/>
              </a:rPr>
              <a:t>);</a:t>
            </a:r>
          </a:p>
          <a:p>
            <a:pPr marL="0" indent="0">
              <a:buNone/>
            </a:pPr>
            <a:r>
              <a:rPr lang="es-ES" sz="2000" dirty="0">
                <a:solidFill>
                  <a:srgbClr val="0000FF"/>
                </a:solidFill>
                <a:highlight>
                  <a:srgbClr val="FFFFFF"/>
                </a:highlight>
                <a:latin typeface="Consolas" panose="020B0609020204030204" pitchFamily="49" charset="0"/>
              </a:rPr>
              <a:t>var</a:t>
            </a:r>
            <a:r>
              <a:rPr lang="es-ES" sz="2000" dirty="0">
                <a:solidFill>
                  <a:srgbClr val="000000"/>
                </a:solidFill>
                <a:highlight>
                  <a:srgbClr val="FFFFFF"/>
                </a:highlight>
                <a:latin typeface="Consolas" panose="020B0609020204030204" pitchFamily="49" charset="0"/>
              </a:rPr>
              <a:t> </a:t>
            </a:r>
            <a:r>
              <a:rPr lang="es-ES" sz="2000" dirty="0" err="1">
                <a:solidFill>
                  <a:srgbClr val="000000"/>
                </a:solidFill>
                <a:highlight>
                  <a:srgbClr val="FFFFFF"/>
                </a:highlight>
                <a:latin typeface="Consolas" panose="020B0609020204030204" pitchFamily="49" charset="0"/>
              </a:rPr>
              <a:t>obj</a:t>
            </a:r>
            <a:r>
              <a:rPr lang="es-ES" sz="2000" dirty="0">
                <a:solidFill>
                  <a:srgbClr val="000000"/>
                </a:solidFill>
                <a:highlight>
                  <a:srgbClr val="FFFFFF"/>
                </a:highlight>
                <a:latin typeface="Consolas" panose="020B0609020204030204" pitchFamily="49" charset="0"/>
              </a:rPr>
              <a:t> = </a:t>
            </a:r>
            <a:r>
              <a:rPr lang="es-ES" sz="2000" dirty="0" err="1">
                <a:solidFill>
                  <a:srgbClr val="000000"/>
                </a:solidFill>
                <a:highlight>
                  <a:srgbClr val="FFFFFF"/>
                </a:highlight>
                <a:latin typeface="Consolas" panose="020B0609020204030204" pitchFamily="49" charset="0"/>
              </a:rPr>
              <a:t>JSON.parse</a:t>
            </a:r>
            <a:r>
              <a:rPr lang="es-ES" sz="2000" dirty="0">
                <a:solidFill>
                  <a:srgbClr val="000000"/>
                </a:solidFill>
                <a:highlight>
                  <a:srgbClr val="FFFFFF"/>
                </a:highlight>
                <a:latin typeface="Consolas" panose="020B0609020204030204" pitchFamily="49" charset="0"/>
              </a:rPr>
              <a:t>(</a:t>
            </a:r>
            <a:r>
              <a:rPr lang="es-ES" sz="2000" dirty="0" err="1">
                <a:solidFill>
                  <a:srgbClr val="000000"/>
                </a:solidFill>
                <a:highlight>
                  <a:srgbClr val="FFFFFF"/>
                </a:highlight>
                <a:latin typeface="Consolas" panose="020B0609020204030204" pitchFamily="49" charset="0"/>
              </a:rPr>
              <a:t>text</a:t>
            </a:r>
            <a:r>
              <a:rPr lang="es-ES" sz="2000" dirty="0">
                <a:solidFill>
                  <a:srgbClr val="000000"/>
                </a:solidFill>
                <a:highlight>
                  <a:srgbClr val="FFFFFF"/>
                </a:highlight>
                <a:latin typeface="Consolas" panose="020B0609020204030204" pitchFamily="49" charset="0"/>
              </a:rPr>
              <a:t>);</a:t>
            </a:r>
          </a:p>
          <a:p>
            <a:pPr marL="0" indent="0">
              <a:buNone/>
            </a:pPr>
            <a:r>
              <a:rPr lang="es-ES" sz="2000" dirty="0" err="1">
                <a:solidFill>
                  <a:srgbClr val="000000"/>
                </a:solidFill>
                <a:highlight>
                  <a:srgbClr val="FFFFFF"/>
                </a:highlight>
                <a:latin typeface="Consolas" panose="020B0609020204030204" pitchFamily="49" charset="0"/>
              </a:rPr>
              <a:t>document.getElementById</a:t>
            </a:r>
            <a:r>
              <a:rPr lang="es-ES" sz="2000" dirty="0">
                <a:solidFill>
                  <a:srgbClr val="000000"/>
                </a:solidFill>
                <a:highlight>
                  <a:srgbClr val="FFFFFF"/>
                </a:highlight>
                <a:latin typeface="Consolas" panose="020B0609020204030204" pitchFamily="49" charset="0"/>
              </a:rPr>
              <a:t>(</a:t>
            </a:r>
            <a:r>
              <a:rPr lang="es-ES" sz="2000" dirty="0">
                <a:solidFill>
                  <a:srgbClr val="A31515"/>
                </a:solidFill>
                <a:highlight>
                  <a:srgbClr val="FFFFFF"/>
                </a:highlight>
                <a:latin typeface="Consolas" panose="020B0609020204030204" pitchFamily="49" charset="0"/>
              </a:rPr>
              <a:t>"demo"</a:t>
            </a:r>
            <a:r>
              <a:rPr lang="es-ES" sz="2000" dirty="0">
                <a:solidFill>
                  <a:srgbClr val="000000"/>
                </a:solidFill>
                <a:highlight>
                  <a:srgbClr val="FFFFFF"/>
                </a:highlight>
                <a:latin typeface="Consolas" panose="020B0609020204030204" pitchFamily="49" charset="0"/>
              </a:rPr>
              <a:t>).</a:t>
            </a:r>
            <a:r>
              <a:rPr lang="es-ES" sz="2000" dirty="0" err="1">
                <a:solidFill>
                  <a:srgbClr val="000000"/>
                </a:solidFill>
                <a:highlight>
                  <a:srgbClr val="FFFFFF"/>
                </a:highlight>
                <a:latin typeface="Consolas" panose="020B0609020204030204" pitchFamily="49" charset="0"/>
              </a:rPr>
              <a:t>innerHTML</a:t>
            </a:r>
            <a:r>
              <a:rPr lang="es-ES" sz="2000" dirty="0">
                <a:solidFill>
                  <a:srgbClr val="000000"/>
                </a:solidFill>
                <a:highlight>
                  <a:srgbClr val="FFFFFF"/>
                </a:highlight>
                <a:latin typeface="Consolas" panose="020B0609020204030204" pitchFamily="49" charset="0"/>
              </a:rPr>
              <a:t> = obj.name;</a:t>
            </a:r>
            <a:endParaRPr lang="es-ES" sz="2000" b="1" dirty="0"/>
          </a:p>
        </p:txBody>
      </p:sp>
    </p:spTree>
    <p:extLst>
      <p:ext uri="{BB962C8B-B14F-4D97-AF65-F5344CB8AC3E}">
        <p14:creationId xmlns:p14="http://schemas.microsoft.com/office/powerpoint/2010/main" val="3949873307"/>
      </p:ext>
    </p:extLst>
  </p:cSld>
  <p:clrMapOvr>
    <a:masterClrMapping/>
  </p:clrMapOvr>
  <p:transition spd="slow">
    <p:zoom/>
    <p:sndAc>
      <p:stSnd>
        <p:snd r:embed="rId2" name="wind.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9"/>
            <a:ext cx="8229600" cy="5703912"/>
          </a:xfrm>
        </p:spPr>
        <p:txBody>
          <a:bodyPr/>
          <a:lstStyle/>
          <a:p>
            <a:pPr marL="0" indent="0" algn="ctr">
              <a:buNone/>
            </a:pPr>
            <a:r>
              <a:rPr lang="es-ES" b="1" i="1" dirty="0" err="1"/>
              <a:t>localStorage</a:t>
            </a:r>
            <a:r>
              <a:rPr lang="es-ES" b="1" i="1" dirty="0"/>
              <a:t> y </a:t>
            </a:r>
            <a:r>
              <a:rPr lang="es-ES" b="1" i="1" dirty="0" err="1"/>
              <a:t>sessionStorage</a:t>
            </a:r>
            <a:r>
              <a:rPr lang="es-ES" dirty="0"/>
              <a:t>:</a:t>
            </a:r>
          </a:p>
          <a:p>
            <a:r>
              <a:rPr lang="es-ES" dirty="0"/>
              <a:t>La propiedad </a:t>
            </a:r>
            <a:r>
              <a:rPr lang="es-ES" i="1" dirty="0" err="1"/>
              <a:t>sessionStorage</a:t>
            </a:r>
            <a:r>
              <a:rPr lang="es-ES" dirty="0"/>
              <a:t> es similar a </a:t>
            </a:r>
            <a:r>
              <a:rPr lang="es-ES" i="1" dirty="0" err="1"/>
              <a:t>localStorage</a:t>
            </a:r>
            <a:r>
              <a:rPr lang="es-ES" dirty="0"/>
              <a:t>, la única diferencia es que la información almacenada en </a:t>
            </a:r>
            <a:r>
              <a:rPr lang="es-ES" i="1" dirty="0" err="1"/>
              <a:t>localStorage</a:t>
            </a:r>
            <a:r>
              <a:rPr lang="es-ES" dirty="0"/>
              <a:t> no posee tiempo de expiración, por el contrario la información almacenada en </a:t>
            </a:r>
            <a:r>
              <a:rPr lang="es-ES" i="1" dirty="0" err="1"/>
              <a:t>sessionStorage</a:t>
            </a:r>
            <a:r>
              <a:rPr lang="es-ES" dirty="0"/>
              <a:t> es eliminada al finalizar la </a:t>
            </a:r>
            <a:r>
              <a:rPr lang="es-ES" dirty="0" smtClean="0"/>
              <a:t>sesión </a:t>
            </a:r>
            <a:r>
              <a:rPr lang="es-ES" dirty="0"/>
              <a:t>de la página. </a:t>
            </a:r>
          </a:p>
          <a:p>
            <a:r>
              <a:rPr lang="es-ES" dirty="0"/>
              <a:t>La sesión de la página perdura mientras el navegador se encuentra abierto, y se mantiene sobre las diferentes recargas y reaperturas de la misma página. </a:t>
            </a:r>
          </a:p>
          <a:p>
            <a:r>
              <a:rPr lang="es-ES" dirty="0"/>
              <a:t>Sin embargo, abrir una página en una nueva pestaña o ventana iniciará una nueva sesión.</a:t>
            </a:r>
          </a:p>
        </p:txBody>
      </p:sp>
    </p:spTree>
    <p:extLst>
      <p:ext uri="{BB962C8B-B14F-4D97-AF65-F5344CB8AC3E}">
        <p14:creationId xmlns:p14="http://schemas.microsoft.com/office/powerpoint/2010/main" val="3933181138"/>
      </p:ext>
    </p:extLst>
  </p:cSld>
  <p:clrMapOvr>
    <a:masterClrMapping/>
  </p:clrMapOvr>
  <p:transition spd="slow">
    <p:zoom/>
    <p:sndAc>
      <p:stSnd>
        <p:snd r:embed="rId2" name="wind.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35961"/>
          </a:xfrm>
        </p:spPr>
        <p:txBody>
          <a:bodyPr/>
          <a:lstStyle/>
          <a:p>
            <a:pPr marL="0" indent="0">
              <a:buNone/>
            </a:pPr>
            <a:r>
              <a:rPr lang="es-ES" sz="2400" b="1" dirty="0"/>
              <a:t>Objetos</a:t>
            </a:r>
          </a:p>
          <a:p>
            <a:r>
              <a:rPr lang="es-ES" dirty="0"/>
              <a:t>La forma más sencilla de crear un objeto </a:t>
            </a:r>
            <a:r>
              <a:rPr lang="es-ES" dirty="0" smtClean="0"/>
              <a:t>en </a:t>
            </a:r>
            <a:r>
              <a:rPr lang="es-ES" dirty="0" err="1" smtClean="0"/>
              <a:t>jScript</a:t>
            </a:r>
            <a:r>
              <a:rPr lang="es-ES" dirty="0" smtClean="0"/>
              <a:t> es </a:t>
            </a:r>
            <a:r>
              <a:rPr lang="es-ES" dirty="0"/>
              <a:t>mediante la palabra reservada </a:t>
            </a:r>
            <a:r>
              <a:rPr lang="es-ES" b="1" dirty="0"/>
              <a:t>new</a:t>
            </a:r>
            <a:r>
              <a:rPr lang="es-ES" dirty="0"/>
              <a:t> seguida del nombre de la clase que se quiere instanciar:</a:t>
            </a:r>
          </a:p>
          <a:p>
            <a:pPr marL="641350" lvl="2" indent="0">
              <a:buNone/>
            </a:pPr>
            <a:r>
              <a:rPr lang="es-ES" dirty="0" err="1">
                <a:solidFill>
                  <a:srgbClr val="0000FF"/>
                </a:solidFill>
                <a:highlight>
                  <a:srgbClr val="FFFFFF"/>
                </a:highlight>
                <a:latin typeface="Consolas" panose="020B0609020204030204" pitchFamily="49" charset="0"/>
              </a:rPr>
              <a:t>var</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elObjeto</a:t>
            </a:r>
            <a:r>
              <a:rPr lang="es-ES" dirty="0">
                <a:solidFill>
                  <a:srgbClr val="000000"/>
                </a:solidFill>
                <a:highlight>
                  <a:srgbClr val="FFFFFF"/>
                </a:highlight>
                <a:latin typeface="Consolas" panose="020B0609020204030204" pitchFamily="49" charset="0"/>
              </a:rPr>
              <a:t> = </a:t>
            </a:r>
            <a:r>
              <a:rPr lang="es-ES" dirty="0">
                <a:solidFill>
                  <a:srgbClr val="0000FF"/>
                </a:solidFill>
                <a:highlight>
                  <a:srgbClr val="FFFFFF"/>
                </a:highlight>
                <a:latin typeface="Consolas" panose="020B0609020204030204" pitchFamily="49" charset="0"/>
              </a:rPr>
              <a:t>new</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Object</a:t>
            </a:r>
            <a:r>
              <a:rPr lang="es-ES" dirty="0">
                <a:solidFill>
                  <a:srgbClr val="000000"/>
                </a:solidFill>
                <a:highlight>
                  <a:srgbClr val="FFFFFF"/>
                </a:highlight>
                <a:latin typeface="Consolas" panose="020B0609020204030204" pitchFamily="49" charset="0"/>
              </a:rPr>
              <a:t>();</a:t>
            </a:r>
          </a:p>
          <a:p>
            <a:pPr marL="641350" lvl="2" indent="0">
              <a:buNone/>
            </a:pPr>
            <a:r>
              <a:rPr lang="es-ES" dirty="0" err="1">
                <a:solidFill>
                  <a:srgbClr val="0000FF"/>
                </a:solidFill>
                <a:highlight>
                  <a:srgbClr val="FFFFFF"/>
                </a:highlight>
                <a:latin typeface="Consolas" panose="020B0609020204030204" pitchFamily="49" charset="0"/>
              </a:rPr>
              <a:t>var</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laCadena</a:t>
            </a:r>
            <a:r>
              <a:rPr lang="es-ES" dirty="0">
                <a:solidFill>
                  <a:srgbClr val="000000"/>
                </a:solidFill>
                <a:highlight>
                  <a:srgbClr val="FFFFFF"/>
                </a:highlight>
                <a:latin typeface="Consolas" panose="020B0609020204030204" pitchFamily="49" charset="0"/>
              </a:rPr>
              <a:t> = </a:t>
            </a:r>
            <a:r>
              <a:rPr lang="es-ES" dirty="0">
                <a:solidFill>
                  <a:srgbClr val="0000FF"/>
                </a:solidFill>
                <a:highlight>
                  <a:srgbClr val="FFFFFF"/>
                </a:highlight>
                <a:latin typeface="Consolas" panose="020B0609020204030204" pitchFamily="49" charset="0"/>
              </a:rPr>
              <a:t>new</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String</a:t>
            </a:r>
            <a:r>
              <a:rPr lang="es-ES" dirty="0" smtClean="0">
                <a:solidFill>
                  <a:srgbClr val="000000"/>
                </a:solidFill>
                <a:highlight>
                  <a:srgbClr val="FFFFFF"/>
                </a:highlight>
                <a:latin typeface="Consolas" panose="020B0609020204030204" pitchFamily="49" charset="0"/>
              </a:rPr>
              <a:t>();</a:t>
            </a:r>
          </a:p>
          <a:p>
            <a:pPr marL="641350" lvl="2" indent="0">
              <a:buNone/>
            </a:pPr>
            <a:endParaRPr lang="es-ES" dirty="0">
              <a:solidFill>
                <a:srgbClr val="000000"/>
              </a:solidFill>
              <a:highlight>
                <a:srgbClr val="FFFFFF"/>
              </a:highlight>
              <a:latin typeface="Consolas" panose="020B0609020204030204" pitchFamily="49" charset="0"/>
            </a:endParaRPr>
          </a:p>
          <a:p>
            <a:pPr lvl="1"/>
            <a:r>
              <a:rPr lang="es-ES" sz="2200" i="1" dirty="0" err="1"/>
              <a:t>laCadena</a:t>
            </a:r>
            <a:r>
              <a:rPr lang="es-ES" sz="2200" dirty="0"/>
              <a:t> : permite almacenar una cadena de texto.</a:t>
            </a:r>
          </a:p>
          <a:p>
            <a:pPr lvl="1"/>
            <a:r>
              <a:rPr lang="es-ES" sz="2200" i="1" dirty="0" err="1"/>
              <a:t>elObjeto</a:t>
            </a:r>
            <a:r>
              <a:rPr lang="es-ES" sz="2200" i="1" dirty="0"/>
              <a:t>:</a:t>
            </a:r>
            <a:r>
              <a:rPr lang="es-ES" sz="2200" dirty="0"/>
              <a:t> almacena un objeto genérico de JavaScript, al que se pueden añadir </a:t>
            </a:r>
            <a:r>
              <a:rPr lang="es-ES" sz="2200" i="1" dirty="0"/>
              <a:t>propiedades y métodos </a:t>
            </a:r>
            <a:r>
              <a:rPr lang="es-ES" sz="2200" dirty="0"/>
              <a:t>propios para definir </a:t>
            </a:r>
            <a:r>
              <a:rPr lang="es-ES" sz="2200" dirty="0" smtClean="0"/>
              <a:t>sus características y comportamiento</a:t>
            </a:r>
            <a:r>
              <a:rPr lang="es-ES" sz="2200" dirty="0"/>
              <a:t>.</a:t>
            </a:r>
          </a:p>
          <a:p>
            <a:pPr marL="0" indent="0">
              <a:buNone/>
            </a:pPr>
            <a:endParaRPr lang="es-ES" sz="2400" dirty="0"/>
          </a:p>
        </p:txBody>
      </p:sp>
    </p:spTree>
    <p:extLst>
      <p:ext uri="{BB962C8B-B14F-4D97-AF65-F5344CB8AC3E}">
        <p14:creationId xmlns:p14="http://schemas.microsoft.com/office/powerpoint/2010/main" val="3502172790"/>
      </p:ext>
    </p:extLst>
  </p:cSld>
  <p:clrMapOvr>
    <a:masterClrMapping/>
  </p:clrMapOvr>
  <p:transition spd="slow">
    <p:zoom/>
    <p:sndAc>
      <p:stSnd>
        <p:snd r:embed="rId2" name="wind.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7"/>
            <a:ext cx="8229600" cy="5631904"/>
          </a:xfrm>
        </p:spPr>
        <p:txBody>
          <a:bodyPr/>
          <a:lstStyle/>
          <a:p>
            <a:pPr marL="0" indent="0">
              <a:buNone/>
            </a:pPr>
            <a:r>
              <a:rPr lang="es-ES" dirty="0"/>
              <a:t>		</a:t>
            </a:r>
            <a:r>
              <a:rPr lang="es-ES" b="1" dirty="0" err="1"/>
              <a:t>localStorage</a:t>
            </a:r>
            <a:r>
              <a:rPr lang="es-ES" b="1" dirty="0"/>
              <a:t> (Ejemplo)</a:t>
            </a:r>
          </a:p>
          <a:p>
            <a:pPr marL="0" indent="0">
              <a:buNone/>
            </a:pPr>
            <a:endParaRPr lang="es-ES" b="1" dirty="0"/>
          </a:p>
          <a:p>
            <a:pPr marL="0" indent="0">
              <a:buNone/>
            </a:pPr>
            <a:r>
              <a:rPr lang="es-ES" sz="2400" dirty="0" err="1">
                <a:solidFill>
                  <a:srgbClr val="0000FF"/>
                </a:solidFill>
                <a:highlight>
                  <a:srgbClr val="FFFFFF"/>
                </a:highlight>
                <a:latin typeface="Consolas" panose="020B0609020204030204" pitchFamily="49" charset="0"/>
              </a:rPr>
              <a:t>if</a:t>
            </a:r>
            <a:r>
              <a:rPr lang="es-ES" sz="2400" dirty="0">
                <a:solidFill>
                  <a:srgbClr val="000000"/>
                </a:solidFill>
                <a:highlight>
                  <a:srgbClr val="FFFFFF"/>
                </a:highlight>
                <a:latin typeface="Consolas" panose="020B0609020204030204" pitchFamily="49" charset="0"/>
              </a:rPr>
              <a:t> (</a:t>
            </a:r>
            <a:r>
              <a:rPr lang="es-ES" sz="2400" dirty="0" err="1">
                <a:solidFill>
                  <a:srgbClr val="000000"/>
                </a:solidFill>
                <a:highlight>
                  <a:srgbClr val="FFFFFF"/>
                </a:highlight>
                <a:latin typeface="Consolas" panose="020B0609020204030204" pitchFamily="49" charset="0"/>
              </a:rPr>
              <a:t>window.localStorage</a:t>
            </a:r>
            <a:r>
              <a:rPr lang="es-ES" sz="2400" dirty="0">
                <a:solidFill>
                  <a:srgbClr val="000000"/>
                </a:solidFill>
                <a:highlight>
                  <a:srgbClr val="FFFFFF"/>
                </a:highlight>
                <a:latin typeface="Consolas" panose="020B0609020204030204" pitchFamily="49" charset="0"/>
              </a:rPr>
              <a:t>) {</a:t>
            </a:r>
          </a:p>
          <a:p>
            <a:pPr marL="0" indent="0">
              <a:buNone/>
            </a:pPr>
            <a:r>
              <a:rPr lang="es-ES" sz="2400" dirty="0">
                <a:solidFill>
                  <a:srgbClr val="000000"/>
                </a:solidFill>
                <a:highlight>
                  <a:srgbClr val="FFFFFF"/>
                </a:highlight>
                <a:latin typeface="Consolas" panose="020B0609020204030204" pitchFamily="49" charset="0"/>
              </a:rPr>
              <a:t>    </a:t>
            </a:r>
            <a:r>
              <a:rPr lang="es-ES" sz="2400" dirty="0" err="1">
                <a:solidFill>
                  <a:srgbClr val="000000"/>
                </a:solidFill>
                <a:highlight>
                  <a:srgbClr val="FFFFFF"/>
                </a:highlight>
                <a:latin typeface="Consolas" panose="020B0609020204030204" pitchFamily="49" charset="0"/>
              </a:rPr>
              <a:t>localStorage.setItem</a:t>
            </a:r>
            <a:r>
              <a:rPr lang="es-ES" sz="2400" dirty="0">
                <a:solidFill>
                  <a:srgbClr val="000000"/>
                </a:solidFill>
                <a:highlight>
                  <a:srgbClr val="FFFFFF"/>
                </a:highlight>
                <a:latin typeface="Consolas" panose="020B0609020204030204" pitchFamily="49" charset="0"/>
              </a:rPr>
              <a:t>(</a:t>
            </a:r>
            <a:r>
              <a:rPr lang="es-ES" sz="2400" dirty="0">
                <a:solidFill>
                  <a:srgbClr val="A31515"/>
                </a:solidFill>
                <a:highlight>
                  <a:srgbClr val="FFFFFF"/>
                </a:highlight>
                <a:latin typeface="Consolas" panose="020B0609020204030204" pitchFamily="49" charset="0"/>
              </a:rPr>
              <a:t>"nombre"</a:t>
            </a:r>
            <a:r>
              <a:rPr lang="es-ES" sz="2400" dirty="0">
                <a:solidFill>
                  <a:srgbClr val="000000"/>
                </a:solidFill>
                <a:highlight>
                  <a:srgbClr val="FFFFFF"/>
                </a:highlight>
                <a:latin typeface="Consolas" panose="020B0609020204030204" pitchFamily="49" charset="0"/>
              </a:rPr>
              <a:t>, </a:t>
            </a:r>
            <a:r>
              <a:rPr lang="es-ES" sz="2400" dirty="0">
                <a:solidFill>
                  <a:srgbClr val="A31515"/>
                </a:solidFill>
                <a:highlight>
                  <a:srgbClr val="FFFFFF"/>
                </a:highlight>
                <a:latin typeface="Consolas" panose="020B0609020204030204" pitchFamily="49" charset="0"/>
              </a:rPr>
              <a:t>"pepe"</a:t>
            </a:r>
            <a:r>
              <a:rPr lang="es-ES" sz="2400" dirty="0">
                <a:solidFill>
                  <a:srgbClr val="000000"/>
                </a:solidFill>
                <a:highlight>
                  <a:srgbClr val="FFFFFF"/>
                </a:highlight>
                <a:latin typeface="Consolas" panose="020B0609020204030204" pitchFamily="49" charset="0"/>
              </a:rPr>
              <a:t>);</a:t>
            </a:r>
          </a:p>
          <a:p>
            <a:pPr marL="0" indent="0">
              <a:buNone/>
            </a:pPr>
            <a:r>
              <a:rPr lang="es-ES" sz="2400" dirty="0">
                <a:solidFill>
                  <a:srgbClr val="000000"/>
                </a:solidFill>
                <a:highlight>
                  <a:srgbClr val="FFFFFF"/>
                </a:highlight>
                <a:latin typeface="Consolas" panose="020B0609020204030204" pitchFamily="49" charset="0"/>
              </a:rPr>
              <a:t>    </a:t>
            </a:r>
            <a:r>
              <a:rPr lang="es-ES" sz="2400" dirty="0">
                <a:solidFill>
                  <a:srgbClr val="0000FF"/>
                </a:solidFill>
                <a:highlight>
                  <a:srgbClr val="FFFFFF"/>
                </a:highlight>
                <a:latin typeface="Consolas" panose="020B0609020204030204" pitchFamily="49" charset="0"/>
              </a:rPr>
              <a:t>var</a:t>
            </a:r>
            <a:r>
              <a:rPr lang="es-ES" sz="2400" dirty="0">
                <a:solidFill>
                  <a:srgbClr val="000000"/>
                </a:solidFill>
                <a:highlight>
                  <a:srgbClr val="FFFFFF"/>
                </a:highlight>
                <a:latin typeface="Consolas" panose="020B0609020204030204" pitchFamily="49" charset="0"/>
              </a:rPr>
              <a:t> nombre = </a:t>
            </a:r>
            <a:r>
              <a:rPr lang="es-ES" sz="2400" dirty="0" err="1">
                <a:solidFill>
                  <a:srgbClr val="000000"/>
                </a:solidFill>
                <a:highlight>
                  <a:srgbClr val="FFFFFF"/>
                </a:highlight>
                <a:latin typeface="Consolas" panose="020B0609020204030204" pitchFamily="49" charset="0"/>
              </a:rPr>
              <a:t>localStorage.getItem</a:t>
            </a:r>
            <a:r>
              <a:rPr lang="es-ES" sz="2400" dirty="0">
                <a:solidFill>
                  <a:srgbClr val="000000"/>
                </a:solidFill>
                <a:highlight>
                  <a:srgbClr val="FFFFFF"/>
                </a:highlight>
                <a:latin typeface="Consolas" panose="020B0609020204030204" pitchFamily="49" charset="0"/>
              </a:rPr>
              <a:t>(</a:t>
            </a:r>
            <a:r>
              <a:rPr lang="es-ES" sz="2400" dirty="0">
                <a:solidFill>
                  <a:srgbClr val="A31515"/>
                </a:solidFill>
                <a:highlight>
                  <a:srgbClr val="FFFFFF"/>
                </a:highlight>
                <a:latin typeface="Consolas" panose="020B0609020204030204" pitchFamily="49" charset="0"/>
              </a:rPr>
              <a:t>"nombre"</a:t>
            </a:r>
            <a:r>
              <a:rPr lang="es-ES" sz="2400" dirty="0">
                <a:solidFill>
                  <a:srgbClr val="000000"/>
                </a:solidFill>
                <a:highlight>
                  <a:srgbClr val="FFFFFF"/>
                </a:highlight>
                <a:latin typeface="Consolas" panose="020B0609020204030204" pitchFamily="49" charset="0"/>
              </a:rPr>
              <a:t>);</a:t>
            </a:r>
          </a:p>
          <a:p>
            <a:pPr marL="0" indent="0">
              <a:buNone/>
            </a:pPr>
            <a:r>
              <a:rPr lang="es-ES" sz="2400" dirty="0">
                <a:solidFill>
                  <a:srgbClr val="000000"/>
                </a:solidFill>
                <a:highlight>
                  <a:srgbClr val="FFFFFF"/>
                </a:highlight>
                <a:latin typeface="Consolas" panose="020B0609020204030204" pitchFamily="49" charset="0"/>
              </a:rPr>
              <a:t>    </a:t>
            </a:r>
            <a:r>
              <a:rPr lang="es-ES" sz="2400" dirty="0" err="1">
                <a:solidFill>
                  <a:srgbClr val="000000"/>
                </a:solidFill>
                <a:highlight>
                  <a:srgbClr val="FFFFFF"/>
                </a:highlight>
                <a:latin typeface="Consolas" panose="020B0609020204030204" pitchFamily="49" charset="0"/>
              </a:rPr>
              <a:t>localStorage.removeItem</a:t>
            </a:r>
            <a:r>
              <a:rPr lang="es-ES" sz="2400" dirty="0">
                <a:solidFill>
                  <a:srgbClr val="000000"/>
                </a:solidFill>
                <a:highlight>
                  <a:srgbClr val="FFFFFF"/>
                </a:highlight>
                <a:latin typeface="Consolas" panose="020B0609020204030204" pitchFamily="49" charset="0"/>
              </a:rPr>
              <a:t>(</a:t>
            </a:r>
            <a:r>
              <a:rPr lang="es-ES" sz="2400" dirty="0">
                <a:solidFill>
                  <a:srgbClr val="A31515"/>
                </a:solidFill>
                <a:highlight>
                  <a:srgbClr val="FFFFFF"/>
                </a:highlight>
                <a:latin typeface="Consolas" panose="020B0609020204030204" pitchFamily="49" charset="0"/>
              </a:rPr>
              <a:t>"nombre"</a:t>
            </a:r>
            <a:r>
              <a:rPr lang="es-ES" sz="2400" dirty="0">
                <a:solidFill>
                  <a:srgbClr val="000000"/>
                </a:solidFill>
                <a:highlight>
                  <a:srgbClr val="FFFFFF"/>
                </a:highlight>
                <a:latin typeface="Consolas" panose="020B0609020204030204" pitchFamily="49" charset="0"/>
              </a:rPr>
              <a:t>);</a:t>
            </a:r>
          </a:p>
          <a:p>
            <a:pPr marL="0" indent="0">
              <a:buNone/>
            </a:pPr>
            <a:r>
              <a:rPr lang="es-ES" sz="2400" dirty="0">
                <a:solidFill>
                  <a:srgbClr val="000000"/>
                </a:solidFill>
                <a:highlight>
                  <a:srgbClr val="FFFFFF"/>
                </a:highlight>
                <a:latin typeface="Consolas" panose="020B0609020204030204" pitchFamily="49" charset="0"/>
              </a:rPr>
              <a:t>}</a:t>
            </a:r>
          </a:p>
          <a:p>
            <a:pPr marL="0" indent="0">
              <a:buNone/>
            </a:pPr>
            <a:r>
              <a:rPr lang="es-ES" sz="2400" dirty="0" err="1">
                <a:solidFill>
                  <a:srgbClr val="0000FF"/>
                </a:solidFill>
                <a:highlight>
                  <a:srgbClr val="FFFFFF"/>
                </a:highlight>
                <a:latin typeface="Consolas" panose="020B0609020204030204" pitchFamily="49" charset="0"/>
              </a:rPr>
              <a:t>else</a:t>
            </a:r>
            <a:r>
              <a:rPr lang="es-ES" sz="2400" dirty="0">
                <a:solidFill>
                  <a:srgbClr val="000000"/>
                </a:solidFill>
                <a:highlight>
                  <a:srgbClr val="FFFFFF"/>
                </a:highlight>
                <a:latin typeface="Consolas" panose="020B0609020204030204" pitchFamily="49" charset="0"/>
              </a:rPr>
              <a:t> {</a:t>
            </a:r>
          </a:p>
          <a:p>
            <a:pPr marL="0" indent="0">
              <a:buNone/>
            </a:pPr>
            <a:r>
              <a:rPr lang="es-ES" sz="2400" dirty="0">
                <a:solidFill>
                  <a:srgbClr val="000000"/>
                </a:solidFill>
                <a:highlight>
                  <a:srgbClr val="FFFFFF"/>
                </a:highlight>
                <a:latin typeface="Consolas" panose="020B0609020204030204" pitchFamily="49" charset="0"/>
              </a:rPr>
              <a:t>    </a:t>
            </a:r>
            <a:r>
              <a:rPr lang="es-ES" sz="2400" dirty="0" err="1">
                <a:solidFill>
                  <a:srgbClr val="0000FF"/>
                </a:solidFill>
                <a:highlight>
                  <a:srgbClr val="FFFFFF"/>
                </a:highlight>
                <a:latin typeface="Consolas" panose="020B0609020204030204" pitchFamily="49" charset="0"/>
              </a:rPr>
              <a:t>throw</a:t>
            </a:r>
            <a:r>
              <a:rPr lang="es-ES" sz="2400" dirty="0">
                <a:solidFill>
                  <a:srgbClr val="000000"/>
                </a:solidFill>
                <a:highlight>
                  <a:srgbClr val="FFFFFF"/>
                </a:highlight>
                <a:latin typeface="Consolas" panose="020B0609020204030204" pitchFamily="49" charset="0"/>
              </a:rPr>
              <a:t> </a:t>
            </a:r>
            <a:r>
              <a:rPr lang="es-ES" sz="2400" dirty="0">
                <a:solidFill>
                  <a:srgbClr val="0000FF"/>
                </a:solidFill>
                <a:highlight>
                  <a:srgbClr val="FFFFFF"/>
                </a:highlight>
                <a:latin typeface="Consolas" panose="020B0609020204030204" pitchFamily="49" charset="0"/>
              </a:rPr>
              <a:t>new</a:t>
            </a:r>
            <a:r>
              <a:rPr lang="es-ES" sz="2400" dirty="0">
                <a:solidFill>
                  <a:srgbClr val="000000"/>
                </a:solidFill>
                <a:highlight>
                  <a:srgbClr val="FFFFFF"/>
                </a:highlight>
                <a:latin typeface="Consolas" panose="020B0609020204030204" pitchFamily="49" charset="0"/>
              </a:rPr>
              <a:t> Error(</a:t>
            </a:r>
            <a:r>
              <a:rPr lang="es-ES" sz="2400" dirty="0">
                <a:solidFill>
                  <a:srgbClr val="A31515"/>
                </a:solidFill>
                <a:highlight>
                  <a:srgbClr val="FFFFFF"/>
                </a:highlight>
                <a:latin typeface="Consolas" panose="020B0609020204030204" pitchFamily="49" charset="0"/>
              </a:rPr>
              <a:t>'Tu Browser no soporta </a:t>
            </a:r>
            <a:r>
              <a:rPr lang="es-ES" sz="2400" dirty="0" err="1">
                <a:solidFill>
                  <a:srgbClr val="A31515"/>
                </a:solidFill>
                <a:highlight>
                  <a:srgbClr val="FFFFFF"/>
                </a:highlight>
                <a:latin typeface="Consolas" panose="020B0609020204030204" pitchFamily="49" charset="0"/>
              </a:rPr>
              <a:t>LocalStorage</a:t>
            </a:r>
            <a:r>
              <a:rPr lang="es-ES" sz="2400" dirty="0">
                <a:solidFill>
                  <a:srgbClr val="A31515"/>
                </a:solidFill>
                <a:highlight>
                  <a:srgbClr val="FFFFFF"/>
                </a:highlight>
                <a:latin typeface="Consolas" panose="020B0609020204030204" pitchFamily="49" charset="0"/>
              </a:rPr>
              <a:t>!'</a:t>
            </a:r>
            <a:r>
              <a:rPr lang="es-ES" sz="2400" dirty="0">
                <a:solidFill>
                  <a:srgbClr val="000000"/>
                </a:solidFill>
                <a:highlight>
                  <a:srgbClr val="FFFFFF"/>
                </a:highlight>
                <a:latin typeface="Consolas" panose="020B0609020204030204" pitchFamily="49" charset="0"/>
              </a:rPr>
              <a:t>);</a:t>
            </a:r>
          </a:p>
          <a:p>
            <a:pPr marL="0" indent="0">
              <a:buNone/>
            </a:pPr>
            <a:r>
              <a:rPr lang="es-ES" sz="2400" dirty="0">
                <a:solidFill>
                  <a:srgbClr val="000000"/>
                </a:solidFill>
                <a:highlight>
                  <a:srgbClr val="FFFFFF"/>
                </a:highlight>
                <a:latin typeface="Consolas" panose="020B0609020204030204" pitchFamily="49" charset="0"/>
              </a:rPr>
              <a:t>}</a:t>
            </a:r>
            <a:endParaRPr lang="es-ES" sz="2400" dirty="0"/>
          </a:p>
        </p:txBody>
      </p:sp>
    </p:spTree>
    <p:extLst>
      <p:ext uri="{BB962C8B-B14F-4D97-AF65-F5344CB8AC3E}">
        <p14:creationId xmlns:p14="http://schemas.microsoft.com/office/powerpoint/2010/main" val="3432297050"/>
      </p:ext>
    </p:extLst>
  </p:cSld>
  <p:clrMapOvr>
    <a:masterClrMapping/>
  </p:clrMapOvr>
  <p:transition spd="slow">
    <p:zoom/>
    <p:sndAc>
      <p:stSnd>
        <p:snd r:embed="rId2" name="wind.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7"/>
            <a:ext cx="8229600" cy="5631904"/>
          </a:xfrm>
        </p:spPr>
        <p:txBody>
          <a:bodyPr/>
          <a:lstStyle/>
          <a:p>
            <a:pPr marL="0" indent="0" algn="ctr">
              <a:buNone/>
            </a:pPr>
            <a:r>
              <a:rPr lang="es-ES" b="1" dirty="0" err="1"/>
              <a:t>sessionStorage</a:t>
            </a:r>
            <a:r>
              <a:rPr lang="es-ES" b="1" dirty="0"/>
              <a:t>(ejemplo)</a:t>
            </a:r>
          </a:p>
          <a:p>
            <a:pPr marL="0" indent="0">
              <a:buNone/>
            </a:pPr>
            <a:endParaRPr lang="es-ES" sz="1800" dirty="0">
              <a:solidFill>
                <a:srgbClr val="008000"/>
              </a:solidFill>
              <a:highlight>
                <a:srgbClr val="FFFFFF"/>
              </a:highlight>
              <a:latin typeface="Consolas" panose="020B0609020204030204" pitchFamily="49" charset="0"/>
            </a:endParaRPr>
          </a:p>
          <a:p>
            <a:pPr marL="0" indent="0">
              <a:buNone/>
            </a:pPr>
            <a:r>
              <a:rPr lang="es-ES" sz="1800" dirty="0">
                <a:solidFill>
                  <a:srgbClr val="008000"/>
                </a:solidFill>
                <a:highlight>
                  <a:srgbClr val="FFFFFF"/>
                </a:highlight>
                <a:latin typeface="Consolas" panose="020B0609020204030204" pitchFamily="49" charset="0"/>
              </a:rPr>
              <a:t>//</a:t>
            </a:r>
            <a:r>
              <a:rPr lang="es-ES" sz="1800" dirty="0" err="1">
                <a:solidFill>
                  <a:srgbClr val="008000"/>
                </a:solidFill>
                <a:highlight>
                  <a:srgbClr val="FFFFFF"/>
                </a:highlight>
                <a:latin typeface="Consolas" panose="020B0609020204030204" pitchFamily="49" charset="0"/>
              </a:rPr>
              <a:t>save</a:t>
            </a:r>
            <a:r>
              <a:rPr lang="es-ES" sz="1800" dirty="0">
                <a:solidFill>
                  <a:srgbClr val="008000"/>
                </a:solidFill>
                <a:highlight>
                  <a:srgbClr val="FFFFFF"/>
                </a:highlight>
                <a:latin typeface="Consolas" panose="020B0609020204030204" pitchFamily="49" charset="0"/>
              </a:rPr>
              <a:t> a </a:t>
            </a:r>
            <a:r>
              <a:rPr lang="es-ES" sz="1800" dirty="0" err="1">
                <a:solidFill>
                  <a:srgbClr val="008000"/>
                </a:solidFill>
                <a:highlight>
                  <a:srgbClr val="FFFFFF"/>
                </a:highlight>
                <a:latin typeface="Consolas" panose="020B0609020204030204" pitchFamily="49" charset="0"/>
              </a:rPr>
              <a:t>value</a:t>
            </a:r>
            <a:endParaRPr lang="es-ES" sz="1800" dirty="0">
              <a:solidFill>
                <a:srgbClr val="000000"/>
              </a:solidFill>
              <a:highlight>
                <a:srgbClr val="FFFFFF"/>
              </a:highlight>
              <a:latin typeface="Consolas" panose="020B0609020204030204" pitchFamily="49" charset="0"/>
            </a:endParaRPr>
          </a:p>
          <a:p>
            <a:pPr marL="0" indent="0">
              <a:buNone/>
            </a:pPr>
            <a:r>
              <a:rPr lang="es-ES" sz="1800" dirty="0" err="1">
                <a:solidFill>
                  <a:srgbClr val="000000"/>
                </a:solidFill>
                <a:highlight>
                  <a:srgbClr val="FFFFFF"/>
                </a:highlight>
                <a:latin typeface="Consolas" panose="020B0609020204030204" pitchFamily="49" charset="0"/>
              </a:rPr>
              <a:t>sessionStorage.setItem</a:t>
            </a:r>
            <a:r>
              <a:rPr lang="es-ES" sz="1800" dirty="0">
                <a:solidFill>
                  <a:srgbClr val="000000"/>
                </a:solidFill>
                <a:highlight>
                  <a:srgbClr val="FFFFFF"/>
                </a:highlight>
                <a:latin typeface="Consolas" panose="020B0609020204030204" pitchFamily="49" charset="0"/>
              </a:rPr>
              <a:t>(</a:t>
            </a:r>
            <a:r>
              <a:rPr lang="es-ES" sz="1800" dirty="0">
                <a:solidFill>
                  <a:srgbClr val="A31515"/>
                </a:solidFill>
                <a:highlight>
                  <a:srgbClr val="FFFFFF"/>
                </a:highlight>
                <a:latin typeface="Consolas" panose="020B0609020204030204" pitchFamily="49" charset="0"/>
              </a:rPr>
              <a:t>"</a:t>
            </a:r>
            <a:r>
              <a:rPr lang="es-ES" sz="1800" dirty="0" err="1">
                <a:solidFill>
                  <a:srgbClr val="A31515"/>
                </a:solidFill>
                <a:highlight>
                  <a:srgbClr val="FFFFFF"/>
                </a:highlight>
                <a:latin typeface="Consolas" panose="020B0609020204030204" pitchFamily="49" charset="0"/>
              </a:rPr>
              <a:t>name</a:t>
            </a:r>
            <a:r>
              <a:rPr lang="es-ES" sz="1800" dirty="0">
                <a:solidFill>
                  <a:srgbClr val="A31515"/>
                </a:solidFill>
                <a:highlight>
                  <a:srgbClr val="FFFFFF"/>
                </a:highlight>
                <a:latin typeface="Consolas" panose="020B0609020204030204" pitchFamily="49" charset="0"/>
              </a:rPr>
              <a:t>"</a:t>
            </a:r>
            <a:r>
              <a:rPr lang="es-ES" sz="1800" dirty="0">
                <a:solidFill>
                  <a:srgbClr val="000000"/>
                </a:solidFill>
                <a:highlight>
                  <a:srgbClr val="FFFFFF"/>
                </a:highlight>
                <a:latin typeface="Consolas" panose="020B0609020204030204" pitchFamily="49" charset="0"/>
              </a:rPr>
              <a:t>, </a:t>
            </a:r>
            <a:r>
              <a:rPr lang="es-ES" sz="1800" dirty="0">
                <a:solidFill>
                  <a:srgbClr val="A31515"/>
                </a:solidFill>
                <a:highlight>
                  <a:srgbClr val="FFFFFF"/>
                </a:highlight>
                <a:latin typeface="Consolas" panose="020B0609020204030204" pitchFamily="49" charset="0"/>
              </a:rPr>
              <a:t>"Nicholas"</a:t>
            </a:r>
            <a:r>
              <a:rPr lang="es-ES" sz="1800" dirty="0">
                <a:solidFill>
                  <a:srgbClr val="000000"/>
                </a:solidFill>
                <a:highlight>
                  <a:srgbClr val="FFFFFF"/>
                </a:highlight>
                <a:latin typeface="Consolas" panose="020B0609020204030204" pitchFamily="49" charset="0"/>
              </a:rPr>
              <a:t>);</a:t>
            </a:r>
          </a:p>
          <a:p>
            <a:pPr marL="0" indent="0">
              <a:buNone/>
            </a:pPr>
            <a:endParaRPr lang="es-ES" sz="1800" dirty="0">
              <a:solidFill>
                <a:srgbClr val="000000"/>
              </a:solidFill>
              <a:highlight>
                <a:srgbClr val="FFFFFF"/>
              </a:highlight>
              <a:latin typeface="Consolas" panose="020B0609020204030204" pitchFamily="49" charset="0"/>
            </a:endParaRPr>
          </a:p>
          <a:p>
            <a:pPr marL="0" indent="0">
              <a:buNone/>
            </a:pPr>
            <a:r>
              <a:rPr lang="es-ES" sz="1800" dirty="0">
                <a:solidFill>
                  <a:srgbClr val="008000"/>
                </a:solidFill>
                <a:highlight>
                  <a:srgbClr val="FFFFFF"/>
                </a:highlight>
                <a:latin typeface="Consolas" panose="020B0609020204030204" pitchFamily="49" charset="0"/>
              </a:rPr>
              <a:t>//</a:t>
            </a:r>
            <a:r>
              <a:rPr lang="es-ES" sz="1800" dirty="0" err="1">
                <a:solidFill>
                  <a:srgbClr val="008000"/>
                </a:solidFill>
                <a:highlight>
                  <a:srgbClr val="FFFFFF"/>
                </a:highlight>
                <a:latin typeface="Consolas" panose="020B0609020204030204" pitchFamily="49" charset="0"/>
              </a:rPr>
              <a:t>retrieve</a:t>
            </a:r>
            <a:r>
              <a:rPr lang="es-ES" sz="1800" dirty="0">
                <a:solidFill>
                  <a:srgbClr val="008000"/>
                </a:solidFill>
                <a:highlight>
                  <a:srgbClr val="FFFFFF"/>
                </a:highlight>
                <a:latin typeface="Consolas" panose="020B0609020204030204" pitchFamily="49" charset="0"/>
              </a:rPr>
              <a:t> </a:t>
            </a:r>
            <a:r>
              <a:rPr lang="es-ES" sz="1800" dirty="0" err="1">
                <a:solidFill>
                  <a:srgbClr val="008000"/>
                </a:solidFill>
                <a:highlight>
                  <a:srgbClr val="FFFFFF"/>
                </a:highlight>
                <a:latin typeface="Consolas" panose="020B0609020204030204" pitchFamily="49" charset="0"/>
              </a:rPr>
              <a:t>item</a:t>
            </a:r>
            <a:endParaRPr lang="es-ES" sz="1800" dirty="0">
              <a:solidFill>
                <a:srgbClr val="000000"/>
              </a:solidFill>
              <a:highlight>
                <a:srgbClr val="FFFFFF"/>
              </a:highlight>
              <a:latin typeface="Consolas" panose="020B0609020204030204" pitchFamily="49" charset="0"/>
            </a:endParaRPr>
          </a:p>
          <a:p>
            <a:pPr marL="0" indent="0">
              <a:buNone/>
            </a:pPr>
            <a:r>
              <a:rPr lang="es-ES" sz="1800" dirty="0">
                <a:solidFill>
                  <a:srgbClr val="0000FF"/>
                </a:solidFill>
                <a:highlight>
                  <a:srgbClr val="FFFFFF"/>
                </a:highlight>
                <a:latin typeface="Consolas" panose="020B0609020204030204" pitchFamily="49" charset="0"/>
              </a:rPr>
              <a:t>var</a:t>
            </a: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name</a:t>
            </a:r>
            <a:r>
              <a:rPr lang="es-ES" sz="1800" dirty="0">
                <a:solidFill>
                  <a:srgbClr val="000000"/>
                </a:solidFill>
                <a:highlight>
                  <a:srgbClr val="FFFFFF"/>
                </a:highlight>
                <a:latin typeface="Consolas" panose="020B0609020204030204" pitchFamily="49" charset="0"/>
              </a:rPr>
              <a:t> = </a:t>
            </a:r>
            <a:r>
              <a:rPr lang="es-ES" sz="1800" dirty="0" err="1">
                <a:solidFill>
                  <a:srgbClr val="000000"/>
                </a:solidFill>
                <a:highlight>
                  <a:srgbClr val="FFFFFF"/>
                </a:highlight>
                <a:latin typeface="Consolas" panose="020B0609020204030204" pitchFamily="49" charset="0"/>
              </a:rPr>
              <a:t>sessionStorage.getItem</a:t>
            </a:r>
            <a:r>
              <a:rPr lang="es-ES" sz="1800" dirty="0">
                <a:solidFill>
                  <a:srgbClr val="000000"/>
                </a:solidFill>
                <a:highlight>
                  <a:srgbClr val="FFFFFF"/>
                </a:highlight>
                <a:latin typeface="Consolas" panose="020B0609020204030204" pitchFamily="49" charset="0"/>
              </a:rPr>
              <a:t>(</a:t>
            </a:r>
            <a:r>
              <a:rPr lang="es-ES" sz="1800" dirty="0">
                <a:solidFill>
                  <a:srgbClr val="A31515"/>
                </a:solidFill>
                <a:highlight>
                  <a:srgbClr val="FFFFFF"/>
                </a:highlight>
                <a:latin typeface="Consolas" panose="020B0609020204030204" pitchFamily="49" charset="0"/>
              </a:rPr>
              <a:t>"</a:t>
            </a:r>
            <a:r>
              <a:rPr lang="es-ES" sz="1800" dirty="0" err="1">
                <a:solidFill>
                  <a:srgbClr val="A31515"/>
                </a:solidFill>
                <a:highlight>
                  <a:srgbClr val="FFFFFF"/>
                </a:highlight>
                <a:latin typeface="Consolas" panose="020B0609020204030204" pitchFamily="49" charset="0"/>
              </a:rPr>
              <a:t>name</a:t>
            </a:r>
            <a:r>
              <a:rPr lang="es-ES" sz="1800" dirty="0">
                <a:solidFill>
                  <a:srgbClr val="A31515"/>
                </a:solidFill>
                <a:highlight>
                  <a:srgbClr val="FFFFFF"/>
                </a:highlight>
                <a:latin typeface="Consolas" panose="020B0609020204030204" pitchFamily="49" charset="0"/>
              </a:rPr>
              <a:t>"</a:t>
            </a:r>
            <a:r>
              <a:rPr lang="es-ES" sz="1800" dirty="0">
                <a:solidFill>
                  <a:srgbClr val="000000"/>
                </a:solidFill>
                <a:highlight>
                  <a:srgbClr val="FFFFFF"/>
                </a:highlight>
                <a:latin typeface="Consolas" panose="020B0609020204030204" pitchFamily="49" charset="0"/>
              </a:rPr>
              <a:t>);</a:t>
            </a:r>
          </a:p>
          <a:p>
            <a:pPr marL="0" indent="0">
              <a:buNone/>
            </a:pPr>
            <a:endParaRPr lang="es-ES" sz="1800" dirty="0">
              <a:solidFill>
                <a:srgbClr val="000000"/>
              </a:solidFill>
              <a:highlight>
                <a:srgbClr val="FFFFFF"/>
              </a:highlight>
              <a:latin typeface="Consolas" panose="020B0609020204030204" pitchFamily="49" charset="0"/>
            </a:endParaRPr>
          </a:p>
          <a:p>
            <a:pPr marL="0" indent="0">
              <a:buNone/>
            </a:pPr>
            <a:r>
              <a:rPr lang="en-US" sz="1800" dirty="0">
                <a:solidFill>
                  <a:srgbClr val="008000"/>
                </a:solidFill>
                <a:highlight>
                  <a:srgbClr val="FFFFFF"/>
                </a:highlight>
                <a:latin typeface="Consolas" panose="020B0609020204030204" pitchFamily="49" charset="0"/>
              </a:rPr>
              <a:t>//get the key name for the first item</a:t>
            </a:r>
            <a:endParaRPr lang="en-US" sz="1800" dirty="0">
              <a:solidFill>
                <a:srgbClr val="000000"/>
              </a:solidFill>
              <a:highlight>
                <a:srgbClr val="FFFFFF"/>
              </a:highlight>
              <a:latin typeface="Consolas" panose="020B0609020204030204" pitchFamily="49" charset="0"/>
            </a:endParaRPr>
          </a:p>
          <a:p>
            <a:pPr marL="0" indent="0">
              <a:buNone/>
            </a:pPr>
            <a:r>
              <a:rPr lang="es-ES" sz="1800" dirty="0">
                <a:solidFill>
                  <a:srgbClr val="0000FF"/>
                </a:solidFill>
                <a:highlight>
                  <a:srgbClr val="FFFFFF"/>
                </a:highlight>
                <a:latin typeface="Consolas" panose="020B0609020204030204" pitchFamily="49" charset="0"/>
              </a:rPr>
              <a:t>var</a:t>
            </a: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key</a:t>
            </a:r>
            <a:r>
              <a:rPr lang="es-ES" sz="1800" dirty="0">
                <a:solidFill>
                  <a:srgbClr val="000000"/>
                </a:solidFill>
                <a:highlight>
                  <a:srgbClr val="FFFFFF"/>
                </a:highlight>
                <a:latin typeface="Consolas" panose="020B0609020204030204" pitchFamily="49" charset="0"/>
              </a:rPr>
              <a:t> = </a:t>
            </a:r>
            <a:r>
              <a:rPr lang="es-ES" sz="1800" dirty="0" err="1">
                <a:solidFill>
                  <a:srgbClr val="000000"/>
                </a:solidFill>
                <a:highlight>
                  <a:srgbClr val="FFFFFF"/>
                </a:highlight>
                <a:latin typeface="Consolas" panose="020B0609020204030204" pitchFamily="49" charset="0"/>
              </a:rPr>
              <a:t>sessionStorage.key</a:t>
            </a:r>
            <a:r>
              <a:rPr lang="es-ES" sz="1800" dirty="0">
                <a:solidFill>
                  <a:srgbClr val="000000"/>
                </a:solidFill>
                <a:highlight>
                  <a:srgbClr val="FFFFFF"/>
                </a:highlight>
                <a:latin typeface="Consolas" panose="020B0609020204030204" pitchFamily="49" charset="0"/>
              </a:rPr>
              <a:t>(0);</a:t>
            </a:r>
          </a:p>
          <a:p>
            <a:pPr marL="0" indent="0">
              <a:buNone/>
            </a:pPr>
            <a:endParaRPr lang="es-ES" sz="1800" dirty="0">
              <a:solidFill>
                <a:srgbClr val="000000"/>
              </a:solidFill>
              <a:highlight>
                <a:srgbClr val="FFFFFF"/>
              </a:highlight>
              <a:latin typeface="Consolas" panose="020B0609020204030204" pitchFamily="49" charset="0"/>
            </a:endParaRPr>
          </a:p>
          <a:p>
            <a:pPr marL="0" indent="0">
              <a:buNone/>
            </a:pPr>
            <a:r>
              <a:rPr lang="es-ES" sz="1800" dirty="0">
                <a:solidFill>
                  <a:srgbClr val="008000"/>
                </a:solidFill>
                <a:highlight>
                  <a:srgbClr val="FFFFFF"/>
                </a:highlight>
                <a:latin typeface="Consolas" panose="020B0609020204030204" pitchFamily="49" charset="0"/>
              </a:rPr>
              <a:t>//</a:t>
            </a:r>
            <a:r>
              <a:rPr lang="es-ES" sz="1800" dirty="0" err="1">
                <a:solidFill>
                  <a:srgbClr val="008000"/>
                </a:solidFill>
                <a:highlight>
                  <a:srgbClr val="FFFFFF"/>
                </a:highlight>
                <a:latin typeface="Consolas" panose="020B0609020204030204" pitchFamily="49" charset="0"/>
              </a:rPr>
              <a:t>remove</a:t>
            </a:r>
            <a:r>
              <a:rPr lang="es-ES" sz="1800" dirty="0">
                <a:solidFill>
                  <a:srgbClr val="008000"/>
                </a:solidFill>
                <a:highlight>
                  <a:srgbClr val="FFFFFF"/>
                </a:highlight>
                <a:latin typeface="Consolas" panose="020B0609020204030204" pitchFamily="49" charset="0"/>
              </a:rPr>
              <a:t> </a:t>
            </a:r>
            <a:r>
              <a:rPr lang="es-ES" sz="1800" dirty="0" err="1">
                <a:solidFill>
                  <a:srgbClr val="008000"/>
                </a:solidFill>
                <a:highlight>
                  <a:srgbClr val="FFFFFF"/>
                </a:highlight>
                <a:latin typeface="Consolas" panose="020B0609020204030204" pitchFamily="49" charset="0"/>
              </a:rPr>
              <a:t>the</a:t>
            </a:r>
            <a:r>
              <a:rPr lang="es-ES" sz="1800" dirty="0">
                <a:solidFill>
                  <a:srgbClr val="008000"/>
                </a:solidFill>
                <a:highlight>
                  <a:srgbClr val="FFFFFF"/>
                </a:highlight>
                <a:latin typeface="Consolas" panose="020B0609020204030204" pitchFamily="49" charset="0"/>
              </a:rPr>
              <a:t> </a:t>
            </a:r>
            <a:r>
              <a:rPr lang="es-ES" sz="1800" dirty="0" err="1">
                <a:solidFill>
                  <a:srgbClr val="008000"/>
                </a:solidFill>
                <a:highlight>
                  <a:srgbClr val="FFFFFF"/>
                </a:highlight>
                <a:latin typeface="Consolas" panose="020B0609020204030204" pitchFamily="49" charset="0"/>
              </a:rPr>
              <a:t>key</a:t>
            </a:r>
            <a:endParaRPr lang="es-ES" sz="1800" dirty="0">
              <a:solidFill>
                <a:srgbClr val="000000"/>
              </a:solidFill>
              <a:highlight>
                <a:srgbClr val="FFFFFF"/>
              </a:highlight>
              <a:latin typeface="Consolas" panose="020B0609020204030204" pitchFamily="49" charset="0"/>
            </a:endParaRPr>
          </a:p>
          <a:p>
            <a:pPr marL="0" indent="0">
              <a:buNone/>
            </a:pPr>
            <a:r>
              <a:rPr lang="es-ES" sz="1800" dirty="0" err="1">
                <a:solidFill>
                  <a:srgbClr val="000000"/>
                </a:solidFill>
                <a:highlight>
                  <a:srgbClr val="FFFFFF"/>
                </a:highlight>
                <a:latin typeface="Consolas" panose="020B0609020204030204" pitchFamily="49" charset="0"/>
              </a:rPr>
              <a:t>sessionStorage.removeItem</a:t>
            </a:r>
            <a:r>
              <a:rPr lang="es-ES" sz="1800" dirty="0">
                <a:solidFill>
                  <a:srgbClr val="000000"/>
                </a:solidFill>
                <a:highlight>
                  <a:srgbClr val="FFFFFF"/>
                </a:highlight>
                <a:latin typeface="Consolas" panose="020B0609020204030204" pitchFamily="49" charset="0"/>
              </a:rPr>
              <a:t>(</a:t>
            </a:r>
            <a:r>
              <a:rPr lang="es-ES" sz="1800" dirty="0" err="1">
                <a:solidFill>
                  <a:srgbClr val="000000"/>
                </a:solidFill>
                <a:highlight>
                  <a:srgbClr val="FFFFFF"/>
                </a:highlight>
                <a:latin typeface="Consolas" panose="020B0609020204030204" pitchFamily="49" charset="0"/>
              </a:rPr>
              <a:t>key</a:t>
            </a:r>
            <a:r>
              <a:rPr lang="es-ES" sz="1800" dirty="0">
                <a:solidFill>
                  <a:srgbClr val="000000"/>
                </a:solidFill>
                <a:highlight>
                  <a:srgbClr val="FFFFFF"/>
                </a:highlight>
                <a:latin typeface="Consolas" panose="020B0609020204030204" pitchFamily="49" charset="0"/>
              </a:rPr>
              <a:t>);</a:t>
            </a:r>
          </a:p>
          <a:p>
            <a:pPr marL="0" indent="0">
              <a:buNone/>
            </a:pPr>
            <a:endParaRPr lang="es-ES" sz="1800" dirty="0">
              <a:solidFill>
                <a:srgbClr val="000000"/>
              </a:solidFill>
              <a:highlight>
                <a:srgbClr val="FFFFFF"/>
              </a:highlight>
              <a:latin typeface="Consolas" panose="020B0609020204030204" pitchFamily="49" charset="0"/>
            </a:endParaRPr>
          </a:p>
          <a:p>
            <a:pPr marL="0" indent="0">
              <a:buNone/>
            </a:pPr>
            <a:r>
              <a:rPr lang="en-US" sz="1800" dirty="0">
                <a:solidFill>
                  <a:srgbClr val="008000"/>
                </a:solidFill>
                <a:highlight>
                  <a:srgbClr val="FFFFFF"/>
                </a:highlight>
                <a:latin typeface="Consolas" panose="020B0609020204030204" pitchFamily="49" charset="0"/>
              </a:rPr>
              <a:t>//check how many key-value pairs are present</a:t>
            </a:r>
            <a:endParaRPr lang="en-US" sz="1800" dirty="0">
              <a:solidFill>
                <a:srgbClr val="000000"/>
              </a:solidFill>
              <a:highlight>
                <a:srgbClr val="FFFFFF"/>
              </a:highlight>
              <a:latin typeface="Consolas" panose="020B0609020204030204" pitchFamily="49" charset="0"/>
            </a:endParaRPr>
          </a:p>
          <a:p>
            <a:pPr marL="0" indent="0">
              <a:buNone/>
            </a:pPr>
            <a:r>
              <a:rPr lang="es-ES" sz="1800" dirty="0">
                <a:solidFill>
                  <a:srgbClr val="0000FF"/>
                </a:solidFill>
                <a:highlight>
                  <a:srgbClr val="FFFFFF"/>
                </a:highlight>
                <a:latin typeface="Consolas" panose="020B0609020204030204" pitchFamily="49" charset="0"/>
              </a:rPr>
              <a:t>var</a:t>
            </a: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count</a:t>
            </a:r>
            <a:r>
              <a:rPr lang="es-ES" sz="1800" dirty="0">
                <a:solidFill>
                  <a:srgbClr val="000000"/>
                </a:solidFill>
                <a:highlight>
                  <a:srgbClr val="FFFFFF"/>
                </a:highlight>
                <a:latin typeface="Consolas" panose="020B0609020204030204" pitchFamily="49" charset="0"/>
              </a:rPr>
              <a:t> = </a:t>
            </a:r>
            <a:r>
              <a:rPr lang="es-ES" sz="1800" dirty="0" err="1">
                <a:solidFill>
                  <a:srgbClr val="000000"/>
                </a:solidFill>
                <a:highlight>
                  <a:srgbClr val="FFFFFF"/>
                </a:highlight>
                <a:latin typeface="Consolas" panose="020B0609020204030204" pitchFamily="49" charset="0"/>
              </a:rPr>
              <a:t>sessionStorage.length</a:t>
            </a:r>
            <a:r>
              <a:rPr lang="es-ES" sz="1800" dirty="0">
                <a:solidFill>
                  <a:srgbClr val="000000"/>
                </a:solidFill>
                <a:highlight>
                  <a:srgbClr val="FFFFFF"/>
                </a:highlight>
                <a:latin typeface="Consolas" panose="020B0609020204030204" pitchFamily="49" charset="0"/>
              </a:rPr>
              <a:t>;</a:t>
            </a:r>
            <a:endParaRPr lang="es-ES" sz="1800" b="1" dirty="0"/>
          </a:p>
        </p:txBody>
      </p:sp>
    </p:spTree>
    <p:extLst>
      <p:ext uri="{BB962C8B-B14F-4D97-AF65-F5344CB8AC3E}">
        <p14:creationId xmlns:p14="http://schemas.microsoft.com/office/powerpoint/2010/main" val="3402308601"/>
      </p:ext>
    </p:extLst>
  </p:cSld>
  <p:clrMapOvr>
    <a:masterClrMapping/>
  </p:clrMapOvr>
  <p:transition spd="slow">
    <p:zoom/>
    <p:sndAc>
      <p:stSnd>
        <p:snd r:embed="rId2" name="wind.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7"/>
            <a:ext cx="8229600" cy="5631904"/>
          </a:xfrm>
        </p:spPr>
        <p:txBody>
          <a:bodyPr/>
          <a:lstStyle/>
          <a:p>
            <a:r>
              <a:rPr lang="es-ES" b="1" dirty="0"/>
              <a:t>Ejercicio propuesto(6.1)</a:t>
            </a:r>
          </a:p>
          <a:p>
            <a:r>
              <a:rPr lang="es-ES" sz="2400" dirty="0">
                <a:solidFill>
                  <a:srgbClr val="201A1B"/>
                </a:solidFill>
                <a:latin typeface="Open Sans"/>
              </a:rPr>
              <a:t>Definir la estructura de un objeto que almacena una factura. Las facturas están formadas por la información de la propia empresa (nombre de la empresa, dirección, teléfono, NIF), la información del cliente (similar a la de la empresa), una lista de elementos (cada uno de los cuales dispone de descripción, precio, cantidad) y otra información básica de la factura (importe total, tipo de </a:t>
            </a:r>
            <a:r>
              <a:rPr lang="es-ES" sz="2400" dirty="0" err="1">
                <a:solidFill>
                  <a:srgbClr val="201A1B"/>
                </a:solidFill>
                <a:latin typeface="Open Sans"/>
              </a:rPr>
              <a:t>iva</a:t>
            </a:r>
            <a:r>
              <a:rPr lang="es-ES" sz="2400" dirty="0">
                <a:solidFill>
                  <a:srgbClr val="201A1B"/>
                </a:solidFill>
                <a:latin typeface="Open Sans"/>
              </a:rPr>
              <a:t>, forma de pago).</a:t>
            </a:r>
          </a:p>
          <a:p>
            <a:r>
              <a:rPr lang="es-ES" sz="2400" dirty="0">
                <a:solidFill>
                  <a:srgbClr val="201A1B"/>
                </a:solidFill>
                <a:latin typeface="Open Sans"/>
              </a:rPr>
              <a:t>Una vez definidas las propiedades del objeto, añadir un método que calcule el importe total de la factura y actualice el valor de la propiedad correspondiente. Por último, añadir otro método que muestre por pantalla el importe total de la factura.</a:t>
            </a:r>
          </a:p>
          <a:p>
            <a:endParaRPr lang="es-ES" dirty="0"/>
          </a:p>
        </p:txBody>
      </p:sp>
    </p:spTree>
    <p:extLst>
      <p:ext uri="{BB962C8B-B14F-4D97-AF65-F5344CB8AC3E}">
        <p14:creationId xmlns:p14="http://schemas.microsoft.com/office/powerpoint/2010/main" val="1031819880"/>
      </p:ext>
    </p:extLst>
  </p:cSld>
  <p:clrMapOvr>
    <a:masterClrMapping/>
  </p:clrMapOvr>
  <p:transition spd="slow">
    <p:zoom/>
    <p:sndAc>
      <p:stSnd>
        <p:snd r:embed="rId2" name="wind.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404665"/>
            <a:ext cx="8229600" cy="5919936"/>
          </a:xfrm>
        </p:spPr>
        <p:txBody>
          <a:bodyPr/>
          <a:lstStyle/>
          <a:p>
            <a:endParaRPr lang="es-ES" sz="1800" dirty="0" smtClean="0"/>
          </a:p>
          <a:p>
            <a:pPr marL="0" indent="0">
              <a:buNone/>
            </a:pPr>
            <a:r>
              <a:rPr lang="es-ES" sz="1800" b="1" dirty="0" err="1" smtClean="0"/>
              <a:t>Programacion</a:t>
            </a:r>
            <a:r>
              <a:rPr lang="es-ES" sz="1800" b="1" dirty="0" smtClean="0"/>
              <a:t> Orientada a Objetos en </a:t>
            </a:r>
            <a:r>
              <a:rPr lang="es-ES" sz="1800" b="1" dirty="0" err="1" smtClean="0"/>
              <a:t>jScript</a:t>
            </a:r>
            <a:endParaRPr lang="es-ES" sz="1800" b="1" dirty="0" smtClean="0"/>
          </a:p>
          <a:p>
            <a:pPr marL="0" indent="0">
              <a:buNone/>
            </a:pPr>
            <a:endParaRPr lang="es-ES" sz="1800" dirty="0" smtClean="0"/>
          </a:p>
          <a:p>
            <a:pPr marL="0" indent="0">
              <a:buNone/>
            </a:pPr>
            <a:r>
              <a:rPr lang="es-ES" sz="1800" dirty="0" smtClean="0"/>
              <a:t>Existen </a:t>
            </a:r>
            <a:r>
              <a:rPr lang="es-ES" sz="1800" dirty="0"/>
              <a:t>cuatro conceptos fundamentales dentro de la Programación Orientada a Objetos que se relacionan entre sí y que nos permitirán tener las riendas de nuestro código:</a:t>
            </a:r>
          </a:p>
          <a:p>
            <a:r>
              <a:rPr lang="es-ES" sz="1800" b="1" dirty="0"/>
              <a:t>Abstracción:</a:t>
            </a:r>
            <a:r>
              <a:rPr lang="es-ES" sz="1800" dirty="0"/>
              <a:t> proceso mental de extracción de las características esenciales de algo, ignorando los detalles superfluos.</a:t>
            </a:r>
          </a:p>
          <a:p>
            <a:r>
              <a:rPr lang="es-ES" sz="1800" b="1" dirty="0"/>
              <a:t>Encapsulación:</a:t>
            </a:r>
            <a:r>
              <a:rPr lang="es-ES" sz="1800" dirty="0"/>
              <a:t> proceso por el que se ocultan los detalles del soporte de las características esenciales de una abstracción.</a:t>
            </a:r>
          </a:p>
          <a:p>
            <a:r>
              <a:rPr lang="es-ES" sz="1800" b="1" dirty="0" err="1"/>
              <a:t>Modularización</a:t>
            </a:r>
            <a:r>
              <a:rPr lang="es-ES" sz="1800" b="1" dirty="0"/>
              <a:t>:</a:t>
            </a:r>
            <a:r>
              <a:rPr lang="es-ES" sz="1800" dirty="0"/>
              <a:t> proceso de descomposición de un sistema en un conjunto de módulos o piezas independientes y cohesivos (con significado propio). Lo adecuado es conseguir los mínimos acoplamientos.</a:t>
            </a:r>
          </a:p>
          <a:p>
            <a:r>
              <a:rPr lang="es-ES" sz="1800" b="1" dirty="0"/>
              <a:t>Jerarquización:</a:t>
            </a:r>
            <a:r>
              <a:rPr lang="es-ES" sz="1800" dirty="0"/>
              <a:t> proceso de estructuración por el que se produce una organización (jerarquía) de un conjunto de elementos en grados o niveles de responsabilidad, incumbencia o composición entre otros.</a:t>
            </a:r>
          </a:p>
          <a:p>
            <a:pPr marL="0" indent="0">
              <a:buNone/>
            </a:pPr>
            <a:endParaRPr lang="es-ES" dirty="0"/>
          </a:p>
        </p:txBody>
      </p:sp>
    </p:spTree>
    <p:extLst>
      <p:ext uri="{BB962C8B-B14F-4D97-AF65-F5344CB8AC3E}">
        <p14:creationId xmlns:p14="http://schemas.microsoft.com/office/powerpoint/2010/main" val="2807238777"/>
      </p:ext>
    </p:extLst>
  </p:cSld>
  <p:clrMapOvr>
    <a:masterClrMapping/>
  </p:clrMapOvr>
  <p:transition spd="slow">
    <p:zoom/>
    <p:sndAc>
      <p:stSnd>
        <p:snd r:embed="rId2" name="wind.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850"/>
            <a:ext cx="8229600" cy="635918"/>
          </a:xfrm>
        </p:spPr>
        <p:txBody>
          <a:bodyPr/>
          <a:lstStyle/>
          <a:p>
            <a:pPr algn="ctr"/>
            <a:r>
              <a:rPr lang="es-ES" dirty="0"/>
              <a:t>Clases</a:t>
            </a:r>
          </a:p>
        </p:txBody>
      </p:sp>
      <p:sp>
        <p:nvSpPr>
          <p:cNvPr id="3" name="Marcador de contenido 2"/>
          <p:cNvSpPr>
            <a:spLocks noGrp="1"/>
          </p:cNvSpPr>
          <p:nvPr>
            <p:ph idx="1"/>
          </p:nvPr>
        </p:nvSpPr>
        <p:spPr>
          <a:xfrm>
            <a:off x="457200" y="1412777"/>
            <a:ext cx="8229600" cy="4911824"/>
          </a:xfrm>
        </p:spPr>
        <p:txBody>
          <a:bodyPr/>
          <a:lstStyle/>
          <a:p>
            <a:r>
              <a:rPr lang="es-ES" dirty="0"/>
              <a:t>JavaScript </a:t>
            </a:r>
            <a:r>
              <a:rPr lang="es-ES" b="1" dirty="0"/>
              <a:t>no permite crear clases </a:t>
            </a:r>
            <a:r>
              <a:rPr lang="es-ES" dirty="0"/>
              <a:t>como </a:t>
            </a:r>
            <a:r>
              <a:rPr lang="es-ES" dirty="0" err="1"/>
              <a:t>c#</a:t>
            </a:r>
            <a:r>
              <a:rPr lang="es-ES" dirty="0"/>
              <a:t> o Java.</a:t>
            </a:r>
          </a:p>
          <a:p>
            <a:r>
              <a:rPr lang="es-ES" dirty="0"/>
              <a:t>Es posible utilizar unos elementos parecidos a las clases y que se denominan </a:t>
            </a:r>
            <a:r>
              <a:rPr lang="es-ES" i="1" dirty="0" err="1"/>
              <a:t>pseudoclases</a:t>
            </a:r>
            <a:r>
              <a:rPr lang="es-ES" i="1" dirty="0"/>
              <a:t> que funcionan a base de funciones constructoras y con el </a:t>
            </a:r>
            <a:r>
              <a:rPr lang="es-ES" i="1" dirty="0" err="1"/>
              <a:t>prototype</a:t>
            </a:r>
            <a:r>
              <a:rPr lang="es-ES" i="1" dirty="0"/>
              <a:t>.</a:t>
            </a:r>
          </a:p>
          <a:p>
            <a:r>
              <a:rPr lang="es-ES" i="1" dirty="0"/>
              <a:t>JavaScript emula el funcionamiento de los constructores mediante el uso de funciones constructoras: </a:t>
            </a:r>
          </a:p>
          <a:p>
            <a:pPr marL="1189038" lvl="4" indent="0">
              <a:buNone/>
            </a:pPr>
            <a:r>
              <a:rPr lang="es-ES" dirty="0" err="1">
                <a:solidFill>
                  <a:srgbClr val="0000FF"/>
                </a:solidFill>
                <a:highlight>
                  <a:srgbClr val="FFFFFF"/>
                </a:highlight>
                <a:latin typeface="Consolas" panose="020B0609020204030204" pitchFamily="49" charset="0"/>
              </a:rPr>
              <a:t>function</a:t>
            </a:r>
            <a:r>
              <a:rPr lang="es-ES" dirty="0">
                <a:solidFill>
                  <a:srgbClr val="000000"/>
                </a:solidFill>
                <a:highlight>
                  <a:srgbClr val="FFFFFF"/>
                </a:highlight>
                <a:latin typeface="Consolas" panose="020B0609020204030204" pitchFamily="49" charset="0"/>
              </a:rPr>
              <a:t> Factura(</a:t>
            </a:r>
            <a:r>
              <a:rPr lang="es-ES" dirty="0" err="1">
                <a:solidFill>
                  <a:srgbClr val="000000"/>
                </a:solidFill>
                <a:highlight>
                  <a:srgbClr val="FFFFFF"/>
                </a:highlight>
                <a:latin typeface="Consolas" panose="020B0609020204030204" pitchFamily="49" charset="0"/>
              </a:rPr>
              <a:t>idFactura</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idCliente</a:t>
            </a:r>
            <a:r>
              <a:rPr lang="es-ES" dirty="0">
                <a:solidFill>
                  <a:srgbClr val="000000"/>
                </a:solidFill>
                <a:highlight>
                  <a:srgbClr val="FFFFFF"/>
                </a:highlight>
                <a:latin typeface="Consolas" panose="020B0609020204030204" pitchFamily="49" charset="0"/>
              </a:rPr>
              <a:t>) {</a:t>
            </a:r>
          </a:p>
          <a:p>
            <a:pPr marL="1189038" lvl="4" indent="0">
              <a:buNone/>
            </a:pPr>
            <a:r>
              <a:rPr lang="es-ES" dirty="0">
                <a:solidFill>
                  <a:srgbClr val="000000"/>
                </a:solidFill>
                <a:highlight>
                  <a:srgbClr val="FFFFFF"/>
                </a:highlight>
                <a:latin typeface="Consolas" panose="020B0609020204030204" pitchFamily="49" charset="0"/>
              </a:rPr>
              <a:t>    </a:t>
            </a:r>
            <a:r>
              <a:rPr lang="es-ES" dirty="0" err="1">
                <a:solidFill>
                  <a:srgbClr val="0000FF"/>
                </a:solidFill>
                <a:highlight>
                  <a:srgbClr val="FFFFFF"/>
                </a:highlight>
                <a:latin typeface="Consolas" panose="020B0609020204030204" pitchFamily="49" charset="0"/>
              </a:rPr>
              <a:t>this</a:t>
            </a:r>
            <a:r>
              <a:rPr lang="es-ES" dirty="0" err="1">
                <a:solidFill>
                  <a:srgbClr val="000000"/>
                </a:solidFill>
                <a:highlight>
                  <a:srgbClr val="FFFFFF"/>
                </a:highlight>
                <a:latin typeface="Consolas" panose="020B0609020204030204" pitchFamily="49" charset="0"/>
              </a:rPr>
              <a:t>.idFactura</a:t>
            </a:r>
            <a:r>
              <a:rPr lang="es-ES" dirty="0">
                <a:solidFill>
                  <a:srgbClr val="000000"/>
                </a:solidFill>
                <a:highlight>
                  <a:srgbClr val="FFFFFF"/>
                </a:highlight>
                <a:latin typeface="Consolas" panose="020B0609020204030204" pitchFamily="49" charset="0"/>
              </a:rPr>
              <a:t> = </a:t>
            </a:r>
            <a:r>
              <a:rPr lang="es-ES" dirty="0" err="1">
                <a:solidFill>
                  <a:srgbClr val="000000"/>
                </a:solidFill>
                <a:highlight>
                  <a:srgbClr val="FFFFFF"/>
                </a:highlight>
                <a:latin typeface="Consolas" panose="020B0609020204030204" pitchFamily="49" charset="0"/>
              </a:rPr>
              <a:t>idFactura</a:t>
            </a:r>
            <a:r>
              <a:rPr lang="es-ES" dirty="0">
                <a:solidFill>
                  <a:srgbClr val="000000"/>
                </a:solidFill>
                <a:highlight>
                  <a:srgbClr val="FFFFFF"/>
                </a:highlight>
                <a:latin typeface="Consolas" panose="020B0609020204030204" pitchFamily="49" charset="0"/>
              </a:rPr>
              <a:t>;</a:t>
            </a:r>
          </a:p>
          <a:p>
            <a:pPr marL="1189038" lvl="4" indent="0">
              <a:buNone/>
            </a:pPr>
            <a:r>
              <a:rPr lang="es-ES" dirty="0">
                <a:solidFill>
                  <a:srgbClr val="000000"/>
                </a:solidFill>
                <a:highlight>
                  <a:srgbClr val="FFFFFF"/>
                </a:highlight>
                <a:latin typeface="Consolas" panose="020B0609020204030204" pitchFamily="49" charset="0"/>
              </a:rPr>
              <a:t>    </a:t>
            </a:r>
            <a:r>
              <a:rPr lang="es-ES" dirty="0" err="1">
                <a:solidFill>
                  <a:srgbClr val="0000FF"/>
                </a:solidFill>
                <a:highlight>
                  <a:srgbClr val="FFFFFF"/>
                </a:highlight>
                <a:latin typeface="Consolas" panose="020B0609020204030204" pitchFamily="49" charset="0"/>
              </a:rPr>
              <a:t>this</a:t>
            </a:r>
            <a:r>
              <a:rPr lang="es-ES" dirty="0" err="1">
                <a:solidFill>
                  <a:srgbClr val="000000"/>
                </a:solidFill>
                <a:highlight>
                  <a:srgbClr val="FFFFFF"/>
                </a:highlight>
                <a:latin typeface="Consolas" panose="020B0609020204030204" pitchFamily="49" charset="0"/>
              </a:rPr>
              <a:t>.idCliente</a:t>
            </a:r>
            <a:r>
              <a:rPr lang="es-ES" dirty="0">
                <a:solidFill>
                  <a:srgbClr val="000000"/>
                </a:solidFill>
                <a:highlight>
                  <a:srgbClr val="FFFFFF"/>
                </a:highlight>
                <a:latin typeface="Consolas" panose="020B0609020204030204" pitchFamily="49" charset="0"/>
              </a:rPr>
              <a:t> = </a:t>
            </a:r>
            <a:r>
              <a:rPr lang="es-ES" dirty="0" err="1">
                <a:solidFill>
                  <a:srgbClr val="000000"/>
                </a:solidFill>
                <a:highlight>
                  <a:srgbClr val="FFFFFF"/>
                </a:highlight>
                <a:latin typeface="Consolas" panose="020B0609020204030204" pitchFamily="49" charset="0"/>
              </a:rPr>
              <a:t>idCliente</a:t>
            </a:r>
            <a:r>
              <a:rPr lang="es-ES" dirty="0">
                <a:solidFill>
                  <a:srgbClr val="000000"/>
                </a:solidFill>
                <a:highlight>
                  <a:srgbClr val="FFFFFF"/>
                </a:highlight>
                <a:latin typeface="Consolas" panose="020B0609020204030204" pitchFamily="49" charset="0"/>
              </a:rPr>
              <a:t>;</a:t>
            </a:r>
          </a:p>
          <a:p>
            <a:pPr marL="1189038" lvl="4" indent="0">
              <a:buNone/>
            </a:pPr>
            <a:r>
              <a:rPr lang="es-ES" dirty="0">
                <a:solidFill>
                  <a:srgbClr val="000000"/>
                </a:solidFill>
                <a:highlight>
                  <a:srgbClr val="FFFFFF"/>
                </a:highlight>
                <a:latin typeface="Consolas" panose="020B0609020204030204" pitchFamily="49" charset="0"/>
              </a:rPr>
              <a:t>}</a:t>
            </a:r>
            <a:endParaRPr lang="es-ES" dirty="0"/>
          </a:p>
        </p:txBody>
      </p:sp>
      <p:sp>
        <p:nvSpPr>
          <p:cNvPr id="6" name="CuadroTexto 5"/>
          <p:cNvSpPr txBox="1"/>
          <p:nvPr/>
        </p:nvSpPr>
        <p:spPr>
          <a:xfrm>
            <a:off x="5940152" y="5805264"/>
            <a:ext cx="2952328" cy="646331"/>
          </a:xfrm>
          <a:prstGeom prst="rect">
            <a:avLst/>
          </a:prstGeom>
          <a:noFill/>
          <a:ln>
            <a:solidFill>
              <a:schemeClr val="tx1"/>
            </a:solidFill>
          </a:ln>
        </p:spPr>
        <p:txBody>
          <a:bodyPr wrap="square" rtlCol="0">
            <a:spAutoFit/>
          </a:bodyPr>
          <a:lstStyle/>
          <a:p>
            <a:r>
              <a:rPr lang="es-ES" sz="1200" b="1" dirty="0">
                <a:solidFill>
                  <a:srgbClr val="201A1B"/>
                </a:solidFill>
                <a:latin typeface="Open Sans"/>
              </a:rPr>
              <a:t>la factura se inicializa mediante el identificador de factura y el identificador de cliente</a:t>
            </a:r>
            <a:endParaRPr lang="es-ES" sz="1200" b="1" dirty="0"/>
          </a:p>
        </p:txBody>
      </p:sp>
      <p:cxnSp>
        <p:nvCxnSpPr>
          <p:cNvPr id="8" name="Conector recto 7"/>
          <p:cNvCxnSpPr/>
          <p:nvPr/>
        </p:nvCxnSpPr>
        <p:spPr>
          <a:xfrm flipV="1">
            <a:off x="7380312" y="50131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6156176" y="5013176"/>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6156176" y="5409220"/>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063348"/>
      </p:ext>
    </p:extLst>
  </p:cSld>
  <p:clrMapOvr>
    <a:masterClrMapping/>
  </p:clrMapOvr>
  <p:transition spd="slow">
    <p:zoom/>
    <p:sndAc>
      <p:stSnd>
        <p:snd r:embed="rId2" name="wind.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544" y="1052736"/>
            <a:ext cx="8229600" cy="5415880"/>
          </a:xfrm>
        </p:spPr>
        <p:txBody>
          <a:bodyPr/>
          <a:lstStyle/>
          <a:p>
            <a:r>
              <a:rPr lang="es-ES" dirty="0"/>
              <a:t>Después de definir la función anterior, es posible crear un objeto de tipo Factura y simular el funcionamiento de un constructor:</a:t>
            </a:r>
          </a:p>
          <a:p>
            <a:pPr marL="0" indent="0">
              <a:buNone/>
            </a:pPr>
            <a:r>
              <a:rPr lang="pt-BR" sz="2800" dirty="0">
                <a:solidFill>
                  <a:srgbClr val="0000FF"/>
                </a:solidFill>
                <a:highlight>
                  <a:srgbClr val="FFFFFF"/>
                </a:highlight>
                <a:latin typeface="Consolas" panose="020B0609020204030204" pitchFamily="49" charset="0"/>
              </a:rPr>
              <a:t>	var</a:t>
            </a:r>
            <a:r>
              <a:rPr lang="pt-BR" sz="2800" dirty="0">
                <a:solidFill>
                  <a:srgbClr val="000000"/>
                </a:solidFill>
                <a:highlight>
                  <a:srgbClr val="FFFFFF"/>
                </a:highlight>
                <a:latin typeface="Consolas" panose="020B0609020204030204" pitchFamily="49" charset="0"/>
              </a:rPr>
              <a:t> </a:t>
            </a:r>
            <a:r>
              <a:rPr lang="pt-BR" sz="2800" dirty="0" err="1">
                <a:solidFill>
                  <a:srgbClr val="000000"/>
                </a:solidFill>
                <a:highlight>
                  <a:srgbClr val="FFFFFF"/>
                </a:highlight>
                <a:latin typeface="Consolas" panose="020B0609020204030204" pitchFamily="49" charset="0"/>
              </a:rPr>
              <a:t>laFactura</a:t>
            </a:r>
            <a:r>
              <a:rPr lang="pt-BR" sz="2800" dirty="0">
                <a:solidFill>
                  <a:srgbClr val="000000"/>
                </a:solidFill>
                <a:highlight>
                  <a:srgbClr val="FFFFFF"/>
                </a:highlight>
                <a:latin typeface="Consolas" panose="020B0609020204030204" pitchFamily="49" charset="0"/>
              </a:rPr>
              <a:t> = </a:t>
            </a:r>
            <a:r>
              <a:rPr lang="pt-BR" sz="2800" dirty="0">
                <a:solidFill>
                  <a:srgbClr val="0000FF"/>
                </a:solidFill>
                <a:highlight>
                  <a:srgbClr val="FFFFFF"/>
                </a:highlight>
                <a:latin typeface="Consolas" panose="020B0609020204030204" pitchFamily="49" charset="0"/>
              </a:rPr>
              <a:t>new</a:t>
            </a:r>
            <a:r>
              <a:rPr lang="pt-BR" sz="2800" dirty="0">
                <a:solidFill>
                  <a:srgbClr val="000000"/>
                </a:solidFill>
                <a:highlight>
                  <a:srgbClr val="FFFFFF"/>
                </a:highlight>
                <a:latin typeface="Consolas" panose="020B0609020204030204" pitchFamily="49" charset="0"/>
              </a:rPr>
              <a:t> </a:t>
            </a:r>
            <a:r>
              <a:rPr lang="pt-BR" sz="2800" dirty="0" err="1">
                <a:solidFill>
                  <a:srgbClr val="000000"/>
                </a:solidFill>
                <a:highlight>
                  <a:srgbClr val="FFFFFF"/>
                </a:highlight>
                <a:latin typeface="Consolas" panose="020B0609020204030204" pitchFamily="49" charset="0"/>
              </a:rPr>
              <a:t>Factura</a:t>
            </a:r>
            <a:r>
              <a:rPr lang="pt-BR" sz="2800" dirty="0">
                <a:solidFill>
                  <a:srgbClr val="000000"/>
                </a:solidFill>
                <a:highlight>
                  <a:srgbClr val="FFFFFF"/>
                </a:highlight>
                <a:latin typeface="Consolas" panose="020B0609020204030204" pitchFamily="49" charset="0"/>
              </a:rPr>
              <a:t>(3, 7);</a:t>
            </a:r>
            <a:endParaRPr lang="es-ES" dirty="0"/>
          </a:p>
          <a:p>
            <a:r>
              <a:rPr lang="es-ES" dirty="0"/>
              <a:t>Así, el objeto </a:t>
            </a:r>
            <a:r>
              <a:rPr lang="es-ES" i="1" dirty="0" err="1"/>
              <a:t>laFactura</a:t>
            </a:r>
            <a:r>
              <a:rPr lang="es-ES" dirty="0"/>
              <a:t> es de tipo </a:t>
            </a:r>
            <a:r>
              <a:rPr lang="es-ES" i="1" dirty="0"/>
              <a:t>Factura</a:t>
            </a:r>
            <a:r>
              <a:rPr lang="es-ES" dirty="0"/>
              <a:t>, con todas sus propiedades y métodos y se puede acceder a ellos utilizando la notación de puntos habitual:</a:t>
            </a:r>
          </a:p>
          <a:p>
            <a:pPr marL="0" indent="0">
              <a:buNone/>
            </a:pPr>
            <a:endParaRPr lang="es-ES" sz="2400" dirty="0">
              <a:solidFill>
                <a:srgbClr val="000000"/>
              </a:solidFill>
              <a:highlight>
                <a:srgbClr val="FFFFFF"/>
              </a:highlight>
              <a:latin typeface="Consolas" panose="020B0609020204030204" pitchFamily="49" charset="0"/>
            </a:endParaRPr>
          </a:p>
          <a:p>
            <a:pPr marL="0" indent="0">
              <a:buNone/>
            </a:pPr>
            <a:r>
              <a:rPr lang="es-ES" sz="2400" dirty="0">
                <a:solidFill>
                  <a:srgbClr val="000000"/>
                </a:solidFill>
                <a:highlight>
                  <a:srgbClr val="FFFFFF"/>
                </a:highlight>
                <a:latin typeface="Consolas" panose="020B0609020204030204" pitchFamily="49" charset="0"/>
              </a:rPr>
              <a:t>	</a:t>
            </a:r>
            <a:r>
              <a:rPr lang="es-ES" sz="2400" dirty="0" err="1">
                <a:solidFill>
                  <a:srgbClr val="000000"/>
                </a:solidFill>
                <a:highlight>
                  <a:srgbClr val="FFFFFF"/>
                </a:highlight>
                <a:latin typeface="Consolas" panose="020B0609020204030204" pitchFamily="49" charset="0"/>
              </a:rPr>
              <a:t>alert</a:t>
            </a:r>
            <a:r>
              <a:rPr lang="es-ES" sz="2400" dirty="0">
                <a:solidFill>
                  <a:srgbClr val="000000"/>
                </a:solidFill>
                <a:highlight>
                  <a:srgbClr val="FFFFFF"/>
                </a:highlight>
                <a:latin typeface="Consolas" panose="020B0609020204030204" pitchFamily="49" charset="0"/>
              </a:rPr>
              <a:t>(</a:t>
            </a:r>
            <a:r>
              <a:rPr lang="es-ES" sz="2400" dirty="0">
                <a:solidFill>
                  <a:srgbClr val="A31515"/>
                </a:solidFill>
                <a:highlight>
                  <a:srgbClr val="FFFFFF"/>
                </a:highlight>
                <a:latin typeface="Consolas" panose="020B0609020204030204" pitchFamily="49" charset="0"/>
              </a:rPr>
              <a:t>"cliente = "</a:t>
            </a:r>
            <a:r>
              <a:rPr lang="es-ES" sz="2400" dirty="0">
                <a:solidFill>
                  <a:srgbClr val="000000"/>
                </a:solidFill>
                <a:highlight>
                  <a:srgbClr val="FFFFFF"/>
                </a:highlight>
                <a:latin typeface="Consolas" panose="020B0609020204030204" pitchFamily="49" charset="0"/>
              </a:rPr>
              <a:t> + </a:t>
            </a:r>
            <a:r>
              <a:rPr lang="es-ES" sz="2400" dirty="0" err="1">
                <a:solidFill>
                  <a:srgbClr val="000000"/>
                </a:solidFill>
                <a:highlight>
                  <a:srgbClr val="FFFFFF"/>
                </a:highlight>
                <a:latin typeface="Consolas" panose="020B0609020204030204" pitchFamily="49" charset="0"/>
              </a:rPr>
              <a:t>laFactura.idCliente</a:t>
            </a:r>
            <a:r>
              <a:rPr lang="es-ES" sz="2400" dirty="0">
                <a:solidFill>
                  <a:srgbClr val="000000"/>
                </a:solidFill>
                <a:highlight>
                  <a:srgbClr val="FFFFFF"/>
                </a:highlight>
                <a:latin typeface="Consolas" panose="020B0609020204030204" pitchFamily="49" charset="0"/>
              </a:rPr>
              <a:t> + 	</a:t>
            </a:r>
            <a:r>
              <a:rPr lang="es-ES" sz="2400" dirty="0">
                <a:solidFill>
                  <a:srgbClr val="A31515"/>
                </a:solidFill>
                <a:highlight>
                  <a:srgbClr val="FFFFFF"/>
                </a:highlight>
                <a:latin typeface="Consolas" panose="020B0609020204030204" pitchFamily="49" charset="0"/>
              </a:rPr>
              <a:t>", factura = "</a:t>
            </a:r>
            <a:r>
              <a:rPr lang="es-ES" sz="2400" dirty="0">
                <a:solidFill>
                  <a:srgbClr val="000000"/>
                </a:solidFill>
                <a:highlight>
                  <a:srgbClr val="FFFFFF"/>
                </a:highlight>
                <a:latin typeface="Consolas" panose="020B0609020204030204" pitchFamily="49" charset="0"/>
              </a:rPr>
              <a:t> + </a:t>
            </a:r>
            <a:r>
              <a:rPr lang="es-ES" sz="2400" dirty="0" err="1">
                <a:solidFill>
                  <a:srgbClr val="000000"/>
                </a:solidFill>
                <a:highlight>
                  <a:srgbClr val="FFFFFF"/>
                </a:highlight>
                <a:latin typeface="Consolas" panose="020B0609020204030204" pitchFamily="49" charset="0"/>
              </a:rPr>
              <a:t>laFactura.idFactura</a:t>
            </a:r>
            <a:r>
              <a:rPr lang="es-ES" sz="2400" dirty="0">
                <a:solidFill>
                  <a:srgbClr val="000000"/>
                </a:solidFill>
                <a:highlight>
                  <a:srgbClr val="FFFFFF"/>
                </a:highlight>
                <a:latin typeface="Consolas" panose="020B0609020204030204" pitchFamily="49" charset="0"/>
              </a:rPr>
              <a:t>);</a:t>
            </a:r>
            <a:endParaRPr lang="es-ES" sz="2400" dirty="0"/>
          </a:p>
        </p:txBody>
      </p:sp>
    </p:spTree>
    <p:extLst>
      <p:ext uri="{BB962C8B-B14F-4D97-AF65-F5344CB8AC3E}">
        <p14:creationId xmlns:p14="http://schemas.microsoft.com/office/powerpoint/2010/main" val="2942458910"/>
      </p:ext>
    </p:extLst>
  </p:cSld>
  <p:clrMapOvr>
    <a:masterClrMapping/>
  </p:clrMapOvr>
  <p:transition spd="slow">
    <p:zoom/>
    <p:sndAc>
      <p:stSnd>
        <p:snd r:embed="rId2" name="wind.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850"/>
            <a:ext cx="8229600" cy="419894"/>
          </a:xfrm>
        </p:spPr>
        <p:txBody>
          <a:bodyPr/>
          <a:lstStyle/>
          <a:p>
            <a:pPr algn="ctr"/>
            <a:r>
              <a:rPr lang="es-ES" sz="4000" dirty="0" err="1"/>
              <a:t>Prototype</a:t>
            </a:r>
            <a:endParaRPr lang="es-ES" sz="4000" dirty="0"/>
          </a:p>
        </p:txBody>
      </p:sp>
      <p:sp>
        <p:nvSpPr>
          <p:cNvPr id="3" name="Marcador de contenido 2"/>
          <p:cNvSpPr>
            <a:spLocks noGrp="1"/>
          </p:cNvSpPr>
          <p:nvPr>
            <p:ph idx="1"/>
          </p:nvPr>
        </p:nvSpPr>
        <p:spPr>
          <a:xfrm>
            <a:off x="457200" y="1124745"/>
            <a:ext cx="8229600" cy="5199856"/>
          </a:xfrm>
        </p:spPr>
        <p:txBody>
          <a:bodyPr/>
          <a:lstStyle/>
          <a:p>
            <a:r>
              <a:rPr lang="es-ES" dirty="0">
                <a:solidFill>
                  <a:srgbClr val="201A1B"/>
                </a:solidFill>
                <a:latin typeface="Open Sans"/>
              </a:rPr>
              <a:t>Las funciones constructoras no solamente pueden establecer las propiedades del objeto, sino que también pueden definir sus métodos.</a:t>
            </a:r>
          </a:p>
          <a:p>
            <a:pPr marL="366713" lvl="1" indent="0">
              <a:buNone/>
            </a:pPr>
            <a:r>
              <a:rPr lang="es-ES" sz="1800" dirty="0" err="1">
                <a:solidFill>
                  <a:srgbClr val="0000FF"/>
                </a:solidFill>
                <a:highlight>
                  <a:srgbClr val="FFFFFF"/>
                </a:highlight>
                <a:latin typeface="Consolas" panose="020B0609020204030204" pitchFamily="49" charset="0"/>
              </a:rPr>
              <a:t>function</a:t>
            </a:r>
            <a:r>
              <a:rPr lang="es-ES" sz="1800" dirty="0">
                <a:solidFill>
                  <a:srgbClr val="000000"/>
                </a:solidFill>
                <a:highlight>
                  <a:srgbClr val="FFFFFF"/>
                </a:highlight>
                <a:latin typeface="Consolas" panose="020B0609020204030204" pitchFamily="49" charset="0"/>
              </a:rPr>
              <a:t> Factura(</a:t>
            </a:r>
            <a:r>
              <a:rPr lang="es-ES" sz="1800" dirty="0" err="1">
                <a:solidFill>
                  <a:srgbClr val="000000"/>
                </a:solidFill>
                <a:highlight>
                  <a:srgbClr val="FFFFFF"/>
                </a:highlight>
                <a:latin typeface="Consolas" panose="020B0609020204030204" pitchFamily="49" charset="0"/>
              </a:rPr>
              <a:t>idFactura</a:t>
            </a: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idCliente</a:t>
            </a:r>
            <a:r>
              <a:rPr lang="es-ES" sz="1800" dirty="0">
                <a:solidFill>
                  <a:srgbClr val="000000"/>
                </a:solidFill>
                <a:highlight>
                  <a:srgbClr val="FFFFFF"/>
                </a:highlight>
                <a:latin typeface="Consolas" panose="020B0609020204030204" pitchFamily="49" charset="0"/>
              </a:rPr>
              <a:t>) {</a:t>
            </a:r>
          </a:p>
          <a:p>
            <a:pPr marL="366713" lvl="1" indent="0">
              <a:buNone/>
            </a:pPr>
            <a:r>
              <a:rPr lang="es-ES" sz="1800" dirty="0">
                <a:solidFill>
                  <a:srgbClr val="000000"/>
                </a:solidFill>
                <a:highlight>
                  <a:srgbClr val="FFFFFF"/>
                </a:highlight>
                <a:latin typeface="Consolas" panose="020B0609020204030204" pitchFamily="49" charset="0"/>
              </a:rPr>
              <a:t>    </a:t>
            </a:r>
            <a:r>
              <a:rPr lang="es-ES" sz="1800" dirty="0" err="1">
                <a:solidFill>
                  <a:srgbClr val="0000FF"/>
                </a:solidFill>
                <a:highlight>
                  <a:srgbClr val="FFFFFF"/>
                </a:highlight>
                <a:latin typeface="Consolas" panose="020B0609020204030204" pitchFamily="49" charset="0"/>
              </a:rPr>
              <a:t>this</a:t>
            </a:r>
            <a:r>
              <a:rPr lang="es-ES" sz="1800" dirty="0" err="1">
                <a:solidFill>
                  <a:srgbClr val="000000"/>
                </a:solidFill>
                <a:highlight>
                  <a:srgbClr val="FFFFFF"/>
                </a:highlight>
                <a:latin typeface="Consolas" panose="020B0609020204030204" pitchFamily="49" charset="0"/>
              </a:rPr>
              <a:t>.idFactura</a:t>
            </a:r>
            <a:r>
              <a:rPr lang="es-ES" sz="1800" dirty="0">
                <a:solidFill>
                  <a:srgbClr val="000000"/>
                </a:solidFill>
                <a:highlight>
                  <a:srgbClr val="FFFFFF"/>
                </a:highlight>
                <a:latin typeface="Consolas" panose="020B0609020204030204" pitchFamily="49" charset="0"/>
              </a:rPr>
              <a:t> = </a:t>
            </a:r>
            <a:r>
              <a:rPr lang="es-ES" sz="1800" dirty="0" err="1">
                <a:solidFill>
                  <a:srgbClr val="000000"/>
                </a:solidFill>
                <a:highlight>
                  <a:srgbClr val="FFFFFF"/>
                </a:highlight>
                <a:latin typeface="Consolas" panose="020B0609020204030204" pitchFamily="49" charset="0"/>
              </a:rPr>
              <a:t>idFactura</a:t>
            </a:r>
            <a:r>
              <a:rPr lang="es-ES" sz="1800" dirty="0">
                <a:solidFill>
                  <a:srgbClr val="000000"/>
                </a:solidFill>
                <a:highlight>
                  <a:srgbClr val="FFFFFF"/>
                </a:highlight>
                <a:latin typeface="Consolas" panose="020B0609020204030204" pitchFamily="49" charset="0"/>
              </a:rPr>
              <a:t>;</a:t>
            </a:r>
          </a:p>
          <a:p>
            <a:pPr marL="366713" lvl="1" indent="0">
              <a:buNone/>
            </a:pPr>
            <a:r>
              <a:rPr lang="es-ES" sz="1800" dirty="0">
                <a:solidFill>
                  <a:srgbClr val="000000"/>
                </a:solidFill>
                <a:highlight>
                  <a:srgbClr val="FFFFFF"/>
                </a:highlight>
                <a:latin typeface="Consolas" panose="020B0609020204030204" pitchFamily="49" charset="0"/>
              </a:rPr>
              <a:t>    </a:t>
            </a:r>
            <a:r>
              <a:rPr lang="es-ES" sz="1800" dirty="0" err="1">
                <a:solidFill>
                  <a:srgbClr val="0000FF"/>
                </a:solidFill>
                <a:highlight>
                  <a:srgbClr val="FFFFFF"/>
                </a:highlight>
                <a:latin typeface="Consolas" panose="020B0609020204030204" pitchFamily="49" charset="0"/>
              </a:rPr>
              <a:t>this</a:t>
            </a:r>
            <a:r>
              <a:rPr lang="es-ES" sz="1800" dirty="0" err="1">
                <a:solidFill>
                  <a:srgbClr val="000000"/>
                </a:solidFill>
                <a:highlight>
                  <a:srgbClr val="FFFFFF"/>
                </a:highlight>
                <a:latin typeface="Consolas" panose="020B0609020204030204" pitchFamily="49" charset="0"/>
              </a:rPr>
              <a:t>.idCliente</a:t>
            </a:r>
            <a:r>
              <a:rPr lang="es-ES" sz="1800" dirty="0">
                <a:solidFill>
                  <a:srgbClr val="000000"/>
                </a:solidFill>
                <a:highlight>
                  <a:srgbClr val="FFFFFF"/>
                </a:highlight>
                <a:latin typeface="Consolas" panose="020B0609020204030204" pitchFamily="49" charset="0"/>
              </a:rPr>
              <a:t> = </a:t>
            </a:r>
            <a:r>
              <a:rPr lang="es-ES" sz="1800" dirty="0" err="1">
                <a:solidFill>
                  <a:srgbClr val="000000"/>
                </a:solidFill>
                <a:highlight>
                  <a:srgbClr val="FFFFFF"/>
                </a:highlight>
                <a:latin typeface="Consolas" panose="020B0609020204030204" pitchFamily="49" charset="0"/>
              </a:rPr>
              <a:t>idCliente</a:t>
            </a:r>
            <a:r>
              <a:rPr lang="es-ES" sz="1800" dirty="0">
                <a:solidFill>
                  <a:srgbClr val="000000"/>
                </a:solidFill>
                <a:highlight>
                  <a:srgbClr val="FFFFFF"/>
                </a:highlight>
                <a:latin typeface="Consolas" panose="020B0609020204030204" pitchFamily="49" charset="0"/>
              </a:rPr>
              <a:t>;</a:t>
            </a:r>
          </a:p>
          <a:p>
            <a:pPr marL="366713" lvl="1" indent="0">
              <a:buNone/>
            </a:pPr>
            <a:endParaRPr lang="es-ES" sz="1800" dirty="0">
              <a:solidFill>
                <a:srgbClr val="000000"/>
              </a:solidFill>
              <a:highlight>
                <a:srgbClr val="FFFFFF"/>
              </a:highlight>
              <a:latin typeface="Consolas" panose="020B0609020204030204" pitchFamily="49" charset="0"/>
            </a:endParaRPr>
          </a:p>
          <a:p>
            <a:pPr marL="366713" lvl="1" indent="0">
              <a:buNone/>
            </a:pPr>
            <a:r>
              <a:rPr lang="es-ES" sz="1800" dirty="0">
                <a:solidFill>
                  <a:srgbClr val="000000"/>
                </a:solidFill>
                <a:highlight>
                  <a:srgbClr val="FFFFFF"/>
                </a:highlight>
                <a:latin typeface="Consolas" panose="020B0609020204030204" pitchFamily="49" charset="0"/>
              </a:rPr>
              <a:t>    </a:t>
            </a:r>
            <a:r>
              <a:rPr lang="es-ES" sz="1800" dirty="0" err="1">
                <a:solidFill>
                  <a:srgbClr val="0000FF"/>
                </a:solidFill>
                <a:highlight>
                  <a:srgbClr val="FFFFFF"/>
                </a:highlight>
                <a:latin typeface="Consolas" panose="020B0609020204030204" pitchFamily="49" charset="0"/>
              </a:rPr>
              <a:t>this</a:t>
            </a:r>
            <a:r>
              <a:rPr lang="es-ES" sz="1800" dirty="0" err="1">
                <a:solidFill>
                  <a:srgbClr val="000000"/>
                </a:solidFill>
                <a:highlight>
                  <a:srgbClr val="FFFFFF"/>
                </a:highlight>
                <a:latin typeface="Consolas" panose="020B0609020204030204" pitchFamily="49" charset="0"/>
              </a:rPr>
              <a:t>.muestraCliente</a:t>
            </a:r>
            <a:r>
              <a:rPr lang="es-ES" sz="1800" dirty="0">
                <a:solidFill>
                  <a:srgbClr val="000000"/>
                </a:solidFill>
                <a:highlight>
                  <a:srgbClr val="FFFFFF"/>
                </a:highlight>
                <a:latin typeface="Consolas" panose="020B0609020204030204" pitchFamily="49" charset="0"/>
              </a:rPr>
              <a:t> = </a:t>
            </a:r>
            <a:r>
              <a:rPr lang="es-ES" sz="1800" dirty="0" err="1">
                <a:solidFill>
                  <a:srgbClr val="0000FF"/>
                </a:solidFill>
                <a:highlight>
                  <a:srgbClr val="FFFFFF"/>
                </a:highlight>
                <a:latin typeface="Consolas" panose="020B0609020204030204" pitchFamily="49" charset="0"/>
              </a:rPr>
              <a:t>function</a:t>
            </a:r>
            <a:r>
              <a:rPr lang="es-ES" sz="1800" dirty="0">
                <a:solidFill>
                  <a:srgbClr val="000000"/>
                </a:solidFill>
                <a:highlight>
                  <a:srgbClr val="FFFFFF"/>
                </a:highlight>
                <a:latin typeface="Consolas" panose="020B0609020204030204" pitchFamily="49" charset="0"/>
              </a:rPr>
              <a:t> () {</a:t>
            </a:r>
          </a:p>
          <a:p>
            <a:pPr marL="366713" lvl="1" indent="0">
              <a:buNone/>
            </a:pP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alert</a:t>
            </a:r>
            <a:r>
              <a:rPr lang="es-ES" sz="1800" dirty="0">
                <a:solidFill>
                  <a:srgbClr val="000000"/>
                </a:solidFill>
                <a:highlight>
                  <a:srgbClr val="FFFFFF"/>
                </a:highlight>
                <a:latin typeface="Consolas" panose="020B0609020204030204" pitchFamily="49" charset="0"/>
              </a:rPr>
              <a:t>(</a:t>
            </a:r>
            <a:r>
              <a:rPr lang="es-ES" sz="1800" dirty="0" err="1">
                <a:solidFill>
                  <a:srgbClr val="0000FF"/>
                </a:solidFill>
                <a:highlight>
                  <a:srgbClr val="FFFFFF"/>
                </a:highlight>
                <a:latin typeface="Consolas" panose="020B0609020204030204" pitchFamily="49" charset="0"/>
              </a:rPr>
              <a:t>this</a:t>
            </a:r>
            <a:r>
              <a:rPr lang="es-ES" sz="1800" dirty="0" err="1">
                <a:solidFill>
                  <a:srgbClr val="000000"/>
                </a:solidFill>
                <a:highlight>
                  <a:srgbClr val="FFFFFF"/>
                </a:highlight>
                <a:latin typeface="Consolas" panose="020B0609020204030204" pitchFamily="49" charset="0"/>
              </a:rPr>
              <a:t>.idCliente</a:t>
            </a:r>
            <a:r>
              <a:rPr lang="es-ES" sz="1800" dirty="0">
                <a:solidFill>
                  <a:srgbClr val="000000"/>
                </a:solidFill>
                <a:highlight>
                  <a:srgbClr val="FFFFFF"/>
                </a:highlight>
                <a:latin typeface="Consolas" panose="020B0609020204030204" pitchFamily="49" charset="0"/>
              </a:rPr>
              <a:t>);</a:t>
            </a:r>
          </a:p>
          <a:p>
            <a:pPr marL="366713" lvl="1" indent="0">
              <a:buNone/>
            </a:pPr>
            <a:r>
              <a:rPr lang="es-ES" sz="1800" dirty="0">
                <a:solidFill>
                  <a:srgbClr val="000000"/>
                </a:solidFill>
                <a:highlight>
                  <a:srgbClr val="FFFFFF"/>
                </a:highlight>
                <a:latin typeface="Consolas" panose="020B0609020204030204" pitchFamily="49" charset="0"/>
              </a:rPr>
              <a:t>    }</a:t>
            </a:r>
          </a:p>
          <a:p>
            <a:pPr marL="366713" lvl="1" indent="0">
              <a:buNone/>
            </a:pPr>
            <a:endParaRPr lang="es-ES" sz="1800" dirty="0">
              <a:solidFill>
                <a:srgbClr val="000000"/>
              </a:solidFill>
              <a:highlight>
                <a:srgbClr val="FFFFFF"/>
              </a:highlight>
              <a:latin typeface="Consolas" panose="020B0609020204030204" pitchFamily="49" charset="0"/>
            </a:endParaRPr>
          </a:p>
          <a:p>
            <a:pPr marL="366713" lvl="1" indent="0">
              <a:buNone/>
            </a:pPr>
            <a:r>
              <a:rPr lang="es-ES" sz="1800" dirty="0">
                <a:solidFill>
                  <a:srgbClr val="000000"/>
                </a:solidFill>
                <a:highlight>
                  <a:srgbClr val="FFFFFF"/>
                </a:highlight>
                <a:latin typeface="Consolas" panose="020B0609020204030204" pitchFamily="49" charset="0"/>
              </a:rPr>
              <a:t>    </a:t>
            </a:r>
            <a:r>
              <a:rPr lang="es-ES" sz="1800" dirty="0" err="1">
                <a:solidFill>
                  <a:srgbClr val="0000FF"/>
                </a:solidFill>
                <a:highlight>
                  <a:srgbClr val="FFFFFF"/>
                </a:highlight>
                <a:latin typeface="Consolas" panose="020B0609020204030204" pitchFamily="49" charset="0"/>
              </a:rPr>
              <a:t>this</a:t>
            </a:r>
            <a:r>
              <a:rPr lang="es-ES" sz="1800" dirty="0" err="1">
                <a:solidFill>
                  <a:srgbClr val="000000"/>
                </a:solidFill>
                <a:highlight>
                  <a:srgbClr val="FFFFFF"/>
                </a:highlight>
                <a:latin typeface="Consolas" panose="020B0609020204030204" pitchFamily="49" charset="0"/>
              </a:rPr>
              <a:t>.muestraId</a:t>
            </a:r>
            <a:r>
              <a:rPr lang="es-ES" sz="1800" dirty="0">
                <a:solidFill>
                  <a:srgbClr val="000000"/>
                </a:solidFill>
                <a:highlight>
                  <a:srgbClr val="FFFFFF"/>
                </a:highlight>
                <a:latin typeface="Consolas" panose="020B0609020204030204" pitchFamily="49" charset="0"/>
              </a:rPr>
              <a:t> = </a:t>
            </a:r>
            <a:r>
              <a:rPr lang="es-ES" sz="1800" dirty="0" err="1">
                <a:solidFill>
                  <a:srgbClr val="0000FF"/>
                </a:solidFill>
                <a:highlight>
                  <a:srgbClr val="FFFFFF"/>
                </a:highlight>
                <a:latin typeface="Consolas" panose="020B0609020204030204" pitchFamily="49" charset="0"/>
              </a:rPr>
              <a:t>function</a:t>
            </a:r>
            <a:r>
              <a:rPr lang="es-ES" sz="1800" dirty="0">
                <a:solidFill>
                  <a:srgbClr val="000000"/>
                </a:solidFill>
                <a:highlight>
                  <a:srgbClr val="FFFFFF"/>
                </a:highlight>
                <a:latin typeface="Consolas" panose="020B0609020204030204" pitchFamily="49" charset="0"/>
              </a:rPr>
              <a:t> () {</a:t>
            </a:r>
          </a:p>
          <a:p>
            <a:pPr marL="366713" lvl="1" indent="0">
              <a:buNone/>
            </a:pP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alert</a:t>
            </a:r>
            <a:r>
              <a:rPr lang="es-ES" sz="1800" dirty="0">
                <a:solidFill>
                  <a:srgbClr val="000000"/>
                </a:solidFill>
                <a:highlight>
                  <a:srgbClr val="FFFFFF"/>
                </a:highlight>
                <a:latin typeface="Consolas" panose="020B0609020204030204" pitchFamily="49" charset="0"/>
              </a:rPr>
              <a:t>(</a:t>
            </a:r>
            <a:r>
              <a:rPr lang="es-ES" sz="1800" dirty="0" err="1">
                <a:solidFill>
                  <a:srgbClr val="0000FF"/>
                </a:solidFill>
                <a:highlight>
                  <a:srgbClr val="FFFFFF"/>
                </a:highlight>
                <a:latin typeface="Consolas" panose="020B0609020204030204" pitchFamily="49" charset="0"/>
              </a:rPr>
              <a:t>this</a:t>
            </a:r>
            <a:r>
              <a:rPr lang="es-ES" sz="1800" dirty="0" err="1">
                <a:solidFill>
                  <a:srgbClr val="000000"/>
                </a:solidFill>
                <a:highlight>
                  <a:srgbClr val="FFFFFF"/>
                </a:highlight>
                <a:latin typeface="Consolas" panose="020B0609020204030204" pitchFamily="49" charset="0"/>
              </a:rPr>
              <a:t>.idFactura</a:t>
            </a:r>
            <a:r>
              <a:rPr lang="es-ES" sz="1800" dirty="0">
                <a:solidFill>
                  <a:srgbClr val="000000"/>
                </a:solidFill>
                <a:highlight>
                  <a:srgbClr val="FFFFFF"/>
                </a:highlight>
                <a:latin typeface="Consolas" panose="020B0609020204030204" pitchFamily="49" charset="0"/>
              </a:rPr>
              <a:t>);</a:t>
            </a:r>
          </a:p>
          <a:p>
            <a:pPr marL="366713" lvl="1" indent="0">
              <a:buNone/>
            </a:pPr>
            <a:r>
              <a:rPr lang="es-ES" sz="1800" dirty="0">
                <a:solidFill>
                  <a:srgbClr val="000000"/>
                </a:solidFill>
                <a:highlight>
                  <a:srgbClr val="FFFFFF"/>
                </a:highlight>
                <a:latin typeface="Consolas" panose="020B0609020204030204" pitchFamily="49" charset="0"/>
              </a:rPr>
              <a:t>    }</a:t>
            </a:r>
          </a:p>
          <a:p>
            <a:pPr marL="366713" lvl="1" indent="0">
              <a:buNone/>
            </a:pPr>
            <a:r>
              <a:rPr lang="es-ES" sz="1800" dirty="0">
                <a:solidFill>
                  <a:srgbClr val="000000"/>
                </a:solidFill>
                <a:highlight>
                  <a:srgbClr val="FFFFFF"/>
                </a:highlight>
                <a:latin typeface="Consolas" panose="020B0609020204030204" pitchFamily="49" charset="0"/>
              </a:rPr>
              <a:t>}</a:t>
            </a:r>
            <a:endParaRPr lang="es-ES" sz="1800" dirty="0"/>
          </a:p>
        </p:txBody>
      </p:sp>
    </p:spTree>
    <p:extLst>
      <p:ext uri="{BB962C8B-B14F-4D97-AF65-F5344CB8AC3E}">
        <p14:creationId xmlns:p14="http://schemas.microsoft.com/office/powerpoint/2010/main" val="2808925389"/>
      </p:ext>
    </p:extLst>
  </p:cSld>
  <p:clrMapOvr>
    <a:masterClrMapping/>
  </p:clrMapOvr>
  <p:transition spd="slow">
    <p:zoom/>
    <p:sndAc>
      <p:stSnd>
        <p:snd r:embed="rId2" name="wind.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548680"/>
            <a:ext cx="8229600" cy="5775921"/>
          </a:xfrm>
        </p:spPr>
        <p:txBody>
          <a:bodyPr/>
          <a:lstStyle/>
          <a:p>
            <a:r>
              <a:rPr lang="es-ES" dirty="0"/>
              <a:t>Una vez definida la </a:t>
            </a:r>
            <a:r>
              <a:rPr lang="es-ES" dirty="0" err="1"/>
              <a:t>pseudoclase</a:t>
            </a:r>
            <a:r>
              <a:rPr lang="es-ES" dirty="0"/>
              <a:t> podemos:</a:t>
            </a:r>
          </a:p>
          <a:p>
            <a:pPr marL="366713" lvl="1" indent="0">
              <a:buNone/>
            </a:pPr>
            <a:r>
              <a:rPr lang="pt-BR" sz="1600" dirty="0">
                <a:solidFill>
                  <a:srgbClr val="0000FF"/>
                </a:solidFill>
                <a:highlight>
                  <a:srgbClr val="FFFFFF"/>
                </a:highlight>
                <a:latin typeface="Consolas" panose="020B0609020204030204" pitchFamily="49" charset="0"/>
              </a:rPr>
              <a:t>var</a:t>
            </a:r>
            <a:r>
              <a:rPr lang="pt-BR" sz="1600" dirty="0">
                <a:solidFill>
                  <a:srgbClr val="000000"/>
                </a:solidFill>
                <a:highlight>
                  <a:srgbClr val="FFFFFF"/>
                </a:highlight>
                <a:latin typeface="Consolas" panose="020B0609020204030204" pitchFamily="49" charset="0"/>
              </a:rPr>
              <a:t> </a:t>
            </a:r>
            <a:r>
              <a:rPr lang="pt-BR" sz="1600" dirty="0" err="1">
                <a:solidFill>
                  <a:srgbClr val="000000"/>
                </a:solidFill>
                <a:highlight>
                  <a:srgbClr val="FFFFFF"/>
                </a:highlight>
                <a:latin typeface="Consolas" panose="020B0609020204030204" pitchFamily="49" charset="0"/>
              </a:rPr>
              <a:t>laFactura</a:t>
            </a:r>
            <a:r>
              <a:rPr lang="pt-BR" sz="1600" dirty="0">
                <a:solidFill>
                  <a:srgbClr val="000000"/>
                </a:solidFill>
                <a:highlight>
                  <a:srgbClr val="FFFFFF"/>
                </a:highlight>
                <a:latin typeface="Consolas" panose="020B0609020204030204" pitchFamily="49" charset="0"/>
              </a:rPr>
              <a:t> = </a:t>
            </a:r>
            <a:r>
              <a:rPr lang="pt-BR" sz="1600" dirty="0">
                <a:solidFill>
                  <a:srgbClr val="0000FF"/>
                </a:solidFill>
                <a:highlight>
                  <a:srgbClr val="FFFFFF"/>
                </a:highlight>
                <a:latin typeface="Consolas" panose="020B0609020204030204" pitchFamily="49" charset="0"/>
              </a:rPr>
              <a:t>new</a:t>
            </a:r>
            <a:r>
              <a:rPr lang="pt-BR" sz="1600" dirty="0">
                <a:solidFill>
                  <a:srgbClr val="000000"/>
                </a:solidFill>
                <a:highlight>
                  <a:srgbClr val="FFFFFF"/>
                </a:highlight>
                <a:latin typeface="Consolas" panose="020B0609020204030204" pitchFamily="49" charset="0"/>
              </a:rPr>
              <a:t> </a:t>
            </a:r>
            <a:r>
              <a:rPr lang="pt-BR" sz="1600" dirty="0" err="1">
                <a:solidFill>
                  <a:srgbClr val="000000"/>
                </a:solidFill>
                <a:highlight>
                  <a:srgbClr val="FFFFFF"/>
                </a:highlight>
                <a:latin typeface="Consolas" panose="020B0609020204030204" pitchFamily="49" charset="0"/>
              </a:rPr>
              <a:t>Factura</a:t>
            </a:r>
            <a:r>
              <a:rPr lang="pt-BR" sz="1600" dirty="0">
                <a:solidFill>
                  <a:srgbClr val="000000"/>
                </a:solidFill>
                <a:highlight>
                  <a:srgbClr val="FFFFFF"/>
                </a:highlight>
                <a:latin typeface="Consolas" panose="020B0609020204030204" pitchFamily="49" charset="0"/>
              </a:rPr>
              <a:t>(3, 7);</a:t>
            </a:r>
          </a:p>
          <a:p>
            <a:pPr marL="366713" lvl="1" indent="0">
              <a:buNone/>
            </a:pPr>
            <a:r>
              <a:rPr lang="es-ES" sz="1600" dirty="0" err="1">
                <a:solidFill>
                  <a:srgbClr val="000000"/>
                </a:solidFill>
                <a:highlight>
                  <a:srgbClr val="FFFFFF"/>
                </a:highlight>
                <a:latin typeface="Consolas" panose="020B0609020204030204" pitchFamily="49" charset="0"/>
              </a:rPr>
              <a:t>laFactura.muestraCliente</a:t>
            </a:r>
            <a:r>
              <a:rPr lang="es-ES" sz="1600" dirty="0">
                <a:solidFill>
                  <a:srgbClr val="000000"/>
                </a:solidFill>
                <a:highlight>
                  <a:srgbClr val="FFFFFF"/>
                </a:highlight>
                <a:latin typeface="Consolas" panose="020B0609020204030204" pitchFamily="49" charset="0"/>
              </a:rPr>
              <a:t>();</a:t>
            </a:r>
          </a:p>
          <a:p>
            <a:pPr marL="366713" lvl="1" indent="0">
              <a:buNone/>
            </a:pPr>
            <a:r>
              <a:rPr lang="es-ES" sz="1600" dirty="0">
                <a:solidFill>
                  <a:srgbClr val="0000FF"/>
                </a:solidFill>
                <a:highlight>
                  <a:srgbClr val="FFFFFF"/>
                </a:highlight>
                <a:latin typeface="Consolas" panose="020B0609020204030204" pitchFamily="49" charset="0"/>
              </a:rPr>
              <a:t>var</a:t>
            </a:r>
            <a:r>
              <a:rPr lang="es-ES" sz="1600" dirty="0">
                <a:solidFill>
                  <a:srgbClr val="000000"/>
                </a:solidFill>
                <a:highlight>
                  <a:srgbClr val="FFFFFF"/>
                </a:highlight>
                <a:latin typeface="Consolas" panose="020B0609020204030204" pitchFamily="49" charset="0"/>
              </a:rPr>
              <a:t> </a:t>
            </a:r>
            <a:r>
              <a:rPr lang="es-ES" sz="1600" dirty="0" err="1">
                <a:solidFill>
                  <a:srgbClr val="000000"/>
                </a:solidFill>
                <a:highlight>
                  <a:srgbClr val="FFFFFF"/>
                </a:highlight>
                <a:latin typeface="Consolas" panose="020B0609020204030204" pitchFamily="49" charset="0"/>
              </a:rPr>
              <a:t>otraFactura</a:t>
            </a:r>
            <a:r>
              <a:rPr lang="es-ES" sz="1600" dirty="0">
                <a:solidFill>
                  <a:srgbClr val="000000"/>
                </a:solidFill>
                <a:highlight>
                  <a:srgbClr val="FFFFFF"/>
                </a:highlight>
                <a:latin typeface="Consolas" panose="020B0609020204030204" pitchFamily="49" charset="0"/>
              </a:rPr>
              <a:t> = </a:t>
            </a:r>
            <a:r>
              <a:rPr lang="es-ES" sz="1600" dirty="0">
                <a:solidFill>
                  <a:srgbClr val="0000FF"/>
                </a:solidFill>
                <a:highlight>
                  <a:srgbClr val="FFFFFF"/>
                </a:highlight>
                <a:latin typeface="Consolas" panose="020B0609020204030204" pitchFamily="49" charset="0"/>
              </a:rPr>
              <a:t>new</a:t>
            </a:r>
            <a:r>
              <a:rPr lang="es-ES" sz="1600" dirty="0">
                <a:solidFill>
                  <a:srgbClr val="000000"/>
                </a:solidFill>
                <a:highlight>
                  <a:srgbClr val="FFFFFF"/>
                </a:highlight>
                <a:latin typeface="Consolas" panose="020B0609020204030204" pitchFamily="49" charset="0"/>
              </a:rPr>
              <a:t> Factura(5, 4);</a:t>
            </a:r>
          </a:p>
          <a:p>
            <a:pPr marL="366713" lvl="1" indent="0">
              <a:buNone/>
            </a:pPr>
            <a:r>
              <a:rPr lang="es-ES" sz="1600" dirty="0" err="1">
                <a:solidFill>
                  <a:srgbClr val="000000"/>
                </a:solidFill>
                <a:highlight>
                  <a:srgbClr val="FFFFFF"/>
                </a:highlight>
                <a:latin typeface="Consolas" panose="020B0609020204030204" pitchFamily="49" charset="0"/>
              </a:rPr>
              <a:t>otraFactura.muestraId</a:t>
            </a:r>
            <a:r>
              <a:rPr lang="es-ES" sz="1600" dirty="0">
                <a:solidFill>
                  <a:srgbClr val="000000"/>
                </a:solidFill>
                <a:highlight>
                  <a:srgbClr val="FFFFFF"/>
                </a:highlight>
                <a:latin typeface="Consolas" panose="020B0609020204030204" pitchFamily="49" charset="0"/>
              </a:rPr>
              <a:t>();</a:t>
            </a:r>
          </a:p>
          <a:p>
            <a:r>
              <a:rPr lang="es-ES" dirty="0"/>
              <a:t>En el ejemplo anterior, las funciones </a:t>
            </a:r>
            <a:r>
              <a:rPr lang="es-ES" dirty="0" err="1"/>
              <a:t>muestraCliente</a:t>
            </a:r>
            <a:r>
              <a:rPr lang="es-ES" dirty="0"/>
              <a:t>() y </a:t>
            </a:r>
            <a:r>
              <a:rPr lang="es-ES" dirty="0" err="1"/>
              <a:t>muestraId</a:t>
            </a:r>
            <a:r>
              <a:rPr lang="es-ES" dirty="0"/>
              <a:t>() se crean de nuevo por cada objeto creado. La penalización en el rendimiento y el consumo excesivo de recursos de esta técnica puede suponer un inconveniente en las aplicaciones profesionales realizadas con JavaScript.</a:t>
            </a:r>
          </a:p>
          <a:p>
            <a:r>
              <a:rPr lang="es-ES" dirty="0"/>
              <a:t>JavaScript incluye una propiedad que no está presente en otros lenguajes de programación y que soluciona este inconveniente. La propiedad se conoce con el nombre de </a:t>
            </a:r>
            <a:r>
              <a:rPr lang="es-ES" b="1" dirty="0" err="1"/>
              <a:t>prototype</a:t>
            </a:r>
            <a:r>
              <a:rPr lang="es-ES" dirty="0"/>
              <a:t>.</a:t>
            </a:r>
            <a:endParaRPr lang="es-ES" b="1" dirty="0"/>
          </a:p>
        </p:txBody>
      </p:sp>
    </p:spTree>
    <p:extLst>
      <p:ext uri="{BB962C8B-B14F-4D97-AF65-F5344CB8AC3E}">
        <p14:creationId xmlns:p14="http://schemas.microsoft.com/office/powerpoint/2010/main" val="2674468632"/>
      </p:ext>
    </p:extLst>
  </p:cSld>
  <p:clrMapOvr>
    <a:masterClrMapping/>
  </p:clrMapOvr>
  <p:transition spd="slow">
    <p:zoom/>
    <p:sndAc>
      <p:stSnd>
        <p:snd r:embed="rId2" name="wind.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stretch>
            <a:fillRect/>
          </a:stretch>
        </p:blipFill>
        <p:spPr>
          <a:xfrm>
            <a:off x="827584" y="548680"/>
            <a:ext cx="3600400" cy="2718458"/>
          </a:xfrm>
          <a:prstGeom prst="rect">
            <a:avLst/>
          </a:prstGeom>
        </p:spPr>
      </p:pic>
      <p:pic>
        <p:nvPicPr>
          <p:cNvPr id="6" name="Imagen 5"/>
          <p:cNvPicPr>
            <a:picLocks noChangeAspect="1"/>
          </p:cNvPicPr>
          <p:nvPr/>
        </p:nvPicPr>
        <p:blipFill>
          <a:blip r:embed="rId4"/>
          <a:stretch>
            <a:fillRect/>
          </a:stretch>
        </p:blipFill>
        <p:spPr>
          <a:xfrm>
            <a:off x="827584" y="3861048"/>
            <a:ext cx="5681964" cy="2554445"/>
          </a:xfrm>
          <a:prstGeom prst="rect">
            <a:avLst/>
          </a:prstGeom>
        </p:spPr>
      </p:pic>
      <p:cxnSp>
        <p:nvCxnSpPr>
          <p:cNvPr id="14" name="Conector recto de flecha 13"/>
          <p:cNvCxnSpPr/>
          <p:nvPr/>
        </p:nvCxnSpPr>
        <p:spPr>
          <a:xfrm>
            <a:off x="1763688" y="3267138"/>
            <a:ext cx="0" cy="44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1763688" y="3267138"/>
            <a:ext cx="1440160" cy="37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1763688" y="3267138"/>
            <a:ext cx="3384376" cy="44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5187143" y="908720"/>
            <a:ext cx="2808312" cy="1200329"/>
          </a:xfrm>
          <a:prstGeom prst="rect">
            <a:avLst/>
          </a:prstGeom>
          <a:noFill/>
          <a:ln>
            <a:solidFill>
              <a:schemeClr val="tx1"/>
            </a:solidFill>
          </a:ln>
        </p:spPr>
        <p:txBody>
          <a:bodyPr wrap="square" rtlCol="0">
            <a:spAutoFit/>
          </a:bodyPr>
          <a:lstStyle/>
          <a:p>
            <a:r>
              <a:rPr lang="es-ES" sz="1200" b="1" dirty="0">
                <a:solidFill>
                  <a:srgbClr val="41423D"/>
                </a:solidFill>
                <a:latin typeface="Geneva"/>
              </a:rPr>
              <a:t>Vemos que cada objeto cuenta con sus propiedades y con sus métodos. Cada propiedad y cada método ocupa espacio de memoria y genera “una carga” a la hora de trabajar con ellos. </a:t>
            </a:r>
            <a:endParaRPr lang="es-ES" sz="1200" b="1" dirty="0"/>
          </a:p>
        </p:txBody>
      </p:sp>
      <p:sp>
        <p:nvSpPr>
          <p:cNvPr id="20" name="CuadroTexto 19"/>
          <p:cNvSpPr txBox="1"/>
          <p:nvPr/>
        </p:nvSpPr>
        <p:spPr>
          <a:xfrm>
            <a:off x="5187143" y="2420888"/>
            <a:ext cx="3489313" cy="1015663"/>
          </a:xfrm>
          <a:prstGeom prst="rect">
            <a:avLst/>
          </a:prstGeom>
          <a:noFill/>
          <a:ln>
            <a:solidFill>
              <a:schemeClr val="tx1"/>
            </a:solidFill>
          </a:ln>
        </p:spPr>
        <p:txBody>
          <a:bodyPr wrap="square" rtlCol="0">
            <a:spAutoFit/>
          </a:bodyPr>
          <a:lstStyle/>
          <a:p>
            <a:r>
              <a:rPr lang="es-ES" sz="1200" b="1" dirty="0"/>
              <a:t>Algunas propiedades siempre tienen el mismo valor en todos los objetos y otras son propiedades inherentes a cada objeto individual y específico, no compartidas por todos los objetos.</a:t>
            </a:r>
          </a:p>
        </p:txBody>
      </p:sp>
    </p:spTree>
    <p:extLst>
      <p:ext uri="{BB962C8B-B14F-4D97-AF65-F5344CB8AC3E}">
        <p14:creationId xmlns:p14="http://schemas.microsoft.com/office/powerpoint/2010/main" val="3109336962"/>
      </p:ext>
    </p:extLst>
  </p:cSld>
  <p:clrMapOvr>
    <a:masterClrMapping/>
  </p:clrMapOvr>
  <p:transition spd="slow">
    <p:zoom/>
    <p:sndAc>
      <p:stSnd>
        <p:snd r:embed="rId2" name="wind.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stretch>
            <a:fillRect/>
          </a:stretch>
        </p:blipFill>
        <p:spPr>
          <a:xfrm>
            <a:off x="827584" y="908720"/>
            <a:ext cx="3627434" cy="5200339"/>
          </a:xfrm>
          <a:prstGeom prst="rect">
            <a:avLst/>
          </a:prstGeom>
        </p:spPr>
      </p:pic>
      <p:sp>
        <p:nvSpPr>
          <p:cNvPr id="5" name="CuadroTexto 4"/>
          <p:cNvSpPr txBox="1"/>
          <p:nvPr/>
        </p:nvSpPr>
        <p:spPr>
          <a:xfrm>
            <a:off x="5148064" y="2276872"/>
            <a:ext cx="3240360" cy="1754326"/>
          </a:xfrm>
          <a:prstGeom prst="rect">
            <a:avLst/>
          </a:prstGeom>
          <a:noFill/>
          <a:ln>
            <a:solidFill>
              <a:schemeClr val="tx1"/>
            </a:solidFill>
          </a:ln>
        </p:spPr>
        <p:txBody>
          <a:bodyPr wrap="square" rtlCol="0">
            <a:spAutoFit/>
          </a:bodyPr>
          <a:lstStyle/>
          <a:p>
            <a:r>
              <a:rPr lang="es-ES" sz="1200" b="1" dirty="0"/>
              <a:t>La idea de la herencia basada en prototipos JavaScript consiste en definir un objeto (el objeto “padre” o prototipo) donde se aloja toda la información común que comparten todos los objetos de ese tipo (los objetos “hijos”). De esta manera se evita que cada objeto repita las propiedades y métodos comunes, lo cual ahorra memoria y agiliza la ejecución.</a:t>
            </a:r>
          </a:p>
        </p:txBody>
      </p:sp>
    </p:spTree>
    <p:extLst>
      <p:ext uri="{BB962C8B-B14F-4D97-AF65-F5344CB8AC3E}">
        <p14:creationId xmlns:p14="http://schemas.microsoft.com/office/powerpoint/2010/main" val="1598500461"/>
      </p:ext>
    </p:extLst>
  </p:cSld>
  <p:clrMapOvr>
    <a:masterClrMapping/>
  </p:clrMapOvr>
  <p:transition spd="slow">
    <p:zoom/>
    <p:sndAc>
      <p:stSnd>
        <p:snd r:embed="rId2" name="wind.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850"/>
            <a:ext cx="8229600" cy="563910"/>
          </a:xfrm>
        </p:spPr>
        <p:txBody>
          <a:bodyPr/>
          <a:lstStyle/>
          <a:p>
            <a:pPr algn="ctr"/>
            <a:r>
              <a:rPr lang="es-ES" dirty="0"/>
              <a:t>Definición de un objeto</a:t>
            </a:r>
          </a:p>
        </p:txBody>
      </p:sp>
      <p:sp>
        <p:nvSpPr>
          <p:cNvPr id="3" name="Marcador de contenido 2"/>
          <p:cNvSpPr>
            <a:spLocks noGrp="1"/>
          </p:cNvSpPr>
          <p:nvPr>
            <p:ph idx="1"/>
          </p:nvPr>
        </p:nvSpPr>
        <p:spPr>
          <a:xfrm>
            <a:off x="457200" y="1412777"/>
            <a:ext cx="8229600" cy="4911824"/>
          </a:xfrm>
        </p:spPr>
        <p:txBody>
          <a:bodyPr/>
          <a:lstStyle/>
          <a:p>
            <a:r>
              <a:rPr lang="es-ES" dirty="0"/>
              <a:t>La forma más directa para definir las </a:t>
            </a:r>
            <a:r>
              <a:rPr lang="es-ES" i="1" dirty="0"/>
              <a:t>propiedades y métodos </a:t>
            </a:r>
            <a:r>
              <a:rPr lang="es-ES" dirty="0"/>
              <a:t>de un objeto es mediante la </a:t>
            </a:r>
            <a:r>
              <a:rPr lang="es-ES" b="1" i="1" dirty="0"/>
              <a:t>notación de puntos</a:t>
            </a:r>
            <a:r>
              <a:rPr lang="es-ES" dirty="0"/>
              <a:t> de los </a:t>
            </a:r>
            <a:r>
              <a:rPr lang="es-ES" u="sng" dirty="0" err="1"/>
              <a:t>arrays</a:t>
            </a:r>
            <a:r>
              <a:rPr lang="es-ES" u="sng" dirty="0"/>
              <a:t> asociativos </a:t>
            </a:r>
            <a:r>
              <a:rPr lang="es-ES" dirty="0"/>
              <a:t>(cada elemento </a:t>
            </a:r>
            <a:r>
              <a:rPr lang="es-ES" i="1" dirty="0"/>
              <a:t>no está asociado a su posición numérica </a:t>
            </a:r>
            <a:r>
              <a:rPr lang="es-ES" dirty="0"/>
              <a:t>dentro del </a:t>
            </a:r>
            <a:r>
              <a:rPr lang="es-ES" dirty="0" err="1"/>
              <a:t>array</a:t>
            </a:r>
            <a:r>
              <a:rPr lang="es-ES" dirty="0"/>
              <a:t>, </a:t>
            </a:r>
            <a:r>
              <a:rPr lang="es-ES" i="1" dirty="0"/>
              <a:t>sino</a:t>
            </a:r>
            <a:r>
              <a:rPr lang="es-ES" dirty="0"/>
              <a:t> que está asociado </a:t>
            </a:r>
            <a:r>
              <a:rPr lang="es-ES" i="1" dirty="0"/>
              <a:t>a un valor específico</a:t>
            </a:r>
            <a:r>
              <a:rPr lang="es-ES" dirty="0"/>
              <a:t>).</a:t>
            </a:r>
          </a:p>
          <a:p>
            <a:pPr marL="1464310" lvl="5" indent="0">
              <a:buNone/>
            </a:pPr>
            <a:endParaRPr lang="es-ES" sz="2000" dirty="0">
              <a:solidFill>
                <a:srgbClr val="0000FF"/>
              </a:solidFill>
              <a:highlight>
                <a:srgbClr val="FFFFFF"/>
              </a:highlight>
              <a:latin typeface="Consolas" panose="020B0609020204030204" pitchFamily="49" charset="0"/>
            </a:endParaRPr>
          </a:p>
          <a:p>
            <a:pPr marL="1464310" lvl="5" indent="0">
              <a:buNone/>
            </a:pPr>
            <a:r>
              <a:rPr lang="es-ES" sz="2000" dirty="0">
                <a:solidFill>
                  <a:srgbClr val="0000FF"/>
                </a:solidFill>
                <a:highlight>
                  <a:srgbClr val="FFFFFF"/>
                </a:highlight>
                <a:latin typeface="Consolas" panose="020B0609020204030204" pitchFamily="49" charset="0"/>
              </a:rPr>
              <a:t>var</a:t>
            </a:r>
            <a:r>
              <a:rPr lang="es-ES" sz="2000" dirty="0">
                <a:solidFill>
                  <a:srgbClr val="000000"/>
                </a:solidFill>
                <a:highlight>
                  <a:srgbClr val="FFFFFF"/>
                </a:highlight>
                <a:latin typeface="Consolas" panose="020B0609020204030204" pitchFamily="49" charset="0"/>
              </a:rPr>
              <a:t> </a:t>
            </a:r>
            <a:r>
              <a:rPr lang="es-ES" sz="2000" dirty="0" err="1">
                <a:solidFill>
                  <a:srgbClr val="000000"/>
                </a:solidFill>
                <a:highlight>
                  <a:srgbClr val="FFFFFF"/>
                </a:highlight>
                <a:latin typeface="Consolas" panose="020B0609020204030204" pitchFamily="49" charset="0"/>
              </a:rPr>
              <a:t>elArray</a:t>
            </a:r>
            <a:r>
              <a:rPr lang="es-ES" sz="2000" dirty="0">
                <a:solidFill>
                  <a:srgbClr val="000000"/>
                </a:solidFill>
                <a:highlight>
                  <a:srgbClr val="FFFFFF"/>
                </a:highlight>
                <a:latin typeface="Consolas" panose="020B0609020204030204" pitchFamily="49" charset="0"/>
              </a:rPr>
              <a:t> = </a:t>
            </a:r>
            <a:r>
              <a:rPr lang="es-ES" sz="2000" dirty="0">
                <a:solidFill>
                  <a:srgbClr val="0000FF"/>
                </a:solidFill>
                <a:highlight>
                  <a:srgbClr val="FFFFFF"/>
                </a:highlight>
                <a:latin typeface="Consolas" panose="020B0609020204030204" pitchFamily="49" charset="0"/>
              </a:rPr>
              <a:t>new</a:t>
            </a:r>
            <a:r>
              <a:rPr lang="es-ES" sz="2000" dirty="0">
                <a:solidFill>
                  <a:srgbClr val="000000"/>
                </a:solidFill>
                <a:highlight>
                  <a:srgbClr val="FFFFFF"/>
                </a:highlight>
                <a:latin typeface="Consolas" panose="020B0609020204030204" pitchFamily="49" charset="0"/>
              </a:rPr>
              <a:t> </a:t>
            </a:r>
            <a:r>
              <a:rPr lang="es-ES" sz="2000" dirty="0" err="1">
                <a:solidFill>
                  <a:srgbClr val="000000"/>
                </a:solidFill>
                <a:highlight>
                  <a:srgbClr val="FFFFFF"/>
                </a:highlight>
                <a:latin typeface="Consolas" panose="020B0609020204030204" pitchFamily="49" charset="0"/>
              </a:rPr>
              <a:t>Array</a:t>
            </a:r>
            <a:r>
              <a:rPr lang="es-ES" sz="2000" dirty="0">
                <a:solidFill>
                  <a:srgbClr val="000000"/>
                </a:solidFill>
                <a:highlight>
                  <a:srgbClr val="FFFFFF"/>
                </a:highlight>
                <a:latin typeface="Consolas" panose="020B0609020204030204" pitchFamily="49" charset="0"/>
              </a:rPr>
              <a:t>();</a:t>
            </a:r>
          </a:p>
          <a:p>
            <a:pPr marL="1464310" lvl="5" indent="0">
              <a:buNone/>
            </a:pPr>
            <a:r>
              <a:rPr lang="es-ES" sz="2000" dirty="0" err="1">
                <a:solidFill>
                  <a:srgbClr val="000000"/>
                </a:solidFill>
                <a:highlight>
                  <a:srgbClr val="FFFFFF"/>
                </a:highlight>
                <a:latin typeface="Consolas" panose="020B0609020204030204" pitchFamily="49" charset="0"/>
              </a:rPr>
              <a:t>elArray</a:t>
            </a:r>
            <a:r>
              <a:rPr lang="es-ES" sz="2000" dirty="0">
                <a:solidFill>
                  <a:srgbClr val="000000"/>
                </a:solidFill>
                <a:highlight>
                  <a:srgbClr val="FFFFFF"/>
                </a:highlight>
                <a:latin typeface="Consolas" panose="020B0609020204030204" pitchFamily="49" charset="0"/>
              </a:rPr>
              <a:t>[</a:t>
            </a:r>
            <a:r>
              <a:rPr lang="es-ES" sz="2000" dirty="0">
                <a:solidFill>
                  <a:srgbClr val="A31515"/>
                </a:solidFill>
                <a:highlight>
                  <a:srgbClr val="FFFFFF"/>
                </a:highlight>
                <a:latin typeface="Consolas" panose="020B0609020204030204" pitchFamily="49" charset="0"/>
              </a:rPr>
              <a:t>'primero'</a:t>
            </a:r>
            <a:r>
              <a:rPr lang="es-ES" sz="2000" dirty="0">
                <a:solidFill>
                  <a:srgbClr val="000000"/>
                </a:solidFill>
                <a:highlight>
                  <a:srgbClr val="FFFFFF"/>
                </a:highlight>
                <a:latin typeface="Consolas" panose="020B0609020204030204" pitchFamily="49" charset="0"/>
              </a:rPr>
              <a:t>] = 1;</a:t>
            </a:r>
          </a:p>
          <a:p>
            <a:pPr marL="1464310" lvl="5" indent="0">
              <a:buNone/>
            </a:pPr>
            <a:r>
              <a:rPr lang="es-ES" sz="2000" dirty="0" err="1">
                <a:solidFill>
                  <a:srgbClr val="000000"/>
                </a:solidFill>
                <a:highlight>
                  <a:srgbClr val="FFFFFF"/>
                </a:highlight>
                <a:latin typeface="Consolas" panose="020B0609020204030204" pitchFamily="49" charset="0"/>
              </a:rPr>
              <a:t>elArray</a:t>
            </a:r>
            <a:r>
              <a:rPr lang="es-ES" sz="2000" dirty="0">
                <a:solidFill>
                  <a:srgbClr val="000000"/>
                </a:solidFill>
                <a:highlight>
                  <a:srgbClr val="FFFFFF"/>
                </a:highlight>
                <a:latin typeface="Consolas" panose="020B0609020204030204" pitchFamily="49" charset="0"/>
              </a:rPr>
              <a:t>[</a:t>
            </a:r>
            <a:r>
              <a:rPr lang="es-ES" sz="2000" dirty="0">
                <a:solidFill>
                  <a:srgbClr val="A31515"/>
                </a:solidFill>
                <a:highlight>
                  <a:srgbClr val="FFFFFF"/>
                </a:highlight>
                <a:latin typeface="Consolas" panose="020B0609020204030204" pitchFamily="49" charset="0"/>
              </a:rPr>
              <a:t>'segundo'</a:t>
            </a:r>
            <a:r>
              <a:rPr lang="es-ES" sz="2000" dirty="0">
                <a:solidFill>
                  <a:srgbClr val="000000"/>
                </a:solidFill>
                <a:highlight>
                  <a:srgbClr val="FFFFFF"/>
                </a:highlight>
                <a:latin typeface="Consolas" panose="020B0609020204030204" pitchFamily="49" charset="0"/>
              </a:rPr>
              <a:t>] = 2;</a:t>
            </a:r>
          </a:p>
          <a:p>
            <a:pPr marL="1464310" lvl="5" indent="0">
              <a:buNone/>
            </a:pPr>
            <a:endParaRPr lang="es-ES" sz="2000" dirty="0">
              <a:solidFill>
                <a:srgbClr val="000000"/>
              </a:solidFill>
              <a:highlight>
                <a:srgbClr val="FFFFFF"/>
              </a:highlight>
              <a:latin typeface="Consolas" panose="020B0609020204030204" pitchFamily="49" charset="0"/>
            </a:endParaRPr>
          </a:p>
          <a:p>
            <a:pPr marL="1464310" lvl="5" indent="0">
              <a:buNone/>
            </a:pPr>
            <a:r>
              <a:rPr lang="es-ES" sz="2000" dirty="0" err="1">
                <a:solidFill>
                  <a:srgbClr val="000000"/>
                </a:solidFill>
                <a:highlight>
                  <a:srgbClr val="FFFFFF"/>
                </a:highlight>
                <a:latin typeface="Consolas" panose="020B0609020204030204" pitchFamily="49" charset="0"/>
              </a:rPr>
              <a:t>alert</a:t>
            </a:r>
            <a:r>
              <a:rPr lang="es-ES" sz="2000" dirty="0">
                <a:solidFill>
                  <a:srgbClr val="000000"/>
                </a:solidFill>
                <a:highlight>
                  <a:srgbClr val="FFFFFF"/>
                </a:highlight>
                <a:latin typeface="Consolas" panose="020B0609020204030204" pitchFamily="49" charset="0"/>
              </a:rPr>
              <a:t>(</a:t>
            </a:r>
            <a:r>
              <a:rPr lang="es-ES" sz="2000" dirty="0" err="1">
                <a:solidFill>
                  <a:srgbClr val="000000"/>
                </a:solidFill>
                <a:highlight>
                  <a:srgbClr val="FFFFFF"/>
                </a:highlight>
                <a:latin typeface="Consolas" panose="020B0609020204030204" pitchFamily="49" charset="0"/>
              </a:rPr>
              <a:t>elArray</a:t>
            </a:r>
            <a:r>
              <a:rPr lang="es-ES" sz="2000" dirty="0">
                <a:solidFill>
                  <a:srgbClr val="000000"/>
                </a:solidFill>
                <a:highlight>
                  <a:srgbClr val="FFFFFF"/>
                </a:highlight>
                <a:latin typeface="Consolas" panose="020B0609020204030204" pitchFamily="49" charset="0"/>
              </a:rPr>
              <a:t>[</a:t>
            </a:r>
            <a:r>
              <a:rPr lang="es-ES" sz="2000" dirty="0">
                <a:solidFill>
                  <a:srgbClr val="A31515"/>
                </a:solidFill>
                <a:highlight>
                  <a:srgbClr val="FFFFFF"/>
                </a:highlight>
                <a:latin typeface="Consolas" panose="020B0609020204030204" pitchFamily="49" charset="0"/>
              </a:rPr>
              <a:t>'primero'</a:t>
            </a:r>
            <a:r>
              <a:rPr lang="es-ES" sz="2000" dirty="0">
                <a:solidFill>
                  <a:srgbClr val="000000"/>
                </a:solidFill>
                <a:highlight>
                  <a:srgbClr val="FFFFFF"/>
                </a:highlight>
                <a:latin typeface="Consolas" panose="020B0609020204030204" pitchFamily="49" charset="0"/>
              </a:rPr>
              <a:t>]); </a:t>
            </a:r>
            <a:r>
              <a:rPr lang="es-ES" sz="2000" dirty="0">
                <a:solidFill>
                  <a:srgbClr val="000000"/>
                </a:solidFill>
                <a:highlight>
                  <a:srgbClr val="FFFFFF"/>
                </a:highlight>
                <a:latin typeface="Consolas" panose="020B0609020204030204" pitchFamily="49" charset="0"/>
                <a:sym typeface="Wingdings" panose="05000000000000000000" pitchFamily="2" charset="2"/>
              </a:rPr>
              <a:t> 1</a:t>
            </a:r>
            <a:endParaRPr lang="es-ES" sz="2000" dirty="0">
              <a:solidFill>
                <a:srgbClr val="000000"/>
              </a:solidFill>
              <a:highlight>
                <a:srgbClr val="FFFFFF"/>
              </a:highlight>
              <a:latin typeface="Consolas" panose="020B0609020204030204" pitchFamily="49" charset="0"/>
            </a:endParaRPr>
          </a:p>
          <a:p>
            <a:pPr marL="1464310" lvl="5" indent="0">
              <a:buNone/>
            </a:pPr>
            <a:r>
              <a:rPr lang="es-ES" sz="2000" dirty="0" err="1">
                <a:solidFill>
                  <a:srgbClr val="000000"/>
                </a:solidFill>
                <a:highlight>
                  <a:srgbClr val="FFFFFF"/>
                </a:highlight>
                <a:latin typeface="Consolas" panose="020B0609020204030204" pitchFamily="49" charset="0"/>
              </a:rPr>
              <a:t>alert</a:t>
            </a:r>
            <a:r>
              <a:rPr lang="es-ES" sz="2000" dirty="0">
                <a:solidFill>
                  <a:srgbClr val="000000"/>
                </a:solidFill>
                <a:highlight>
                  <a:srgbClr val="FFFFFF"/>
                </a:highlight>
                <a:latin typeface="Consolas" panose="020B0609020204030204" pitchFamily="49" charset="0"/>
              </a:rPr>
              <a:t>(</a:t>
            </a:r>
            <a:r>
              <a:rPr lang="es-ES" sz="2000" dirty="0" err="1">
                <a:solidFill>
                  <a:srgbClr val="000000"/>
                </a:solidFill>
                <a:highlight>
                  <a:srgbClr val="FFFFFF"/>
                </a:highlight>
                <a:latin typeface="Consolas" panose="020B0609020204030204" pitchFamily="49" charset="0"/>
              </a:rPr>
              <a:t>elArray</a:t>
            </a:r>
            <a:r>
              <a:rPr lang="es-ES" sz="2000" dirty="0">
                <a:solidFill>
                  <a:srgbClr val="000000"/>
                </a:solidFill>
                <a:highlight>
                  <a:srgbClr val="FFFFFF"/>
                </a:highlight>
                <a:latin typeface="Consolas" panose="020B0609020204030204" pitchFamily="49" charset="0"/>
              </a:rPr>
              <a:t>[0]); </a:t>
            </a:r>
            <a:r>
              <a:rPr lang="es-ES" sz="2000" dirty="0">
                <a:solidFill>
                  <a:srgbClr val="000000"/>
                </a:solidFill>
                <a:highlight>
                  <a:srgbClr val="FFFFFF"/>
                </a:highlight>
                <a:latin typeface="Consolas" panose="020B0609020204030204" pitchFamily="49" charset="0"/>
                <a:sym typeface="Wingdings" panose="05000000000000000000" pitchFamily="2" charset="2"/>
              </a:rPr>
              <a:t> </a:t>
            </a:r>
            <a:r>
              <a:rPr lang="es-ES" sz="2000" dirty="0" err="1">
                <a:solidFill>
                  <a:srgbClr val="000000"/>
                </a:solidFill>
                <a:highlight>
                  <a:srgbClr val="FFFFFF"/>
                </a:highlight>
                <a:latin typeface="Consolas" panose="020B0609020204030204" pitchFamily="49" charset="0"/>
                <a:sym typeface="Wingdings" panose="05000000000000000000" pitchFamily="2" charset="2"/>
              </a:rPr>
              <a:t>undefined</a:t>
            </a:r>
            <a:endParaRPr lang="es-ES" sz="2000" dirty="0"/>
          </a:p>
        </p:txBody>
      </p:sp>
    </p:spTree>
    <p:extLst>
      <p:ext uri="{BB962C8B-B14F-4D97-AF65-F5344CB8AC3E}">
        <p14:creationId xmlns:p14="http://schemas.microsoft.com/office/powerpoint/2010/main" val="3170156177"/>
      </p:ext>
    </p:extLst>
  </p:cSld>
  <p:clrMapOvr>
    <a:masterClrMapping/>
  </p:clrMapOvr>
  <p:transition spd="slow">
    <p:zoom/>
    <p:sndAc>
      <p:stSnd>
        <p:snd r:embed="rId2" name="wind.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p:cNvPicPr>
          <p:nvPr>
            <p:ph idx="1"/>
          </p:nvPr>
        </p:nvPicPr>
        <p:blipFill rotWithShape="1">
          <a:blip r:embed="rId3"/>
          <a:srcRect l="28575" t="15632" r="40204" b="37391"/>
          <a:stretch/>
        </p:blipFill>
        <p:spPr bwMode="auto">
          <a:xfrm>
            <a:off x="1475656" y="1124744"/>
            <a:ext cx="5709696" cy="46535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19244"/>
      </p:ext>
    </p:extLst>
  </p:cSld>
  <p:clrMapOvr>
    <a:masterClrMapping/>
  </p:clrMapOvr>
  <p:transition spd="slow">
    <p:zoom/>
    <p:sndAc>
      <p:stSnd>
        <p:snd r:embed="rId2" name="wind.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sp>
        <p:nvSpPr>
          <p:cNvPr id="4" name="CuadroTexto 3"/>
          <p:cNvSpPr txBox="1"/>
          <p:nvPr/>
        </p:nvSpPr>
        <p:spPr>
          <a:xfrm>
            <a:off x="1475656" y="332656"/>
            <a:ext cx="184731" cy="369332"/>
          </a:xfrm>
          <a:prstGeom prst="rect">
            <a:avLst/>
          </a:prstGeom>
          <a:noFill/>
        </p:spPr>
        <p:txBody>
          <a:bodyPr wrap="none" rtlCol="0">
            <a:spAutoFit/>
          </a:bodyPr>
          <a:lstStyle/>
          <a:p>
            <a:endParaRPr lang="es-ES" dirty="0"/>
          </a:p>
        </p:txBody>
      </p:sp>
      <p:sp>
        <p:nvSpPr>
          <p:cNvPr id="6" name="CuadroTexto 5"/>
          <p:cNvSpPr txBox="1"/>
          <p:nvPr/>
        </p:nvSpPr>
        <p:spPr>
          <a:xfrm>
            <a:off x="575556" y="709695"/>
            <a:ext cx="4680520" cy="2677656"/>
          </a:xfrm>
          <a:prstGeom prst="rect">
            <a:avLst/>
          </a:prstGeom>
          <a:noFill/>
          <a:ln>
            <a:solidFill>
              <a:schemeClr val="tx1"/>
            </a:solidFill>
          </a:ln>
        </p:spPr>
        <p:txBody>
          <a:bodyPr wrap="square" rtlCol="0">
            <a:spAutoFit/>
          </a:bodyPr>
          <a:lstStyle/>
          <a:p>
            <a:r>
              <a:rPr lang="es-ES" sz="1400" dirty="0" err="1">
                <a:solidFill>
                  <a:srgbClr val="0000FF"/>
                </a:solidFill>
                <a:highlight>
                  <a:srgbClr val="FFFFFF"/>
                </a:highlight>
                <a:latin typeface="Consolas" panose="020B0609020204030204" pitchFamily="49" charset="0"/>
              </a:rPr>
              <a:t>function</a:t>
            </a:r>
            <a:r>
              <a:rPr lang="es-ES" sz="1400" dirty="0">
                <a:solidFill>
                  <a:srgbClr val="000000"/>
                </a:solidFill>
                <a:highlight>
                  <a:srgbClr val="FFFFFF"/>
                </a:highlight>
                <a:latin typeface="Consolas" panose="020B0609020204030204" pitchFamily="49" charset="0"/>
              </a:rPr>
              <a:t> Factura(</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 </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 {</a:t>
            </a:r>
          </a:p>
          <a:p>
            <a:r>
              <a:rPr lang="es-ES" sz="1400" dirty="0">
                <a:solidFill>
                  <a:srgbClr val="000000"/>
                </a:solidFill>
                <a:highlight>
                  <a:srgbClr val="FFFFFF"/>
                </a:highlight>
                <a:latin typeface="Consolas" panose="020B0609020204030204" pitchFamily="49" charset="0"/>
              </a:rPr>
              <a:t>    </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 = </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a:t>
            </a:r>
          </a:p>
          <a:p>
            <a:r>
              <a:rPr lang="es-ES" sz="1400" dirty="0">
                <a:solidFill>
                  <a:srgbClr val="000000"/>
                </a:solidFill>
                <a:highlight>
                  <a:srgbClr val="FFFFFF"/>
                </a:highlight>
                <a:latin typeface="Consolas" panose="020B0609020204030204" pitchFamily="49" charset="0"/>
              </a:rPr>
              <a:t>    </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 = </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a:t>
            </a:r>
          </a:p>
          <a:p>
            <a:endParaRPr lang="es-ES" sz="1400" dirty="0">
              <a:solidFill>
                <a:srgbClr val="000000"/>
              </a:solidFill>
              <a:highlight>
                <a:srgbClr val="FFFFFF"/>
              </a:highlight>
              <a:latin typeface="Consolas" panose="020B0609020204030204" pitchFamily="49" charset="0"/>
            </a:endParaRPr>
          </a:p>
          <a:p>
            <a:r>
              <a:rPr lang="es-ES" sz="1400" dirty="0">
                <a:solidFill>
                  <a:srgbClr val="000000"/>
                </a:solidFill>
                <a:highlight>
                  <a:srgbClr val="FFFFFF"/>
                </a:highlight>
                <a:latin typeface="Consolas" panose="020B0609020204030204" pitchFamily="49" charset="0"/>
              </a:rPr>
              <a:t>    </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.muestraCliente</a:t>
            </a:r>
            <a:r>
              <a:rPr lang="es-ES" sz="1400" dirty="0">
                <a:solidFill>
                  <a:srgbClr val="000000"/>
                </a:solidFill>
                <a:highlight>
                  <a:srgbClr val="FFFFFF"/>
                </a:highlight>
                <a:latin typeface="Consolas" panose="020B0609020204030204" pitchFamily="49" charset="0"/>
              </a:rPr>
              <a:t> = </a:t>
            </a:r>
            <a:r>
              <a:rPr lang="es-ES" sz="1400" dirty="0" err="1">
                <a:solidFill>
                  <a:srgbClr val="0000FF"/>
                </a:solidFill>
                <a:highlight>
                  <a:srgbClr val="FFFFFF"/>
                </a:highlight>
                <a:latin typeface="Consolas" panose="020B0609020204030204" pitchFamily="49" charset="0"/>
              </a:rPr>
              <a:t>function</a:t>
            </a:r>
            <a:r>
              <a:rPr lang="es-ES" sz="1400" dirty="0">
                <a:solidFill>
                  <a:srgbClr val="000000"/>
                </a:solidFill>
                <a:highlight>
                  <a:srgbClr val="FFFFFF"/>
                </a:highlight>
                <a:latin typeface="Consolas" panose="020B0609020204030204" pitchFamily="49" charset="0"/>
              </a:rPr>
              <a:t> () {</a:t>
            </a:r>
          </a:p>
          <a:p>
            <a:r>
              <a:rPr lang="es-ES" sz="1400" dirty="0">
                <a:solidFill>
                  <a:srgbClr val="000000"/>
                </a:solidFill>
                <a:highlight>
                  <a:srgbClr val="FFFFFF"/>
                </a:highlight>
                <a:latin typeface="Consolas" panose="020B0609020204030204" pitchFamily="49" charset="0"/>
              </a:rPr>
              <a:t>        </a:t>
            </a:r>
            <a:r>
              <a:rPr lang="es-ES" sz="1400" dirty="0" err="1">
                <a:solidFill>
                  <a:srgbClr val="000000"/>
                </a:solidFill>
                <a:highlight>
                  <a:srgbClr val="FFFFFF"/>
                </a:highlight>
                <a:latin typeface="Consolas" panose="020B0609020204030204" pitchFamily="49" charset="0"/>
              </a:rPr>
              <a:t>alert</a:t>
            </a:r>
            <a:r>
              <a:rPr lang="es-ES" sz="1400" dirty="0">
                <a:solidFill>
                  <a:srgbClr val="000000"/>
                </a:solidFill>
                <a:highlight>
                  <a:srgbClr val="FFFFFF"/>
                </a:highlight>
                <a:latin typeface="Consolas" panose="020B0609020204030204" pitchFamily="49" charset="0"/>
              </a:rPr>
              <a:t>(</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a:t>
            </a:r>
          </a:p>
          <a:p>
            <a:r>
              <a:rPr lang="es-ES" sz="1400" dirty="0">
                <a:solidFill>
                  <a:srgbClr val="000000"/>
                </a:solidFill>
                <a:highlight>
                  <a:srgbClr val="FFFFFF"/>
                </a:highlight>
                <a:latin typeface="Consolas" panose="020B0609020204030204" pitchFamily="49" charset="0"/>
              </a:rPr>
              <a:t>    }</a:t>
            </a:r>
          </a:p>
          <a:p>
            <a:endParaRPr lang="es-ES" sz="1400" dirty="0">
              <a:solidFill>
                <a:srgbClr val="000000"/>
              </a:solidFill>
              <a:highlight>
                <a:srgbClr val="FFFFFF"/>
              </a:highlight>
              <a:latin typeface="Consolas" panose="020B0609020204030204" pitchFamily="49" charset="0"/>
            </a:endParaRPr>
          </a:p>
          <a:p>
            <a:r>
              <a:rPr lang="es-ES" sz="1400" dirty="0">
                <a:solidFill>
                  <a:srgbClr val="000000"/>
                </a:solidFill>
                <a:highlight>
                  <a:srgbClr val="FFFFFF"/>
                </a:highlight>
                <a:latin typeface="Consolas" panose="020B0609020204030204" pitchFamily="49" charset="0"/>
              </a:rPr>
              <a:t>    </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.muestraId</a:t>
            </a:r>
            <a:r>
              <a:rPr lang="es-ES" sz="1400" dirty="0">
                <a:solidFill>
                  <a:srgbClr val="000000"/>
                </a:solidFill>
                <a:highlight>
                  <a:srgbClr val="FFFFFF"/>
                </a:highlight>
                <a:latin typeface="Consolas" panose="020B0609020204030204" pitchFamily="49" charset="0"/>
              </a:rPr>
              <a:t> = </a:t>
            </a:r>
            <a:r>
              <a:rPr lang="es-ES" sz="1400" dirty="0" err="1">
                <a:solidFill>
                  <a:srgbClr val="0000FF"/>
                </a:solidFill>
                <a:highlight>
                  <a:srgbClr val="FFFFFF"/>
                </a:highlight>
                <a:latin typeface="Consolas" panose="020B0609020204030204" pitchFamily="49" charset="0"/>
              </a:rPr>
              <a:t>function</a:t>
            </a:r>
            <a:r>
              <a:rPr lang="es-ES" sz="1400" dirty="0">
                <a:solidFill>
                  <a:srgbClr val="000000"/>
                </a:solidFill>
                <a:highlight>
                  <a:srgbClr val="FFFFFF"/>
                </a:highlight>
                <a:latin typeface="Consolas" panose="020B0609020204030204" pitchFamily="49" charset="0"/>
              </a:rPr>
              <a:t> () {</a:t>
            </a:r>
          </a:p>
          <a:p>
            <a:r>
              <a:rPr lang="es-ES" sz="1400" dirty="0">
                <a:solidFill>
                  <a:srgbClr val="000000"/>
                </a:solidFill>
                <a:highlight>
                  <a:srgbClr val="FFFFFF"/>
                </a:highlight>
                <a:latin typeface="Consolas" panose="020B0609020204030204" pitchFamily="49" charset="0"/>
              </a:rPr>
              <a:t>        </a:t>
            </a:r>
            <a:r>
              <a:rPr lang="es-ES" sz="1400" dirty="0" err="1">
                <a:solidFill>
                  <a:srgbClr val="000000"/>
                </a:solidFill>
                <a:highlight>
                  <a:srgbClr val="FFFFFF"/>
                </a:highlight>
                <a:latin typeface="Consolas" panose="020B0609020204030204" pitchFamily="49" charset="0"/>
              </a:rPr>
              <a:t>alert</a:t>
            </a:r>
            <a:r>
              <a:rPr lang="es-ES" sz="1400" dirty="0">
                <a:solidFill>
                  <a:srgbClr val="000000"/>
                </a:solidFill>
                <a:highlight>
                  <a:srgbClr val="FFFFFF"/>
                </a:highlight>
                <a:latin typeface="Consolas" panose="020B0609020204030204" pitchFamily="49" charset="0"/>
              </a:rPr>
              <a:t>(</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a:t>
            </a:r>
          </a:p>
          <a:p>
            <a:r>
              <a:rPr lang="es-ES" sz="1400" dirty="0">
                <a:solidFill>
                  <a:srgbClr val="000000"/>
                </a:solidFill>
                <a:highlight>
                  <a:srgbClr val="FFFFFF"/>
                </a:highlight>
                <a:latin typeface="Consolas" panose="020B0609020204030204" pitchFamily="49" charset="0"/>
              </a:rPr>
              <a:t>    }</a:t>
            </a:r>
          </a:p>
          <a:p>
            <a:r>
              <a:rPr lang="es-ES" sz="1400" dirty="0">
                <a:solidFill>
                  <a:srgbClr val="000000"/>
                </a:solidFill>
                <a:highlight>
                  <a:srgbClr val="FFFFFF"/>
                </a:highlight>
                <a:latin typeface="Consolas" panose="020B0609020204030204" pitchFamily="49" charset="0"/>
              </a:rPr>
              <a:t>}</a:t>
            </a:r>
            <a:endParaRPr lang="es-ES" sz="1400" dirty="0"/>
          </a:p>
        </p:txBody>
      </p:sp>
      <p:sp>
        <p:nvSpPr>
          <p:cNvPr id="7" name="CuadroTexto 6"/>
          <p:cNvSpPr txBox="1"/>
          <p:nvPr/>
        </p:nvSpPr>
        <p:spPr>
          <a:xfrm>
            <a:off x="2555776" y="3789040"/>
            <a:ext cx="5400600" cy="2677656"/>
          </a:xfrm>
          <a:prstGeom prst="rect">
            <a:avLst/>
          </a:prstGeom>
          <a:noFill/>
          <a:ln>
            <a:solidFill>
              <a:schemeClr val="tx1"/>
            </a:solidFill>
          </a:ln>
        </p:spPr>
        <p:txBody>
          <a:bodyPr wrap="square" rtlCol="0">
            <a:spAutoFit/>
          </a:bodyPr>
          <a:lstStyle/>
          <a:p>
            <a:r>
              <a:rPr lang="es-ES" sz="1400" dirty="0" err="1">
                <a:solidFill>
                  <a:srgbClr val="0000FF"/>
                </a:solidFill>
                <a:highlight>
                  <a:srgbClr val="FFFFFF"/>
                </a:highlight>
                <a:latin typeface="Consolas" panose="020B0609020204030204" pitchFamily="49" charset="0"/>
              </a:rPr>
              <a:t>function</a:t>
            </a:r>
            <a:r>
              <a:rPr lang="es-ES" sz="1400" dirty="0">
                <a:solidFill>
                  <a:srgbClr val="000000"/>
                </a:solidFill>
                <a:highlight>
                  <a:srgbClr val="FFFFFF"/>
                </a:highlight>
                <a:latin typeface="Consolas" panose="020B0609020204030204" pitchFamily="49" charset="0"/>
              </a:rPr>
              <a:t> Factura(</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 </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 {</a:t>
            </a:r>
          </a:p>
          <a:p>
            <a:r>
              <a:rPr lang="es-ES" sz="1400" dirty="0">
                <a:solidFill>
                  <a:srgbClr val="000000"/>
                </a:solidFill>
                <a:highlight>
                  <a:srgbClr val="FFFFFF"/>
                </a:highlight>
                <a:latin typeface="Consolas" panose="020B0609020204030204" pitchFamily="49" charset="0"/>
              </a:rPr>
              <a:t>    </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 = </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a:t>
            </a:r>
          </a:p>
          <a:p>
            <a:r>
              <a:rPr lang="es-ES" sz="1400" dirty="0">
                <a:solidFill>
                  <a:srgbClr val="000000"/>
                </a:solidFill>
                <a:highlight>
                  <a:srgbClr val="FFFFFF"/>
                </a:highlight>
                <a:latin typeface="Consolas" panose="020B0609020204030204" pitchFamily="49" charset="0"/>
              </a:rPr>
              <a:t>    </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 = </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a:t>
            </a:r>
          </a:p>
          <a:p>
            <a:r>
              <a:rPr lang="es-ES" sz="1400" dirty="0">
                <a:solidFill>
                  <a:srgbClr val="000000"/>
                </a:solidFill>
                <a:highlight>
                  <a:srgbClr val="FFFFFF"/>
                </a:highlight>
                <a:latin typeface="Consolas" panose="020B0609020204030204" pitchFamily="49" charset="0"/>
              </a:rPr>
              <a:t>}</a:t>
            </a:r>
          </a:p>
          <a:p>
            <a:endParaRPr lang="es-ES" sz="1400" dirty="0">
              <a:solidFill>
                <a:srgbClr val="000000"/>
              </a:solidFill>
              <a:highlight>
                <a:srgbClr val="FFFFFF"/>
              </a:highlight>
              <a:latin typeface="Consolas" panose="020B0609020204030204" pitchFamily="49" charset="0"/>
            </a:endParaRPr>
          </a:p>
          <a:p>
            <a:r>
              <a:rPr lang="es-ES" sz="1400" dirty="0" err="1">
                <a:solidFill>
                  <a:srgbClr val="000000"/>
                </a:solidFill>
                <a:highlight>
                  <a:srgbClr val="FFFFFF"/>
                </a:highlight>
                <a:latin typeface="Consolas" panose="020B0609020204030204" pitchFamily="49" charset="0"/>
              </a:rPr>
              <a:t>Factura.prototype.muestraCliente</a:t>
            </a:r>
            <a:r>
              <a:rPr lang="es-ES" sz="1400" dirty="0">
                <a:solidFill>
                  <a:srgbClr val="000000"/>
                </a:solidFill>
                <a:highlight>
                  <a:srgbClr val="FFFFFF"/>
                </a:highlight>
                <a:latin typeface="Consolas" panose="020B0609020204030204" pitchFamily="49" charset="0"/>
              </a:rPr>
              <a:t> = </a:t>
            </a:r>
            <a:r>
              <a:rPr lang="es-ES" sz="1400" dirty="0" err="1">
                <a:solidFill>
                  <a:srgbClr val="0000FF"/>
                </a:solidFill>
                <a:highlight>
                  <a:srgbClr val="FFFFFF"/>
                </a:highlight>
                <a:latin typeface="Consolas" panose="020B0609020204030204" pitchFamily="49" charset="0"/>
              </a:rPr>
              <a:t>function</a:t>
            </a:r>
            <a:r>
              <a:rPr lang="es-ES" sz="1400" dirty="0">
                <a:solidFill>
                  <a:srgbClr val="000000"/>
                </a:solidFill>
                <a:highlight>
                  <a:srgbClr val="FFFFFF"/>
                </a:highlight>
                <a:latin typeface="Consolas" panose="020B0609020204030204" pitchFamily="49" charset="0"/>
              </a:rPr>
              <a:t> () {</a:t>
            </a:r>
          </a:p>
          <a:p>
            <a:r>
              <a:rPr lang="es-ES" sz="1400" dirty="0">
                <a:solidFill>
                  <a:srgbClr val="000000"/>
                </a:solidFill>
                <a:highlight>
                  <a:srgbClr val="FFFFFF"/>
                </a:highlight>
                <a:latin typeface="Consolas" panose="020B0609020204030204" pitchFamily="49" charset="0"/>
              </a:rPr>
              <a:t>    </a:t>
            </a:r>
            <a:r>
              <a:rPr lang="es-ES" sz="1400" dirty="0" err="1">
                <a:solidFill>
                  <a:srgbClr val="000000"/>
                </a:solidFill>
                <a:highlight>
                  <a:srgbClr val="FFFFFF"/>
                </a:highlight>
                <a:latin typeface="Consolas" panose="020B0609020204030204" pitchFamily="49" charset="0"/>
              </a:rPr>
              <a:t>alert</a:t>
            </a:r>
            <a:r>
              <a:rPr lang="es-ES" sz="1400" dirty="0">
                <a:solidFill>
                  <a:srgbClr val="000000"/>
                </a:solidFill>
                <a:highlight>
                  <a:srgbClr val="FFFFFF"/>
                </a:highlight>
                <a:latin typeface="Consolas" panose="020B0609020204030204" pitchFamily="49" charset="0"/>
              </a:rPr>
              <a:t>(</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.idCliente</a:t>
            </a:r>
            <a:r>
              <a:rPr lang="es-ES" sz="1400" dirty="0">
                <a:solidFill>
                  <a:srgbClr val="000000"/>
                </a:solidFill>
                <a:highlight>
                  <a:srgbClr val="FFFFFF"/>
                </a:highlight>
                <a:latin typeface="Consolas" panose="020B0609020204030204" pitchFamily="49" charset="0"/>
              </a:rPr>
              <a:t>);</a:t>
            </a:r>
          </a:p>
          <a:p>
            <a:r>
              <a:rPr lang="es-ES" sz="1400" dirty="0">
                <a:solidFill>
                  <a:srgbClr val="000000"/>
                </a:solidFill>
                <a:highlight>
                  <a:srgbClr val="FFFFFF"/>
                </a:highlight>
                <a:latin typeface="Consolas" panose="020B0609020204030204" pitchFamily="49" charset="0"/>
              </a:rPr>
              <a:t>}</a:t>
            </a:r>
          </a:p>
          <a:p>
            <a:endParaRPr lang="es-ES" sz="1400" dirty="0">
              <a:solidFill>
                <a:srgbClr val="000000"/>
              </a:solidFill>
              <a:highlight>
                <a:srgbClr val="FFFFFF"/>
              </a:highlight>
              <a:latin typeface="Consolas" panose="020B0609020204030204" pitchFamily="49" charset="0"/>
            </a:endParaRPr>
          </a:p>
          <a:p>
            <a:r>
              <a:rPr lang="es-ES" sz="1400" dirty="0" err="1">
                <a:solidFill>
                  <a:srgbClr val="000000"/>
                </a:solidFill>
                <a:highlight>
                  <a:srgbClr val="FFFFFF"/>
                </a:highlight>
                <a:latin typeface="Consolas" panose="020B0609020204030204" pitchFamily="49" charset="0"/>
              </a:rPr>
              <a:t>Factura.prototype.muestraId</a:t>
            </a:r>
            <a:r>
              <a:rPr lang="es-ES" sz="1400" dirty="0">
                <a:solidFill>
                  <a:srgbClr val="000000"/>
                </a:solidFill>
                <a:highlight>
                  <a:srgbClr val="FFFFFF"/>
                </a:highlight>
                <a:latin typeface="Consolas" panose="020B0609020204030204" pitchFamily="49" charset="0"/>
              </a:rPr>
              <a:t> = </a:t>
            </a:r>
            <a:r>
              <a:rPr lang="es-ES" sz="1400" dirty="0" err="1">
                <a:solidFill>
                  <a:srgbClr val="0000FF"/>
                </a:solidFill>
                <a:highlight>
                  <a:srgbClr val="FFFFFF"/>
                </a:highlight>
                <a:latin typeface="Consolas" panose="020B0609020204030204" pitchFamily="49" charset="0"/>
              </a:rPr>
              <a:t>function</a:t>
            </a:r>
            <a:r>
              <a:rPr lang="es-ES" sz="1400" dirty="0">
                <a:solidFill>
                  <a:srgbClr val="000000"/>
                </a:solidFill>
                <a:highlight>
                  <a:srgbClr val="FFFFFF"/>
                </a:highlight>
                <a:latin typeface="Consolas" panose="020B0609020204030204" pitchFamily="49" charset="0"/>
              </a:rPr>
              <a:t> () {</a:t>
            </a:r>
          </a:p>
          <a:p>
            <a:r>
              <a:rPr lang="es-ES" sz="1400" dirty="0">
                <a:solidFill>
                  <a:srgbClr val="000000"/>
                </a:solidFill>
                <a:highlight>
                  <a:srgbClr val="FFFFFF"/>
                </a:highlight>
                <a:latin typeface="Consolas" panose="020B0609020204030204" pitchFamily="49" charset="0"/>
              </a:rPr>
              <a:t>    </a:t>
            </a:r>
            <a:r>
              <a:rPr lang="es-ES" sz="1400" dirty="0" err="1">
                <a:solidFill>
                  <a:srgbClr val="000000"/>
                </a:solidFill>
                <a:highlight>
                  <a:srgbClr val="FFFFFF"/>
                </a:highlight>
                <a:latin typeface="Consolas" panose="020B0609020204030204" pitchFamily="49" charset="0"/>
              </a:rPr>
              <a:t>alert</a:t>
            </a:r>
            <a:r>
              <a:rPr lang="es-ES" sz="1400" dirty="0">
                <a:solidFill>
                  <a:srgbClr val="000000"/>
                </a:solidFill>
                <a:highlight>
                  <a:srgbClr val="FFFFFF"/>
                </a:highlight>
                <a:latin typeface="Consolas" panose="020B0609020204030204" pitchFamily="49" charset="0"/>
              </a:rPr>
              <a:t>(</a:t>
            </a:r>
            <a:r>
              <a:rPr lang="es-ES" sz="1400" dirty="0" err="1">
                <a:solidFill>
                  <a:srgbClr val="0000FF"/>
                </a:solidFill>
                <a:highlight>
                  <a:srgbClr val="FFFFFF"/>
                </a:highlight>
                <a:latin typeface="Consolas" panose="020B0609020204030204" pitchFamily="49" charset="0"/>
              </a:rPr>
              <a:t>this</a:t>
            </a:r>
            <a:r>
              <a:rPr lang="es-ES" sz="1400" dirty="0" err="1">
                <a:solidFill>
                  <a:srgbClr val="000000"/>
                </a:solidFill>
                <a:highlight>
                  <a:srgbClr val="FFFFFF"/>
                </a:highlight>
                <a:latin typeface="Consolas" panose="020B0609020204030204" pitchFamily="49" charset="0"/>
              </a:rPr>
              <a:t>.idFactura</a:t>
            </a:r>
            <a:r>
              <a:rPr lang="es-ES" sz="1400" dirty="0">
                <a:solidFill>
                  <a:srgbClr val="000000"/>
                </a:solidFill>
                <a:highlight>
                  <a:srgbClr val="FFFFFF"/>
                </a:highlight>
                <a:latin typeface="Consolas" panose="020B0609020204030204" pitchFamily="49" charset="0"/>
              </a:rPr>
              <a:t>);</a:t>
            </a:r>
          </a:p>
          <a:p>
            <a:r>
              <a:rPr lang="es-ES" sz="1400" dirty="0">
                <a:solidFill>
                  <a:srgbClr val="000000"/>
                </a:solidFill>
                <a:highlight>
                  <a:srgbClr val="FFFFFF"/>
                </a:highlight>
                <a:latin typeface="Consolas" panose="020B0609020204030204" pitchFamily="49" charset="0"/>
              </a:rPr>
              <a:t>}</a:t>
            </a:r>
            <a:endParaRPr lang="es-ES" sz="1400" dirty="0"/>
          </a:p>
        </p:txBody>
      </p:sp>
      <p:cxnSp>
        <p:nvCxnSpPr>
          <p:cNvPr id="9" name="Conector recto 8"/>
          <p:cNvCxnSpPr>
            <a:stCxn id="6" idx="3"/>
          </p:cNvCxnSpPr>
          <p:nvPr/>
        </p:nvCxnSpPr>
        <p:spPr>
          <a:xfrm>
            <a:off x="5256076" y="2048523"/>
            <a:ext cx="828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a:off x="6084168" y="2056455"/>
            <a:ext cx="0" cy="17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5243246" y="1779593"/>
            <a:ext cx="1152128" cy="276999"/>
          </a:xfrm>
          <a:prstGeom prst="rect">
            <a:avLst/>
          </a:prstGeom>
          <a:noFill/>
        </p:spPr>
        <p:txBody>
          <a:bodyPr wrap="square" rtlCol="0">
            <a:spAutoFit/>
          </a:bodyPr>
          <a:lstStyle/>
          <a:p>
            <a:r>
              <a:rPr lang="es-ES" sz="1200" b="1" dirty="0" err="1"/>
              <a:t>prototype</a:t>
            </a:r>
            <a:endParaRPr lang="es-ES" sz="1200" b="1" dirty="0"/>
          </a:p>
        </p:txBody>
      </p:sp>
    </p:spTree>
    <p:extLst>
      <p:ext uri="{BB962C8B-B14F-4D97-AF65-F5344CB8AC3E}">
        <p14:creationId xmlns:p14="http://schemas.microsoft.com/office/powerpoint/2010/main" val="700933695"/>
      </p:ext>
    </p:extLst>
  </p:cSld>
  <p:clrMapOvr>
    <a:masterClrMapping/>
  </p:clrMapOvr>
  <p:transition spd="slow">
    <p:zoom/>
    <p:sndAc>
      <p:stSnd>
        <p:snd r:embed="rId2" name="wind.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pPr lvl="0"/>
            <a:r>
              <a:rPr lang="es-ES" b="1" dirty="0">
                <a:solidFill>
                  <a:prstClr val="black"/>
                </a:solidFill>
              </a:rPr>
              <a:t>Ejercicio propuesto(6.2)</a:t>
            </a:r>
          </a:p>
          <a:p>
            <a:r>
              <a:rPr lang="es-ES" dirty="0"/>
              <a:t>Modificar el ejercicio 1.1 del objeto Factura para crear una </a:t>
            </a:r>
            <a:r>
              <a:rPr lang="es-ES" i="1" dirty="0" err="1"/>
              <a:t>pseudoclase</a:t>
            </a:r>
            <a:r>
              <a:rPr lang="es-ES" dirty="0"/>
              <a:t> llamada Factura y que permita crear objetos de ese tipo. Se deben utilizar las funciones constructoras y la propiedad </a:t>
            </a:r>
            <a:r>
              <a:rPr lang="es-ES" b="1" dirty="0" err="1"/>
              <a:t>prototype</a:t>
            </a:r>
            <a:r>
              <a:rPr lang="es-ES" dirty="0"/>
              <a:t>.</a:t>
            </a:r>
          </a:p>
          <a:p>
            <a:r>
              <a:rPr lang="es-ES" dirty="0"/>
              <a:t>Para instanciar la clase, se debe utilizar la instrucción Factura(cliente, elementos), donde cliente también es una </a:t>
            </a:r>
            <a:r>
              <a:rPr lang="es-ES" i="1" dirty="0" err="1"/>
              <a:t>pseudoclase</a:t>
            </a:r>
            <a:r>
              <a:rPr lang="es-ES" dirty="0"/>
              <a:t> que guarda los datos del cliente y elementos es un </a:t>
            </a:r>
            <a:r>
              <a:rPr lang="es-ES" i="1" dirty="0" err="1"/>
              <a:t>array</a:t>
            </a:r>
            <a:r>
              <a:rPr lang="es-ES" i="1" dirty="0"/>
              <a:t> simple </a:t>
            </a:r>
            <a:r>
              <a:rPr lang="es-ES" dirty="0"/>
              <a:t>que contiene las </a:t>
            </a:r>
            <a:r>
              <a:rPr lang="es-ES" i="1" dirty="0" err="1"/>
              <a:t>pseudoclases</a:t>
            </a:r>
            <a:r>
              <a:rPr lang="es-ES" dirty="0"/>
              <a:t> de todos los elementos que forman la factura.</a:t>
            </a:r>
          </a:p>
        </p:txBody>
      </p:sp>
    </p:spTree>
    <p:extLst>
      <p:ext uri="{BB962C8B-B14F-4D97-AF65-F5344CB8AC3E}">
        <p14:creationId xmlns:p14="http://schemas.microsoft.com/office/powerpoint/2010/main" val="3218875538"/>
      </p:ext>
    </p:extLst>
  </p:cSld>
  <p:clrMapOvr>
    <a:masterClrMapping/>
  </p:clrMapOvr>
  <p:transition spd="slow">
    <p:zoom/>
    <p:sndAc>
      <p:stSnd>
        <p:snd r:embed="rId2" name="wind.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850"/>
            <a:ext cx="8229600" cy="491902"/>
          </a:xfrm>
        </p:spPr>
        <p:txBody>
          <a:bodyPr/>
          <a:lstStyle/>
          <a:p>
            <a:pPr algn="ctr"/>
            <a:r>
              <a:rPr lang="es-ES" dirty="0"/>
              <a:t>Excepciones</a:t>
            </a:r>
          </a:p>
        </p:txBody>
      </p:sp>
      <p:sp>
        <p:nvSpPr>
          <p:cNvPr id="3" name="Marcador de contenido 2"/>
          <p:cNvSpPr>
            <a:spLocks noGrp="1"/>
          </p:cNvSpPr>
          <p:nvPr>
            <p:ph idx="1"/>
          </p:nvPr>
        </p:nvSpPr>
        <p:spPr>
          <a:xfrm>
            <a:off x="457200" y="1196753"/>
            <a:ext cx="8229600" cy="5127848"/>
          </a:xfrm>
        </p:spPr>
        <p:txBody>
          <a:bodyPr/>
          <a:lstStyle/>
          <a:p>
            <a:pPr marL="641350" lvl="2" indent="0">
              <a:buNone/>
            </a:pPr>
            <a:r>
              <a:rPr lang="es-ES" sz="1800" dirty="0">
                <a:solidFill>
                  <a:srgbClr val="0000FF"/>
                </a:solidFill>
                <a:highlight>
                  <a:srgbClr val="FFFFFF"/>
                </a:highlight>
                <a:latin typeface="Consolas" panose="020B0609020204030204" pitchFamily="49" charset="0"/>
              </a:rPr>
              <a:t>try</a:t>
            </a:r>
            <a:r>
              <a:rPr lang="es-ES" sz="1800" dirty="0">
                <a:solidFill>
                  <a:srgbClr val="000000"/>
                </a:solidFill>
                <a:highlight>
                  <a:srgbClr val="FFFFFF"/>
                </a:highlight>
                <a:latin typeface="Consolas" panose="020B0609020204030204" pitchFamily="49" charset="0"/>
              </a:rPr>
              <a:t> {</a:t>
            </a:r>
          </a:p>
          <a:p>
            <a:pPr marL="641350" lvl="2" indent="0">
              <a:buNone/>
            </a:pPr>
            <a:r>
              <a:rPr lang="es-ES" sz="1800" dirty="0">
                <a:solidFill>
                  <a:srgbClr val="000000"/>
                </a:solidFill>
                <a:highlight>
                  <a:srgbClr val="FFFFFF"/>
                </a:highlight>
                <a:latin typeface="Consolas" panose="020B0609020204030204" pitchFamily="49" charset="0"/>
              </a:rPr>
              <a:t>    </a:t>
            </a:r>
            <a:r>
              <a:rPr lang="es-ES" sz="1800" dirty="0">
                <a:solidFill>
                  <a:srgbClr val="0000FF"/>
                </a:solidFill>
                <a:highlight>
                  <a:srgbClr val="FFFFFF"/>
                </a:highlight>
                <a:latin typeface="Consolas" panose="020B0609020204030204" pitchFamily="49" charset="0"/>
              </a:rPr>
              <a:t>var</a:t>
            </a:r>
            <a:r>
              <a:rPr lang="es-ES" sz="1800" dirty="0">
                <a:solidFill>
                  <a:srgbClr val="000000"/>
                </a:solidFill>
                <a:highlight>
                  <a:srgbClr val="FFFFFF"/>
                </a:highlight>
                <a:latin typeface="Consolas" panose="020B0609020204030204" pitchFamily="49" charset="0"/>
              </a:rPr>
              <a:t> resultado = 5 / a;</a:t>
            </a:r>
          </a:p>
          <a:p>
            <a:pPr marL="641350" lvl="2" indent="0">
              <a:buNone/>
            </a:pPr>
            <a:r>
              <a:rPr lang="es-ES" sz="1800" dirty="0">
                <a:solidFill>
                  <a:srgbClr val="000000"/>
                </a:solidFill>
                <a:highlight>
                  <a:srgbClr val="FFFFFF"/>
                </a:highlight>
                <a:latin typeface="Consolas" panose="020B0609020204030204" pitchFamily="49" charset="0"/>
              </a:rPr>
              <a:t>} </a:t>
            </a:r>
            <a:r>
              <a:rPr lang="es-ES" sz="1800" dirty="0">
                <a:solidFill>
                  <a:srgbClr val="0000FF"/>
                </a:solidFill>
                <a:highlight>
                  <a:srgbClr val="FFFFFF"/>
                </a:highlight>
                <a:latin typeface="Consolas" panose="020B0609020204030204" pitchFamily="49" charset="0"/>
              </a:rPr>
              <a:t>catch</a:t>
            </a: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excepcion</a:t>
            </a:r>
            <a:r>
              <a:rPr lang="es-ES" sz="1800" dirty="0">
                <a:solidFill>
                  <a:srgbClr val="000000"/>
                </a:solidFill>
                <a:highlight>
                  <a:srgbClr val="FFFFFF"/>
                </a:highlight>
                <a:latin typeface="Consolas" panose="020B0609020204030204" pitchFamily="49" charset="0"/>
              </a:rPr>
              <a:t>) {</a:t>
            </a:r>
          </a:p>
          <a:p>
            <a:pPr marL="641350" lvl="2" indent="0">
              <a:buNone/>
            </a:pPr>
            <a:r>
              <a:rPr lang="es-ES" sz="1800" dirty="0">
                <a:solidFill>
                  <a:srgbClr val="000000"/>
                </a:solidFill>
                <a:highlight>
                  <a:srgbClr val="FFFFFF"/>
                </a:highlight>
                <a:latin typeface="Consolas" panose="020B0609020204030204" pitchFamily="49" charset="0"/>
              </a:rPr>
              <a:t>    </a:t>
            </a:r>
            <a:r>
              <a:rPr lang="es-ES" sz="1800" dirty="0" err="1">
                <a:solidFill>
                  <a:srgbClr val="000000"/>
                </a:solidFill>
                <a:highlight>
                  <a:srgbClr val="FFFFFF"/>
                </a:highlight>
                <a:latin typeface="Consolas" panose="020B0609020204030204" pitchFamily="49" charset="0"/>
              </a:rPr>
              <a:t>alert</a:t>
            </a:r>
            <a:r>
              <a:rPr lang="es-ES" sz="1800" dirty="0">
                <a:solidFill>
                  <a:srgbClr val="000000"/>
                </a:solidFill>
                <a:highlight>
                  <a:srgbClr val="FFFFFF"/>
                </a:highlight>
                <a:latin typeface="Consolas" panose="020B0609020204030204" pitchFamily="49" charset="0"/>
              </a:rPr>
              <a:t>(</a:t>
            </a:r>
            <a:r>
              <a:rPr lang="es-ES" sz="1800" dirty="0" err="1">
                <a:solidFill>
                  <a:srgbClr val="000000"/>
                </a:solidFill>
                <a:highlight>
                  <a:srgbClr val="FFFFFF"/>
                </a:highlight>
                <a:latin typeface="Consolas" panose="020B0609020204030204" pitchFamily="49" charset="0"/>
              </a:rPr>
              <a:t>excepcion</a:t>
            </a:r>
            <a:r>
              <a:rPr lang="es-ES" sz="1800" dirty="0">
                <a:solidFill>
                  <a:srgbClr val="000000"/>
                </a:solidFill>
                <a:highlight>
                  <a:srgbClr val="FFFFFF"/>
                </a:highlight>
                <a:latin typeface="Consolas" panose="020B0609020204030204" pitchFamily="49" charset="0"/>
              </a:rPr>
              <a:t>);</a:t>
            </a:r>
          </a:p>
          <a:p>
            <a:pPr marL="641350" lvl="2" indent="0">
              <a:buNone/>
            </a:pPr>
            <a:r>
              <a:rPr lang="es-ES" sz="1800" dirty="0">
                <a:solidFill>
                  <a:srgbClr val="000000"/>
                </a:solidFill>
                <a:highlight>
                  <a:srgbClr val="FFFFFF"/>
                </a:highlight>
                <a:latin typeface="Consolas" panose="020B0609020204030204" pitchFamily="49" charset="0"/>
              </a:rPr>
              <a:t>}</a:t>
            </a:r>
          </a:p>
          <a:p>
            <a:pPr marL="641350" lvl="2" indent="0">
              <a:buNone/>
            </a:pPr>
            <a:endParaRPr lang="es-ES" dirty="0">
              <a:solidFill>
                <a:srgbClr val="000000"/>
              </a:solidFill>
              <a:highlight>
                <a:srgbClr val="FFFFFF"/>
              </a:highlight>
              <a:latin typeface="Consolas" panose="020B0609020204030204" pitchFamily="49" charset="0"/>
            </a:endParaRPr>
          </a:p>
          <a:p>
            <a:pPr marL="641350" lvl="2" indent="0">
              <a:buNone/>
            </a:pPr>
            <a:r>
              <a:rPr lang="es-ES" sz="1500" dirty="0">
                <a:solidFill>
                  <a:srgbClr val="0000FF"/>
                </a:solidFill>
                <a:highlight>
                  <a:srgbClr val="FFFFFF"/>
                </a:highlight>
                <a:latin typeface="Consolas" panose="020B0609020204030204" pitchFamily="49" charset="0"/>
              </a:rPr>
              <a:t>try</a:t>
            </a:r>
            <a:r>
              <a:rPr lang="es-ES" sz="1500" dirty="0">
                <a:solidFill>
                  <a:srgbClr val="000000"/>
                </a:solidFill>
                <a:highlight>
                  <a:srgbClr val="FFFFFF"/>
                </a:highlight>
                <a:latin typeface="Consolas" panose="020B0609020204030204" pitchFamily="49" charset="0"/>
              </a:rPr>
              <a:t> {</a:t>
            </a:r>
          </a:p>
          <a:p>
            <a:pPr marL="641350" lvl="2" indent="0">
              <a:buNone/>
            </a:pP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typeof</a:t>
            </a:r>
            <a:r>
              <a:rPr lang="en-US" sz="1500" dirty="0">
                <a:solidFill>
                  <a:srgbClr val="000000"/>
                </a:solidFill>
                <a:highlight>
                  <a:srgbClr val="FFFFFF"/>
                </a:highlight>
                <a:latin typeface="Consolas" panose="020B0609020204030204" pitchFamily="49" charset="0"/>
              </a:rPr>
              <a:t> a == </a:t>
            </a:r>
            <a:r>
              <a:rPr lang="en-US" sz="1500" dirty="0">
                <a:solidFill>
                  <a:srgbClr val="A31515"/>
                </a:solidFill>
                <a:highlight>
                  <a:srgbClr val="FFFFFF"/>
                </a:highlight>
                <a:latin typeface="Consolas" panose="020B0609020204030204" pitchFamily="49" charset="0"/>
              </a:rPr>
              <a:t>"undefined"</a:t>
            </a:r>
            <a:r>
              <a:rPr lang="en-US" sz="1500" dirty="0">
                <a:solidFill>
                  <a:srgbClr val="000000"/>
                </a:solidFill>
                <a:highlight>
                  <a:srgbClr val="FFFFFF"/>
                </a:highlight>
                <a:latin typeface="Consolas" panose="020B0609020204030204" pitchFamily="49" charset="0"/>
              </a:rPr>
              <a:t> || </a:t>
            </a:r>
            <a:r>
              <a:rPr lang="en-US" sz="1500" dirty="0" err="1">
                <a:solidFill>
                  <a:srgbClr val="000000"/>
                </a:solidFill>
                <a:highlight>
                  <a:srgbClr val="FFFFFF"/>
                </a:highlight>
                <a:latin typeface="Consolas" panose="020B0609020204030204" pitchFamily="49" charset="0"/>
              </a:rPr>
              <a:t>isNaN</a:t>
            </a:r>
            <a:r>
              <a:rPr lang="en-US" sz="1500" dirty="0">
                <a:solidFill>
                  <a:srgbClr val="000000"/>
                </a:solidFill>
                <a:highlight>
                  <a:srgbClr val="FFFFFF"/>
                </a:highlight>
                <a:latin typeface="Consolas" panose="020B0609020204030204" pitchFamily="49" charset="0"/>
              </a:rPr>
              <a:t>(a)) {</a:t>
            </a:r>
          </a:p>
          <a:p>
            <a:pPr marL="641350" lvl="2" indent="0">
              <a:buNone/>
            </a:pPr>
            <a:r>
              <a:rPr lang="es-ES" sz="1500" dirty="0">
                <a:solidFill>
                  <a:srgbClr val="000000"/>
                </a:solidFill>
                <a:highlight>
                  <a:srgbClr val="FFFFFF"/>
                </a:highlight>
                <a:latin typeface="Consolas" panose="020B0609020204030204" pitchFamily="49" charset="0"/>
              </a:rPr>
              <a:t>        </a:t>
            </a:r>
            <a:r>
              <a:rPr lang="es-ES" sz="1500" dirty="0" err="1">
                <a:solidFill>
                  <a:srgbClr val="0000FF"/>
                </a:solidFill>
                <a:highlight>
                  <a:srgbClr val="FFFFFF"/>
                </a:highlight>
                <a:latin typeface="Consolas" panose="020B0609020204030204" pitchFamily="49" charset="0"/>
              </a:rPr>
              <a:t>throw</a:t>
            </a:r>
            <a:r>
              <a:rPr lang="es-ES" sz="1500" dirty="0">
                <a:solidFill>
                  <a:srgbClr val="000000"/>
                </a:solidFill>
                <a:highlight>
                  <a:srgbClr val="FFFFFF"/>
                </a:highlight>
                <a:latin typeface="Consolas" panose="020B0609020204030204" pitchFamily="49" charset="0"/>
              </a:rPr>
              <a:t> </a:t>
            </a:r>
            <a:r>
              <a:rPr lang="es-ES" sz="1500" dirty="0">
                <a:solidFill>
                  <a:srgbClr val="0000FF"/>
                </a:solidFill>
                <a:highlight>
                  <a:srgbClr val="FFFFFF"/>
                </a:highlight>
                <a:latin typeface="Consolas" panose="020B0609020204030204" pitchFamily="49" charset="0"/>
              </a:rPr>
              <a:t>new</a:t>
            </a:r>
            <a:r>
              <a:rPr lang="es-ES" sz="1500" dirty="0">
                <a:solidFill>
                  <a:srgbClr val="000000"/>
                </a:solidFill>
                <a:highlight>
                  <a:srgbClr val="FFFFFF"/>
                </a:highlight>
                <a:latin typeface="Consolas" panose="020B0609020204030204" pitchFamily="49" charset="0"/>
              </a:rPr>
              <a:t> Error(</a:t>
            </a:r>
            <a:r>
              <a:rPr lang="es-ES" sz="1500" dirty="0">
                <a:solidFill>
                  <a:srgbClr val="A31515"/>
                </a:solidFill>
                <a:highlight>
                  <a:srgbClr val="FFFFFF"/>
                </a:highlight>
                <a:latin typeface="Consolas" panose="020B0609020204030204" pitchFamily="49" charset="0"/>
              </a:rPr>
              <a:t>'La variable "a" no es un número'</a:t>
            </a:r>
            <a:r>
              <a:rPr lang="es-ES" sz="1500" dirty="0">
                <a:solidFill>
                  <a:srgbClr val="000000"/>
                </a:solidFill>
                <a:highlight>
                  <a:srgbClr val="FFFFFF"/>
                </a:highlight>
                <a:latin typeface="Consolas" panose="020B0609020204030204" pitchFamily="49" charset="0"/>
              </a:rPr>
              <a:t>);</a:t>
            </a:r>
          </a:p>
          <a:p>
            <a:pPr marL="641350" lvl="2" indent="0">
              <a:buNone/>
            </a:pPr>
            <a:r>
              <a:rPr lang="es-ES" sz="1500" dirty="0">
                <a:solidFill>
                  <a:srgbClr val="000000"/>
                </a:solidFill>
                <a:highlight>
                  <a:srgbClr val="FFFFFF"/>
                </a:highlight>
                <a:latin typeface="Consolas" panose="020B0609020204030204" pitchFamily="49" charset="0"/>
              </a:rPr>
              <a:t>    }</a:t>
            </a:r>
          </a:p>
          <a:p>
            <a:pPr marL="641350" lvl="2" indent="0">
              <a:buNone/>
            </a:pPr>
            <a:r>
              <a:rPr lang="es-ES" sz="1500" dirty="0">
                <a:solidFill>
                  <a:srgbClr val="000000"/>
                </a:solidFill>
                <a:highlight>
                  <a:srgbClr val="FFFFFF"/>
                </a:highlight>
                <a:latin typeface="Consolas" panose="020B0609020204030204" pitchFamily="49" charset="0"/>
              </a:rPr>
              <a:t>    </a:t>
            </a:r>
            <a:r>
              <a:rPr lang="es-ES" sz="1500" dirty="0">
                <a:solidFill>
                  <a:srgbClr val="0000FF"/>
                </a:solidFill>
                <a:highlight>
                  <a:srgbClr val="FFFFFF"/>
                </a:highlight>
                <a:latin typeface="Consolas" panose="020B0609020204030204" pitchFamily="49" charset="0"/>
              </a:rPr>
              <a:t>var</a:t>
            </a:r>
            <a:r>
              <a:rPr lang="es-ES" sz="1500" dirty="0">
                <a:solidFill>
                  <a:srgbClr val="000000"/>
                </a:solidFill>
                <a:highlight>
                  <a:srgbClr val="FFFFFF"/>
                </a:highlight>
                <a:latin typeface="Consolas" panose="020B0609020204030204" pitchFamily="49" charset="0"/>
              </a:rPr>
              <a:t> resultado = 5 / a;</a:t>
            </a:r>
          </a:p>
          <a:p>
            <a:pPr marL="641350" lvl="2" indent="0">
              <a:buNone/>
            </a:pPr>
            <a:r>
              <a:rPr lang="es-ES" sz="1500" dirty="0">
                <a:solidFill>
                  <a:srgbClr val="000000"/>
                </a:solidFill>
                <a:highlight>
                  <a:srgbClr val="FFFFFF"/>
                </a:highlight>
                <a:latin typeface="Consolas" panose="020B0609020204030204" pitchFamily="49" charset="0"/>
              </a:rPr>
              <a:t>} </a:t>
            </a:r>
            <a:r>
              <a:rPr lang="es-ES" sz="1500" dirty="0">
                <a:solidFill>
                  <a:srgbClr val="0000FF"/>
                </a:solidFill>
                <a:highlight>
                  <a:srgbClr val="FFFFFF"/>
                </a:highlight>
                <a:latin typeface="Consolas" panose="020B0609020204030204" pitchFamily="49" charset="0"/>
              </a:rPr>
              <a:t>catch</a:t>
            </a:r>
            <a:r>
              <a:rPr lang="es-ES" sz="1500" dirty="0">
                <a:solidFill>
                  <a:srgbClr val="000000"/>
                </a:solidFill>
                <a:highlight>
                  <a:srgbClr val="FFFFFF"/>
                </a:highlight>
                <a:latin typeface="Consolas" panose="020B0609020204030204" pitchFamily="49" charset="0"/>
              </a:rPr>
              <a:t> (</a:t>
            </a:r>
            <a:r>
              <a:rPr lang="es-ES" sz="1500" dirty="0" err="1">
                <a:solidFill>
                  <a:srgbClr val="000000"/>
                </a:solidFill>
                <a:highlight>
                  <a:srgbClr val="FFFFFF"/>
                </a:highlight>
                <a:latin typeface="Consolas" panose="020B0609020204030204" pitchFamily="49" charset="0"/>
              </a:rPr>
              <a:t>excepcion</a:t>
            </a:r>
            <a:r>
              <a:rPr lang="es-ES" sz="1500" dirty="0">
                <a:solidFill>
                  <a:srgbClr val="000000"/>
                </a:solidFill>
                <a:highlight>
                  <a:srgbClr val="FFFFFF"/>
                </a:highlight>
                <a:latin typeface="Consolas" panose="020B0609020204030204" pitchFamily="49" charset="0"/>
              </a:rPr>
              <a:t>) {</a:t>
            </a:r>
          </a:p>
          <a:p>
            <a:pPr marL="641350" lvl="2" indent="0">
              <a:buNone/>
            </a:pPr>
            <a:r>
              <a:rPr lang="es-ES" sz="1500" dirty="0">
                <a:solidFill>
                  <a:srgbClr val="000000"/>
                </a:solidFill>
                <a:highlight>
                  <a:srgbClr val="FFFFFF"/>
                </a:highlight>
                <a:latin typeface="Consolas" panose="020B0609020204030204" pitchFamily="49" charset="0"/>
              </a:rPr>
              <a:t>    </a:t>
            </a:r>
            <a:r>
              <a:rPr lang="es-ES" sz="1500" dirty="0" err="1">
                <a:solidFill>
                  <a:srgbClr val="000000"/>
                </a:solidFill>
                <a:highlight>
                  <a:srgbClr val="FFFFFF"/>
                </a:highlight>
                <a:latin typeface="Consolas" panose="020B0609020204030204" pitchFamily="49" charset="0"/>
              </a:rPr>
              <a:t>alert</a:t>
            </a:r>
            <a:r>
              <a:rPr lang="es-ES" sz="1500" dirty="0">
                <a:solidFill>
                  <a:srgbClr val="000000"/>
                </a:solidFill>
                <a:highlight>
                  <a:srgbClr val="FFFFFF"/>
                </a:highlight>
                <a:latin typeface="Consolas" panose="020B0609020204030204" pitchFamily="49" charset="0"/>
              </a:rPr>
              <a:t>(</a:t>
            </a:r>
            <a:r>
              <a:rPr lang="es-ES" sz="1500" dirty="0" err="1">
                <a:solidFill>
                  <a:srgbClr val="000000"/>
                </a:solidFill>
                <a:highlight>
                  <a:srgbClr val="FFFFFF"/>
                </a:highlight>
                <a:latin typeface="Consolas" panose="020B0609020204030204" pitchFamily="49" charset="0"/>
              </a:rPr>
              <a:t>excepcion</a:t>
            </a:r>
            <a:r>
              <a:rPr lang="es-ES" sz="1500" dirty="0">
                <a:solidFill>
                  <a:srgbClr val="000000"/>
                </a:solidFill>
                <a:highlight>
                  <a:srgbClr val="FFFFFF"/>
                </a:highlight>
                <a:latin typeface="Consolas" panose="020B0609020204030204" pitchFamily="49" charset="0"/>
              </a:rPr>
              <a:t>);</a:t>
            </a:r>
          </a:p>
          <a:p>
            <a:pPr marL="641350" lvl="2" indent="0">
              <a:buNone/>
            </a:pPr>
            <a:r>
              <a:rPr lang="es-ES" sz="1500" dirty="0">
                <a:solidFill>
                  <a:srgbClr val="000000"/>
                </a:solidFill>
                <a:highlight>
                  <a:srgbClr val="FFFFFF"/>
                </a:highlight>
                <a:latin typeface="Consolas" panose="020B0609020204030204" pitchFamily="49" charset="0"/>
              </a:rPr>
              <a:t>} </a:t>
            </a:r>
            <a:r>
              <a:rPr lang="es-ES" sz="1500" dirty="0" err="1">
                <a:solidFill>
                  <a:srgbClr val="0000FF"/>
                </a:solidFill>
                <a:highlight>
                  <a:srgbClr val="FFFFFF"/>
                </a:highlight>
                <a:latin typeface="Consolas" panose="020B0609020204030204" pitchFamily="49" charset="0"/>
              </a:rPr>
              <a:t>finally</a:t>
            </a:r>
            <a:r>
              <a:rPr lang="es-ES" sz="1500" dirty="0">
                <a:solidFill>
                  <a:srgbClr val="000000"/>
                </a:solidFill>
                <a:highlight>
                  <a:srgbClr val="FFFFFF"/>
                </a:highlight>
                <a:latin typeface="Consolas" panose="020B0609020204030204" pitchFamily="49" charset="0"/>
              </a:rPr>
              <a:t> {</a:t>
            </a:r>
          </a:p>
          <a:p>
            <a:pPr marL="641350" lvl="2" indent="0">
              <a:buNone/>
            </a:pPr>
            <a:r>
              <a:rPr lang="es-ES" sz="1500" dirty="0">
                <a:solidFill>
                  <a:srgbClr val="000000"/>
                </a:solidFill>
                <a:highlight>
                  <a:srgbClr val="FFFFFF"/>
                </a:highlight>
                <a:latin typeface="Consolas" panose="020B0609020204030204" pitchFamily="49" charset="0"/>
              </a:rPr>
              <a:t>    </a:t>
            </a:r>
            <a:r>
              <a:rPr lang="es-ES" sz="1500" dirty="0" err="1">
                <a:solidFill>
                  <a:srgbClr val="000000"/>
                </a:solidFill>
                <a:highlight>
                  <a:srgbClr val="FFFFFF"/>
                </a:highlight>
                <a:latin typeface="Consolas" panose="020B0609020204030204" pitchFamily="49" charset="0"/>
              </a:rPr>
              <a:t>alert</a:t>
            </a:r>
            <a:r>
              <a:rPr lang="es-ES" sz="1500" dirty="0">
                <a:solidFill>
                  <a:srgbClr val="000000"/>
                </a:solidFill>
                <a:highlight>
                  <a:srgbClr val="FFFFFF"/>
                </a:highlight>
                <a:latin typeface="Consolas" panose="020B0609020204030204" pitchFamily="49" charset="0"/>
              </a:rPr>
              <a:t>(</a:t>
            </a:r>
            <a:r>
              <a:rPr lang="es-ES" sz="1500" dirty="0">
                <a:solidFill>
                  <a:srgbClr val="A31515"/>
                </a:solidFill>
                <a:highlight>
                  <a:srgbClr val="FFFFFF"/>
                </a:highlight>
                <a:latin typeface="Consolas" panose="020B0609020204030204" pitchFamily="49" charset="0"/>
              </a:rPr>
              <a:t>"Se ejecuta"</a:t>
            </a:r>
            <a:r>
              <a:rPr lang="es-ES" sz="1500" dirty="0">
                <a:solidFill>
                  <a:srgbClr val="000000"/>
                </a:solidFill>
                <a:highlight>
                  <a:srgbClr val="FFFFFF"/>
                </a:highlight>
                <a:latin typeface="Consolas" panose="020B0609020204030204" pitchFamily="49" charset="0"/>
              </a:rPr>
              <a:t>);</a:t>
            </a:r>
          </a:p>
          <a:p>
            <a:pPr marL="641350" lvl="2" indent="0">
              <a:buNone/>
            </a:pPr>
            <a:r>
              <a:rPr lang="es-ES" sz="1500" dirty="0">
                <a:solidFill>
                  <a:srgbClr val="000000"/>
                </a:solidFill>
                <a:highlight>
                  <a:srgbClr val="FFFFFF"/>
                </a:highlight>
                <a:latin typeface="Consolas" panose="020B0609020204030204" pitchFamily="49" charset="0"/>
              </a:rPr>
              <a:t>}</a:t>
            </a:r>
          </a:p>
          <a:p>
            <a:pPr marL="641350" lvl="2" indent="0">
              <a:buNone/>
            </a:pPr>
            <a:endParaRPr lang="es-ES" dirty="0"/>
          </a:p>
        </p:txBody>
      </p:sp>
      <p:pic>
        <p:nvPicPr>
          <p:cNvPr id="4" name="Imagen 3"/>
          <p:cNvPicPr>
            <a:picLocks noChangeAspect="1"/>
          </p:cNvPicPr>
          <p:nvPr/>
        </p:nvPicPr>
        <p:blipFill>
          <a:blip r:embed="rId4"/>
          <a:stretch>
            <a:fillRect/>
          </a:stretch>
        </p:blipFill>
        <p:spPr>
          <a:xfrm>
            <a:off x="5553075" y="1628800"/>
            <a:ext cx="3133725" cy="1219200"/>
          </a:xfrm>
          <a:prstGeom prst="rect">
            <a:avLst/>
          </a:prstGeom>
        </p:spPr>
      </p:pic>
      <p:cxnSp>
        <p:nvCxnSpPr>
          <p:cNvPr id="6" name="Conector recto de flecha 5"/>
          <p:cNvCxnSpPr/>
          <p:nvPr/>
        </p:nvCxnSpPr>
        <p:spPr>
          <a:xfrm flipV="1">
            <a:off x="2267744" y="407707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267744" y="4293096"/>
            <a:ext cx="2520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788024" y="4185084"/>
            <a:ext cx="2592288" cy="276999"/>
          </a:xfrm>
          <a:prstGeom prst="rect">
            <a:avLst/>
          </a:prstGeom>
          <a:noFill/>
          <a:ln>
            <a:solidFill>
              <a:schemeClr val="tx1"/>
            </a:solidFill>
          </a:ln>
        </p:spPr>
        <p:txBody>
          <a:bodyPr wrap="square" rtlCol="0">
            <a:spAutoFit/>
          </a:bodyPr>
          <a:lstStyle/>
          <a:p>
            <a:r>
              <a:rPr lang="es-ES" sz="1200" b="1" dirty="0"/>
              <a:t>lanzar excepciones manualmente</a:t>
            </a:r>
          </a:p>
        </p:txBody>
      </p:sp>
      <p:pic>
        <p:nvPicPr>
          <p:cNvPr id="11" name="Imagen 10"/>
          <p:cNvPicPr>
            <a:picLocks noChangeAspect="1"/>
          </p:cNvPicPr>
          <p:nvPr/>
        </p:nvPicPr>
        <p:blipFill>
          <a:blip r:embed="rId5"/>
          <a:stretch>
            <a:fillRect/>
          </a:stretch>
        </p:blipFill>
        <p:spPr>
          <a:xfrm>
            <a:off x="4787369" y="4695502"/>
            <a:ext cx="2370315" cy="894026"/>
          </a:xfrm>
          <a:prstGeom prst="rect">
            <a:avLst/>
          </a:prstGeom>
        </p:spPr>
      </p:pic>
      <p:pic>
        <p:nvPicPr>
          <p:cNvPr id="12" name="Imagen 11"/>
          <p:cNvPicPr>
            <a:picLocks noChangeAspect="1"/>
          </p:cNvPicPr>
          <p:nvPr/>
        </p:nvPicPr>
        <p:blipFill>
          <a:blip r:embed="rId6"/>
          <a:stretch>
            <a:fillRect/>
          </a:stretch>
        </p:blipFill>
        <p:spPr>
          <a:xfrm>
            <a:off x="4787369" y="5638281"/>
            <a:ext cx="2435721" cy="944765"/>
          </a:xfrm>
          <a:prstGeom prst="rect">
            <a:avLst/>
          </a:prstGeom>
        </p:spPr>
      </p:pic>
    </p:spTree>
    <p:extLst>
      <p:ext uri="{BB962C8B-B14F-4D97-AF65-F5344CB8AC3E}">
        <p14:creationId xmlns:p14="http://schemas.microsoft.com/office/powerpoint/2010/main" val="108521733"/>
      </p:ext>
    </p:extLst>
  </p:cSld>
  <p:clrMapOvr>
    <a:masterClrMapping/>
  </p:clrMapOvr>
  <p:transition spd="slow">
    <p:zoom/>
    <p:sndAc>
      <p:stSnd>
        <p:snd r:embed="rId3" name="wind.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9"/>
            <a:ext cx="8229600" cy="5703912"/>
          </a:xfrm>
        </p:spPr>
        <p:txBody>
          <a:bodyPr/>
          <a:lstStyle/>
          <a:p>
            <a:pPr lvl="0"/>
            <a:r>
              <a:rPr lang="es-ES" b="1" dirty="0">
                <a:solidFill>
                  <a:prstClr val="black"/>
                </a:solidFill>
              </a:rPr>
              <a:t>Ejercicio propuesto(6.3)</a:t>
            </a:r>
          </a:p>
          <a:p>
            <a:pPr marL="0" lvl="0" indent="0">
              <a:buNone/>
            </a:pPr>
            <a:endParaRPr lang="es-ES" dirty="0">
              <a:solidFill>
                <a:prstClr val="black"/>
              </a:solidFill>
            </a:endParaRPr>
          </a:p>
          <a:p>
            <a:pPr marL="0" lvl="0" indent="0">
              <a:buNone/>
            </a:pPr>
            <a:r>
              <a:rPr lang="es-ES" dirty="0">
                <a:solidFill>
                  <a:prstClr val="black"/>
                </a:solidFill>
              </a:rPr>
              <a:t>Sobrescribir el objeto </a:t>
            </a:r>
            <a:r>
              <a:rPr lang="es-ES" i="1" dirty="0" err="1">
                <a:solidFill>
                  <a:prstClr val="black"/>
                </a:solidFill>
              </a:rPr>
              <a:t>Object</a:t>
            </a:r>
            <a:r>
              <a:rPr lang="es-ES" dirty="0">
                <a:solidFill>
                  <a:prstClr val="black"/>
                </a:solidFill>
              </a:rPr>
              <a:t> para que incluya un método llamado </a:t>
            </a:r>
            <a:r>
              <a:rPr lang="es-ES" i="1" dirty="0">
                <a:solidFill>
                  <a:prstClr val="black"/>
                </a:solidFill>
              </a:rPr>
              <a:t>implementa</a:t>
            </a:r>
            <a:r>
              <a:rPr lang="es-ES" dirty="0">
                <a:solidFill>
                  <a:prstClr val="black"/>
                </a:solidFill>
              </a:rPr>
              <a:t>() y que indique si el objeto posee el método cuyo nombre se le pasa como parámetro.</a:t>
            </a:r>
          </a:p>
          <a:p>
            <a:endParaRPr lang="es-ES" dirty="0"/>
          </a:p>
        </p:txBody>
      </p:sp>
    </p:spTree>
    <p:extLst>
      <p:ext uri="{BB962C8B-B14F-4D97-AF65-F5344CB8AC3E}">
        <p14:creationId xmlns:p14="http://schemas.microsoft.com/office/powerpoint/2010/main" val="3404727376"/>
      </p:ext>
    </p:extLst>
  </p:cSld>
  <p:clrMapOvr>
    <a:masterClrMapping/>
  </p:clrMapOvr>
  <p:transition spd="slow">
    <p:zoom/>
    <p:sndAc>
      <p:stSnd>
        <p:snd r:embed="rId2" name="wind.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7"/>
            <a:ext cx="8229600" cy="5631904"/>
          </a:xfrm>
        </p:spPr>
        <p:txBody>
          <a:bodyPr/>
          <a:lstStyle/>
          <a:p>
            <a:r>
              <a:rPr lang="es-ES" b="1" dirty="0">
                <a:solidFill>
                  <a:prstClr val="black"/>
                </a:solidFill>
              </a:rPr>
              <a:t>Ejercicio propuesto(6.4)</a:t>
            </a:r>
          </a:p>
          <a:p>
            <a:r>
              <a:rPr lang="es-ES" dirty="0"/>
              <a:t>Escribir un fichero </a:t>
            </a:r>
            <a:r>
              <a:rPr lang="es-ES" dirty="0" err="1"/>
              <a:t>jScript</a:t>
            </a:r>
            <a:r>
              <a:rPr lang="es-ES" dirty="0"/>
              <a:t> con dos clases :</a:t>
            </a:r>
          </a:p>
          <a:p>
            <a:pPr lvl="1"/>
            <a:r>
              <a:rPr lang="es-ES" dirty="0"/>
              <a:t>CLASE LIBRO(</a:t>
            </a:r>
            <a:r>
              <a:rPr lang="es-ES" dirty="0" err="1"/>
              <a:t>Nombre,Autor</a:t>
            </a:r>
            <a:r>
              <a:rPr lang="es-ES" dirty="0"/>
              <a:t>)</a:t>
            </a:r>
          </a:p>
          <a:p>
            <a:pPr lvl="1"/>
            <a:r>
              <a:rPr lang="es-ES" dirty="0"/>
              <a:t>CLASE BIBLIOTECA:</a:t>
            </a:r>
          </a:p>
          <a:p>
            <a:pPr lvl="2"/>
            <a:r>
              <a:rPr lang="es-ES" dirty="0"/>
              <a:t>Atributo(Nombre)</a:t>
            </a:r>
          </a:p>
          <a:p>
            <a:pPr lvl="2"/>
            <a:r>
              <a:rPr lang="es-ES" dirty="0"/>
              <a:t>Atributo arreglo para guardar los libros.</a:t>
            </a:r>
          </a:p>
          <a:p>
            <a:pPr lvl="2"/>
            <a:r>
              <a:rPr lang="es-ES" dirty="0"/>
              <a:t>Método que agrega libros a la biblioteca.</a:t>
            </a:r>
          </a:p>
          <a:p>
            <a:pPr lvl="2"/>
            <a:r>
              <a:rPr lang="es-ES" dirty="0"/>
              <a:t>Método para mostrar todos los libros utilizando un </a:t>
            </a:r>
            <a:r>
              <a:rPr lang="es-ES" dirty="0" err="1"/>
              <a:t>foreach</a:t>
            </a:r>
            <a:r>
              <a:rPr lang="es-ES" dirty="0"/>
              <a:t> en el arreglo Libros de esta clase</a:t>
            </a:r>
          </a:p>
          <a:p>
            <a:r>
              <a:rPr lang="es-ES" dirty="0"/>
              <a:t>Escribir un  cliente HTML que utiliza estas clases</a:t>
            </a:r>
          </a:p>
        </p:txBody>
      </p:sp>
    </p:spTree>
    <p:extLst>
      <p:ext uri="{BB962C8B-B14F-4D97-AF65-F5344CB8AC3E}">
        <p14:creationId xmlns:p14="http://schemas.microsoft.com/office/powerpoint/2010/main" val="1333218999"/>
      </p:ext>
    </p:extLst>
  </p:cSld>
  <p:clrMapOvr>
    <a:masterClrMapping/>
  </p:clrMapOvr>
  <p:transition spd="slow">
    <p:zoom/>
    <p:sndAc>
      <p:stSnd>
        <p:snd r:embed="rId2" name="wind.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703913"/>
          </a:xfrm>
        </p:spPr>
        <p:txBody>
          <a:bodyPr/>
          <a:lstStyle/>
          <a:p>
            <a:r>
              <a:rPr lang="es-ES" b="1" dirty="0">
                <a:solidFill>
                  <a:prstClr val="black"/>
                </a:solidFill>
              </a:rPr>
              <a:t>Ejercicio propuesto(6.5)</a:t>
            </a:r>
          </a:p>
          <a:p>
            <a:r>
              <a:rPr lang="es-ES" dirty="0"/>
              <a:t>Escribir un fichero </a:t>
            </a:r>
            <a:r>
              <a:rPr lang="es-ES" dirty="0" err="1"/>
              <a:t>jScript</a:t>
            </a:r>
            <a:r>
              <a:rPr lang="es-ES" dirty="0"/>
              <a:t> con una clase:</a:t>
            </a:r>
          </a:p>
          <a:p>
            <a:pPr marL="0" indent="0">
              <a:buNone/>
            </a:pPr>
            <a:r>
              <a:rPr lang="es-ES" dirty="0"/>
              <a:t>ELECTRODOMESTICO</a:t>
            </a:r>
          </a:p>
          <a:p>
            <a:pPr lvl="1"/>
            <a:r>
              <a:rPr lang="es-ES" dirty="0"/>
              <a:t>Atributos: </a:t>
            </a:r>
            <a:r>
              <a:rPr lang="es-ES" dirty="0" err="1"/>
              <a:t>tipo,color,consumoEnergetico,precio,peso</a:t>
            </a:r>
            <a:endParaRPr lang="es-ES" dirty="0"/>
          </a:p>
          <a:p>
            <a:pPr lvl="1"/>
            <a:r>
              <a:rPr lang="es-ES" dirty="0"/>
              <a:t>Métodos:</a:t>
            </a:r>
          </a:p>
          <a:p>
            <a:pPr lvl="2"/>
            <a:r>
              <a:rPr lang="es-ES" dirty="0" err="1"/>
              <a:t>comprobarColor</a:t>
            </a:r>
            <a:r>
              <a:rPr lang="es-ES" dirty="0"/>
              <a:t>: posibles valores "blanco", "negro", "rojo", "azul", "gris“, en caso de no ser alguno de estos poner un valor constante base.</a:t>
            </a:r>
          </a:p>
          <a:p>
            <a:pPr lvl="2"/>
            <a:r>
              <a:rPr lang="es-ES" dirty="0" err="1"/>
              <a:t>comprobarConsumoEnergetico</a:t>
            </a:r>
            <a:r>
              <a:rPr lang="es-ES" dirty="0"/>
              <a:t>: dentro del rango [65,80] en caso de no pertenecer a este rango poner un consumo base.</a:t>
            </a:r>
          </a:p>
          <a:p>
            <a:pPr lvl="2"/>
            <a:r>
              <a:rPr lang="es-ES" dirty="0" err="1"/>
              <a:t>precioFinal</a:t>
            </a:r>
            <a:r>
              <a:rPr lang="es-ES" dirty="0"/>
              <a:t>. Dependiendo del </a:t>
            </a:r>
            <a:r>
              <a:rPr lang="es-ES" dirty="0" err="1"/>
              <a:t>consumoEnergetico</a:t>
            </a:r>
            <a:r>
              <a:rPr lang="es-ES" dirty="0"/>
              <a:t> añadir al precio base los siguientes valores( 65</a:t>
            </a:r>
            <a:r>
              <a:rPr lang="es-ES" dirty="0">
                <a:sym typeface="Wingdings" panose="05000000000000000000" pitchFamily="2" charset="2"/>
              </a:rPr>
              <a:t>100,7080,7560,8040). </a:t>
            </a:r>
          </a:p>
          <a:p>
            <a:pPr lvl="2"/>
            <a:r>
              <a:rPr lang="es-ES" dirty="0">
                <a:sym typeface="Wingdings" panose="05000000000000000000" pitchFamily="2" charset="2"/>
              </a:rPr>
              <a:t>Si además el peso esta en alguno de estos intervalos incrementar el precio (0,19)10,[20,49)50,[50,79]80,(80,…)100</a:t>
            </a:r>
            <a:endParaRPr lang="es-ES" dirty="0"/>
          </a:p>
          <a:p>
            <a:endParaRPr lang="es-ES" dirty="0"/>
          </a:p>
        </p:txBody>
      </p:sp>
    </p:spTree>
    <p:extLst>
      <p:ext uri="{BB962C8B-B14F-4D97-AF65-F5344CB8AC3E}">
        <p14:creationId xmlns:p14="http://schemas.microsoft.com/office/powerpoint/2010/main" val="70304624"/>
      </p:ext>
    </p:extLst>
  </p:cSld>
  <p:clrMapOvr>
    <a:masterClrMapping/>
  </p:clrMapOvr>
  <p:transition spd="slow">
    <p:zoom/>
    <p:sndAc>
      <p:stSnd>
        <p:snd r:embed="rId2" name="wind.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Para hacer mas:</a:t>
            </a:r>
          </a:p>
          <a:p>
            <a:pPr marL="0" indent="0">
              <a:buNone/>
            </a:pPr>
            <a:r>
              <a:rPr lang="es-ES" dirty="0"/>
              <a:t>(aunque están pensados para Java podrían realizarse perfectamente en </a:t>
            </a:r>
            <a:r>
              <a:rPr lang="es-ES" dirty="0" err="1"/>
              <a:t>jScript</a:t>
            </a:r>
            <a:r>
              <a:rPr lang="es-ES"/>
              <a:t>)</a:t>
            </a:r>
            <a:endParaRPr lang="es-ES" dirty="0"/>
          </a:p>
          <a:p>
            <a:endParaRPr lang="es-ES" dirty="0"/>
          </a:p>
          <a:p>
            <a:pPr marL="0" indent="0">
              <a:buNone/>
            </a:pPr>
            <a:r>
              <a:rPr lang="es-ES" dirty="0"/>
              <a:t>https://www.discoduroderoer.es/ejercicios-propuestos-y-resueltos-programacion-orientado-a-objetos-java/</a:t>
            </a:r>
          </a:p>
        </p:txBody>
      </p:sp>
    </p:spTree>
    <p:extLst>
      <p:ext uri="{BB962C8B-B14F-4D97-AF65-F5344CB8AC3E}">
        <p14:creationId xmlns:p14="http://schemas.microsoft.com/office/powerpoint/2010/main" val="1514253509"/>
      </p:ext>
    </p:extLst>
  </p:cSld>
  <p:clrMapOvr>
    <a:masterClrMapping/>
  </p:clrMapOvr>
  <p:transition spd="slow">
    <p:zoom/>
    <p:sndAc>
      <p:stSnd>
        <p:snd r:embed="rId2" name="wind.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r>
              <a:rPr lang="es-ES" dirty="0"/>
              <a:t>Esto mismo, mediante un método alternativo más fácil:</a:t>
            </a:r>
          </a:p>
          <a:p>
            <a:pPr marL="641350" lvl="2" indent="0">
              <a:buNone/>
            </a:pPr>
            <a:endParaRPr lang="es-ES" dirty="0">
              <a:solidFill>
                <a:srgbClr val="0000FF"/>
              </a:solidFill>
              <a:highlight>
                <a:srgbClr val="FFFFFF"/>
              </a:highlight>
              <a:latin typeface="Consolas" panose="020B0609020204030204" pitchFamily="49" charset="0"/>
            </a:endParaRPr>
          </a:p>
          <a:p>
            <a:pPr marL="641350" lvl="2" indent="0">
              <a:buNone/>
            </a:pPr>
            <a:r>
              <a:rPr lang="es-ES" dirty="0">
                <a:solidFill>
                  <a:srgbClr val="0000FF"/>
                </a:solidFill>
                <a:highlight>
                  <a:srgbClr val="FFFFFF"/>
                </a:highlight>
                <a:latin typeface="Consolas" panose="020B0609020204030204" pitchFamily="49" charset="0"/>
              </a:rPr>
              <a:t>var</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elArray</a:t>
            </a:r>
            <a:r>
              <a:rPr lang="es-ES" dirty="0">
                <a:solidFill>
                  <a:srgbClr val="000000"/>
                </a:solidFill>
                <a:highlight>
                  <a:srgbClr val="FFFFFF"/>
                </a:highlight>
                <a:latin typeface="Consolas" panose="020B0609020204030204" pitchFamily="49" charset="0"/>
              </a:rPr>
              <a:t> = </a:t>
            </a:r>
            <a:r>
              <a:rPr lang="es-ES" dirty="0">
                <a:solidFill>
                  <a:srgbClr val="0000FF"/>
                </a:solidFill>
                <a:highlight>
                  <a:srgbClr val="FFFFFF"/>
                </a:highlight>
                <a:latin typeface="Consolas" panose="020B0609020204030204" pitchFamily="49" charset="0"/>
              </a:rPr>
              <a:t>new</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Array</a:t>
            </a:r>
            <a:r>
              <a:rPr lang="es-ES" dirty="0">
                <a:solidFill>
                  <a:srgbClr val="000000"/>
                </a:solidFill>
                <a:highlight>
                  <a:srgbClr val="FFFFFF"/>
                </a:highlight>
                <a:latin typeface="Consolas" panose="020B0609020204030204" pitchFamily="49" charset="0"/>
              </a:rPr>
              <a:t>();</a:t>
            </a:r>
          </a:p>
          <a:p>
            <a:pPr marL="641350" lvl="2" indent="0">
              <a:buNone/>
            </a:pPr>
            <a:r>
              <a:rPr lang="es-ES" dirty="0" err="1">
                <a:solidFill>
                  <a:srgbClr val="000000"/>
                </a:solidFill>
                <a:highlight>
                  <a:srgbClr val="FFFFFF"/>
                </a:highlight>
                <a:latin typeface="Consolas" panose="020B0609020204030204" pitchFamily="49" charset="0"/>
              </a:rPr>
              <a:t>elArray.primero</a:t>
            </a:r>
            <a:r>
              <a:rPr lang="es-ES" dirty="0">
                <a:solidFill>
                  <a:srgbClr val="000000"/>
                </a:solidFill>
                <a:highlight>
                  <a:srgbClr val="FFFFFF"/>
                </a:highlight>
                <a:latin typeface="Consolas" panose="020B0609020204030204" pitchFamily="49" charset="0"/>
              </a:rPr>
              <a:t> = 1;</a:t>
            </a:r>
          </a:p>
          <a:p>
            <a:pPr marL="641350" lvl="2" indent="0">
              <a:buNone/>
            </a:pPr>
            <a:r>
              <a:rPr lang="es-ES" dirty="0" err="1">
                <a:solidFill>
                  <a:srgbClr val="000000"/>
                </a:solidFill>
                <a:highlight>
                  <a:srgbClr val="FFFFFF"/>
                </a:highlight>
                <a:latin typeface="Consolas" panose="020B0609020204030204" pitchFamily="49" charset="0"/>
              </a:rPr>
              <a:t>elArray.segundo</a:t>
            </a:r>
            <a:r>
              <a:rPr lang="es-ES" dirty="0">
                <a:solidFill>
                  <a:srgbClr val="000000"/>
                </a:solidFill>
                <a:highlight>
                  <a:srgbClr val="FFFFFF"/>
                </a:highlight>
                <a:latin typeface="Consolas" panose="020B0609020204030204" pitchFamily="49" charset="0"/>
              </a:rPr>
              <a:t> = 2;</a:t>
            </a:r>
          </a:p>
          <a:p>
            <a:pPr marL="641350" lvl="2" indent="0">
              <a:buNone/>
            </a:pPr>
            <a:endParaRPr lang="es-ES" dirty="0">
              <a:solidFill>
                <a:srgbClr val="000000"/>
              </a:solidFill>
              <a:highlight>
                <a:srgbClr val="FFFFFF"/>
              </a:highlight>
              <a:latin typeface="Consolas" panose="020B0609020204030204" pitchFamily="49" charset="0"/>
            </a:endParaRPr>
          </a:p>
          <a:p>
            <a:pPr marL="641350" lvl="2" indent="0">
              <a:buNone/>
            </a:pPr>
            <a:r>
              <a:rPr lang="es-ES" dirty="0" err="1">
                <a:solidFill>
                  <a:srgbClr val="000000"/>
                </a:solidFill>
                <a:highlight>
                  <a:srgbClr val="FFFFFF"/>
                </a:highlight>
                <a:latin typeface="Consolas" panose="020B0609020204030204" pitchFamily="49" charset="0"/>
              </a:rPr>
              <a:t>elArray</a:t>
            </a:r>
            <a:r>
              <a:rPr lang="es-ES" dirty="0">
                <a:solidFill>
                  <a:srgbClr val="000000"/>
                </a:solidFill>
                <a:highlight>
                  <a:srgbClr val="FFFFFF"/>
                </a:highlight>
                <a:latin typeface="Consolas" panose="020B0609020204030204" pitchFamily="49" charset="0"/>
              </a:rPr>
              <a:t>[</a:t>
            </a:r>
            <a:r>
              <a:rPr lang="es-ES" dirty="0">
                <a:solidFill>
                  <a:srgbClr val="A31515"/>
                </a:solidFill>
                <a:highlight>
                  <a:srgbClr val="FFFFFF"/>
                </a:highlight>
                <a:latin typeface="Consolas" panose="020B0609020204030204" pitchFamily="49" charset="0"/>
              </a:rPr>
              <a:t>'primero'</a:t>
            </a:r>
            <a:r>
              <a:rPr lang="es-ES" dirty="0">
                <a:solidFill>
                  <a:srgbClr val="000000"/>
                </a:solidFill>
                <a:highlight>
                  <a:srgbClr val="FFFFFF"/>
                </a:highlight>
                <a:latin typeface="Consolas" panose="020B0609020204030204" pitchFamily="49" charset="0"/>
              </a:rPr>
              <a:t>];</a:t>
            </a:r>
          </a:p>
          <a:p>
            <a:pPr marL="641350" lvl="2" indent="0">
              <a:buNone/>
            </a:pPr>
            <a:r>
              <a:rPr lang="es-ES" dirty="0" err="1">
                <a:solidFill>
                  <a:srgbClr val="000000"/>
                </a:solidFill>
                <a:highlight>
                  <a:srgbClr val="FFFFFF"/>
                </a:highlight>
                <a:latin typeface="Consolas" panose="020B0609020204030204" pitchFamily="49" charset="0"/>
              </a:rPr>
              <a:t>elArray.primero</a:t>
            </a:r>
            <a:r>
              <a:rPr lang="es-ES" dirty="0">
                <a:solidFill>
                  <a:srgbClr val="000000"/>
                </a:solidFill>
                <a:highlight>
                  <a:srgbClr val="FFFFFF"/>
                </a:highlight>
                <a:latin typeface="Consolas" panose="020B0609020204030204" pitchFamily="49" charset="0"/>
              </a:rPr>
              <a:t>;</a:t>
            </a:r>
          </a:p>
          <a:p>
            <a:pPr marL="641350" lvl="2" indent="0">
              <a:buNone/>
            </a:pPr>
            <a:endParaRPr lang="es-ES" dirty="0">
              <a:solidFill>
                <a:srgbClr val="000000"/>
              </a:solidFill>
              <a:highlight>
                <a:srgbClr val="FFFFFF"/>
              </a:highlight>
              <a:latin typeface="Consolas" panose="020B0609020204030204" pitchFamily="49" charset="0"/>
            </a:endParaRPr>
          </a:p>
          <a:p>
            <a:endParaRPr lang="es-ES" dirty="0"/>
          </a:p>
        </p:txBody>
      </p:sp>
      <p:sp>
        <p:nvSpPr>
          <p:cNvPr id="4" name="Cerrar llave 3"/>
          <p:cNvSpPr/>
          <p:nvPr/>
        </p:nvSpPr>
        <p:spPr>
          <a:xfrm>
            <a:off x="4238360" y="3645024"/>
            <a:ext cx="144016"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CuadroTexto 5"/>
          <p:cNvSpPr txBox="1"/>
          <p:nvPr/>
        </p:nvSpPr>
        <p:spPr>
          <a:xfrm>
            <a:off x="4472756" y="3784394"/>
            <a:ext cx="2061831" cy="369332"/>
          </a:xfrm>
          <a:prstGeom prst="rect">
            <a:avLst/>
          </a:prstGeom>
          <a:noFill/>
        </p:spPr>
        <p:txBody>
          <a:bodyPr wrap="square" rtlCol="0">
            <a:spAutoFit/>
          </a:bodyPr>
          <a:lstStyle/>
          <a:p>
            <a:r>
              <a:rPr lang="es-ES" dirty="0"/>
              <a:t>Equivalentes </a:t>
            </a:r>
            <a:r>
              <a:rPr lang="es-ES" dirty="0">
                <a:sym typeface="Wingdings" panose="05000000000000000000" pitchFamily="2" charset="2"/>
              </a:rPr>
              <a:t> 1</a:t>
            </a:r>
            <a:endParaRPr lang="es-ES" dirty="0"/>
          </a:p>
        </p:txBody>
      </p:sp>
    </p:spTree>
    <p:extLst>
      <p:ext uri="{BB962C8B-B14F-4D97-AF65-F5344CB8AC3E}">
        <p14:creationId xmlns:p14="http://schemas.microsoft.com/office/powerpoint/2010/main" val="1622484259"/>
      </p:ext>
    </p:extLst>
  </p:cSld>
  <p:clrMapOvr>
    <a:masterClrMapping/>
  </p:clrMapOvr>
  <p:transition spd="slow">
    <p:zoom/>
    <p:sndAc>
      <p:stSnd>
        <p:snd r:embed="rId2" name="wind.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r>
              <a:rPr lang="es-ES" b="1" u="sng" dirty="0"/>
              <a:t>Propiedades:</a:t>
            </a:r>
          </a:p>
          <a:p>
            <a:pPr lvl="1"/>
            <a:r>
              <a:rPr lang="es-ES" dirty="0"/>
              <a:t>Como los objetos son en realidad </a:t>
            </a:r>
            <a:r>
              <a:rPr lang="es-ES" dirty="0" err="1"/>
              <a:t>arrays</a:t>
            </a:r>
            <a:r>
              <a:rPr lang="es-ES" dirty="0"/>
              <a:t> asociativos que almacenan sus propiedades y métodos, la forma más directa para definir esas propiedades y métodos es la notación de puntos:</a:t>
            </a:r>
          </a:p>
          <a:p>
            <a:pPr marL="393700" lvl="1" indent="0">
              <a:buNone/>
            </a:pPr>
            <a:endParaRPr lang="es-ES" dirty="0"/>
          </a:p>
          <a:p>
            <a:pPr marL="641350" lvl="2" indent="0">
              <a:buNone/>
            </a:pPr>
            <a:r>
              <a:rPr lang="es-ES" sz="2400" dirty="0">
                <a:solidFill>
                  <a:srgbClr val="000000"/>
                </a:solidFill>
                <a:highlight>
                  <a:srgbClr val="FFFFFF"/>
                </a:highlight>
                <a:latin typeface="Consolas" panose="020B0609020204030204" pitchFamily="49" charset="0"/>
              </a:rPr>
              <a:t>elObjeto.id = </a:t>
            </a:r>
            <a:r>
              <a:rPr lang="es-ES" sz="2400" dirty="0">
                <a:solidFill>
                  <a:srgbClr val="A31515"/>
                </a:solidFill>
                <a:highlight>
                  <a:srgbClr val="FFFFFF"/>
                </a:highlight>
                <a:latin typeface="Consolas" panose="020B0609020204030204" pitchFamily="49" charset="0"/>
              </a:rPr>
              <a:t>"10"</a:t>
            </a:r>
            <a:r>
              <a:rPr lang="es-ES" sz="2400" dirty="0">
                <a:solidFill>
                  <a:srgbClr val="000000"/>
                </a:solidFill>
                <a:highlight>
                  <a:srgbClr val="FFFFFF"/>
                </a:highlight>
                <a:latin typeface="Consolas" panose="020B0609020204030204" pitchFamily="49" charset="0"/>
              </a:rPr>
              <a:t>;</a:t>
            </a:r>
          </a:p>
          <a:p>
            <a:pPr marL="641350" lvl="2" indent="0">
              <a:buNone/>
            </a:pPr>
            <a:r>
              <a:rPr lang="es-ES" sz="2400" dirty="0" err="1">
                <a:solidFill>
                  <a:srgbClr val="000000"/>
                </a:solidFill>
                <a:highlight>
                  <a:srgbClr val="FFFFFF"/>
                </a:highlight>
                <a:latin typeface="Consolas" panose="020B0609020204030204" pitchFamily="49" charset="0"/>
              </a:rPr>
              <a:t>elObjeto.nombre</a:t>
            </a:r>
            <a:r>
              <a:rPr lang="es-ES" sz="2400" dirty="0">
                <a:solidFill>
                  <a:srgbClr val="000000"/>
                </a:solidFill>
                <a:highlight>
                  <a:srgbClr val="FFFFFF"/>
                </a:highlight>
                <a:latin typeface="Consolas" panose="020B0609020204030204" pitchFamily="49" charset="0"/>
              </a:rPr>
              <a:t> = </a:t>
            </a:r>
            <a:r>
              <a:rPr lang="es-ES" sz="2400" dirty="0">
                <a:solidFill>
                  <a:srgbClr val="A31515"/>
                </a:solidFill>
                <a:highlight>
                  <a:srgbClr val="FFFFFF"/>
                </a:highlight>
                <a:latin typeface="Consolas" panose="020B0609020204030204" pitchFamily="49" charset="0"/>
              </a:rPr>
              <a:t>"Objeto de prueba"</a:t>
            </a:r>
            <a:r>
              <a:rPr lang="es-ES" sz="2400" dirty="0">
                <a:solidFill>
                  <a:srgbClr val="000000"/>
                </a:solidFill>
                <a:highlight>
                  <a:srgbClr val="FFFFFF"/>
                </a:highlight>
                <a:latin typeface="Consolas" panose="020B0609020204030204" pitchFamily="49" charset="0"/>
              </a:rPr>
              <a:t>;</a:t>
            </a:r>
            <a:endParaRPr lang="es-ES" sz="2400" dirty="0"/>
          </a:p>
        </p:txBody>
      </p:sp>
    </p:spTree>
    <p:extLst>
      <p:ext uri="{BB962C8B-B14F-4D97-AF65-F5344CB8AC3E}">
        <p14:creationId xmlns:p14="http://schemas.microsoft.com/office/powerpoint/2010/main" val="3181820818"/>
      </p:ext>
    </p:extLst>
  </p:cSld>
  <p:clrMapOvr>
    <a:masterClrMapping/>
  </p:clrMapOvr>
  <p:transition spd="slow">
    <p:zoom/>
    <p:sndAc>
      <p:stSnd>
        <p:snd r:embed="rId2" name="wind.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r>
              <a:rPr lang="es-ES" b="1" u="sng" dirty="0"/>
              <a:t>Métodos</a:t>
            </a:r>
            <a:r>
              <a:rPr lang="es-ES" dirty="0"/>
              <a:t>:</a:t>
            </a:r>
          </a:p>
          <a:p>
            <a:pPr marL="0" indent="0">
              <a:buNone/>
            </a:pPr>
            <a:r>
              <a:rPr lang="es-ES" sz="2400" dirty="0"/>
              <a:t>Los métodos de los objetos también se pueden definir mediante la notación de puntos:</a:t>
            </a:r>
          </a:p>
          <a:p>
            <a:pPr marL="0" indent="0">
              <a:buNone/>
            </a:pPr>
            <a:r>
              <a:rPr lang="es-ES" sz="2400" dirty="0" err="1">
                <a:solidFill>
                  <a:srgbClr val="000000"/>
                </a:solidFill>
                <a:highlight>
                  <a:srgbClr val="FFFFFF"/>
                </a:highlight>
                <a:latin typeface="Consolas" panose="020B0609020204030204" pitchFamily="49" charset="0"/>
              </a:rPr>
              <a:t>elObjeto.muestraId</a:t>
            </a:r>
            <a:r>
              <a:rPr lang="es-ES" sz="2400" dirty="0">
                <a:solidFill>
                  <a:srgbClr val="000000"/>
                </a:solidFill>
                <a:highlight>
                  <a:srgbClr val="FFFFFF"/>
                </a:highlight>
                <a:latin typeface="Consolas" panose="020B0609020204030204" pitchFamily="49" charset="0"/>
              </a:rPr>
              <a:t> = </a:t>
            </a:r>
            <a:r>
              <a:rPr lang="es-ES" sz="2400" dirty="0" err="1">
                <a:solidFill>
                  <a:srgbClr val="0000FF"/>
                </a:solidFill>
                <a:highlight>
                  <a:srgbClr val="FFFFFF"/>
                </a:highlight>
                <a:latin typeface="Consolas" panose="020B0609020204030204" pitchFamily="49" charset="0"/>
              </a:rPr>
              <a:t>function</a:t>
            </a:r>
            <a:r>
              <a:rPr lang="es-ES" sz="2400" dirty="0">
                <a:solidFill>
                  <a:srgbClr val="000000"/>
                </a:solidFill>
                <a:highlight>
                  <a:srgbClr val="FFFFFF"/>
                </a:highlight>
                <a:latin typeface="Consolas" panose="020B0609020204030204" pitchFamily="49" charset="0"/>
              </a:rPr>
              <a:t> () {</a:t>
            </a:r>
          </a:p>
          <a:p>
            <a:pPr marL="0" indent="0">
              <a:buNone/>
            </a:pPr>
            <a:r>
              <a:rPr lang="es-ES" sz="2400" dirty="0">
                <a:solidFill>
                  <a:srgbClr val="000000"/>
                </a:solidFill>
                <a:highlight>
                  <a:srgbClr val="FFFFFF"/>
                </a:highlight>
                <a:latin typeface="Consolas" panose="020B0609020204030204" pitchFamily="49" charset="0"/>
              </a:rPr>
              <a:t>    </a:t>
            </a:r>
            <a:r>
              <a:rPr lang="es-ES" sz="2400" dirty="0" err="1">
                <a:solidFill>
                  <a:srgbClr val="000000"/>
                </a:solidFill>
                <a:highlight>
                  <a:srgbClr val="FFFFFF"/>
                </a:highlight>
                <a:latin typeface="Consolas" panose="020B0609020204030204" pitchFamily="49" charset="0"/>
              </a:rPr>
              <a:t>alert</a:t>
            </a:r>
            <a:r>
              <a:rPr lang="es-ES" sz="2400" dirty="0">
                <a:solidFill>
                  <a:srgbClr val="000000"/>
                </a:solidFill>
                <a:highlight>
                  <a:srgbClr val="FFFFFF"/>
                </a:highlight>
                <a:latin typeface="Consolas" panose="020B0609020204030204" pitchFamily="49" charset="0"/>
              </a:rPr>
              <a:t>(</a:t>
            </a:r>
            <a:r>
              <a:rPr lang="es-ES" sz="2400" dirty="0">
                <a:solidFill>
                  <a:srgbClr val="A31515"/>
                </a:solidFill>
                <a:highlight>
                  <a:srgbClr val="FFFFFF"/>
                </a:highlight>
                <a:latin typeface="Consolas" panose="020B0609020204030204" pitchFamily="49" charset="0"/>
              </a:rPr>
              <a:t>"El ID del objeto es "</a:t>
            </a:r>
            <a:r>
              <a:rPr lang="es-ES" sz="2400" dirty="0">
                <a:solidFill>
                  <a:srgbClr val="000000"/>
                </a:solidFill>
                <a:highlight>
                  <a:srgbClr val="FFFFFF"/>
                </a:highlight>
                <a:latin typeface="Consolas" panose="020B0609020204030204" pitchFamily="49" charset="0"/>
              </a:rPr>
              <a:t> + </a:t>
            </a:r>
            <a:r>
              <a:rPr lang="es-ES" sz="2400" dirty="0">
                <a:solidFill>
                  <a:srgbClr val="0000FF"/>
                </a:solidFill>
                <a:highlight>
                  <a:srgbClr val="FFFFFF"/>
                </a:highlight>
                <a:latin typeface="Consolas" panose="020B0609020204030204" pitchFamily="49" charset="0"/>
              </a:rPr>
              <a:t>this</a:t>
            </a:r>
            <a:r>
              <a:rPr lang="es-ES" sz="2400" dirty="0">
                <a:solidFill>
                  <a:srgbClr val="000000"/>
                </a:solidFill>
                <a:highlight>
                  <a:srgbClr val="FFFFFF"/>
                </a:highlight>
                <a:latin typeface="Consolas" panose="020B0609020204030204" pitchFamily="49" charset="0"/>
              </a:rPr>
              <a:t>.id);</a:t>
            </a:r>
          </a:p>
          <a:p>
            <a:pPr marL="0" indent="0">
              <a:buNone/>
            </a:pPr>
            <a:r>
              <a:rPr lang="es-ES" sz="2400" dirty="0">
                <a:solidFill>
                  <a:srgbClr val="000000"/>
                </a:solidFill>
                <a:highlight>
                  <a:srgbClr val="FFFFFF"/>
                </a:highlight>
                <a:latin typeface="Consolas" panose="020B0609020204030204" pitchFamily="49" charset="0"/>
              </a:rPr>
              <a:t>}</a:t>
            </a:r>
          </a:p>
          <a:p>
            <a:pPr marL="0" indent="0">
              <a:buNone/>
            </a:pPr>
            <a:r>
              <a:rPr lang="es-ES" sz="2400" b="1" dirty="0"/>
              <a:t>Los métodos se definen asignando funciones al objeto</a:t>
            </a:r>
            <a:r>
              <a:rPr lang="es-ES" sz="2400" dirty="0"/>
              <a:t>. Si la función no está definida previamente, es posible crear una función anónima para asignarla al nuevo método del objeto.</a:t>
            </a:r>
          </a:p>
          <a:p>
            <a:pPr marL="0" indent="0">
              <a:buNone/>
            </a:pPr>
            <a:r>
              <a:rPr lang="es-ES" sz="2400" dirty="0"/>
              <a:t>Dentro del método, </a:t>
            </a:r>
            <a:r>
              <a:rPr lang="es-ES" sz="2400" b="1" dirty="0" err="1"/>
              <a:t>this</a:t>
            </a:r>
            <a:r>
              <a:rPr lang="es-ES" sz="2400" dirty="0"/>
              <a:t> hace referencia al objeto que está llamando a ese método.</a:t>
            </a:r>
          </a:p>
        </p:txBody>
      </p:sp>
    </p:spTree>
    <p:extLst>
      <p:ext uri="{BB962C8B-B14F-4D97-AF65-F5344CB8AC3E}">
        <p14:creationId xmlns:p14="http://schemas.microsoft.com/office/powerpoint/2010/main" val="3334867380"/>
      </p:ext>
    </p:extLst>
  </p:cSld>
  <p:clrMapOvr>
    <a:masterClrMapping/>
  </p:clrMapOvr>
  <p:transition spd="slow">
    <p:zoom/>
    <p:sndAc>
      <p:stSnd>
        <p:snd r:embed="rId2" name="wind.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764705"/>
            <a:ext cx="8229600" cy="5559896"/>
          </a:xfrm>
        </p:spPr>
        <p:txBody>
          <a:bodyPr/>
          <a:lstStyle/>
          <a:p>
            <a:r>
              <a:rPr lang="es-ES" u="sng" dirty="0"/>
              <a:t>Objeto completo </a:t>
            </a:r>
            <a:r>
              <a:rPr lang="es-ES" dirty="0"/>
              <a:t>formado por varias propiedades y métodos con notación de puntos:</a:t>
            </a:r>
          </a:p>
          <a:p>
            <a:pPr marL="0" indent="0">
              <a:buNone/>
            </a:pPr>
            <a:endParaRPr lang="es-ES" sz="2400" dirty="0">
              <a:solidFill>
                <a:srgbClr val="0000FF"/>
              </a:solidFill>
              <a:highlight>
                <a:srgbClr val="FFFFFF"/>
              </a:highlight>
              <a:latin typeface="Consolas" panose="020B0609020204030204" pitchFamily="49" charset="0"/>
            </a:endParaRPr>
          </a:p>
          <a:p>
            <a:pPr marL="366713" lvl="1" indent="0">
              <a:buNone/>
            </a:pPr>
            <a:r>
              <a:rPr lang="es-ES" sz="2200" dirty="0">
                <a:solidFill>
                  <a:srgbClr val="0000FF"/>
                </a:solidFill>
                <a:highlight>
                  <a:srgbClr val="FFFFFF"/>
                </a:highlight>
                <a:latin typeface="Consolas" panose="020B0609020204030204" pitchFamily="49" charset="0"/>
              </a:rPr>
              <a:t>var</a:t>
            </a:r>
            <a:r>
              <a:rPr lang="es-ES" sz="2200" dirty="0">
                <a:solidFill>
                  <a:srgbClr val="000000"/>
                </a:solidFill>
                <a:highlight>
                  <a:srgbClr val="FFFFFF"/>
                </a:highlight>
                <a:latin typeface="Consolas" panose="020B0609020204030204" pitchFamily="49" charset="0"/>
              </a:rPr>
              <a:t> </a:t>
            </a:r>
            <a:r>
              <a:rPr lang="es-ES" sz="2200" dirty="0" err="1">
                <a:solidFill>
                  <a:srgbClr val="000000"/>
                </a:solidFill>
                <a:highlight>
                  <a:srgbClr val="FFFFFF"/>
                </a:highlight>
                <a:latin typeface="Consolas" panose="020B0609020204030204" pitchFamily="49" charset="0"/>
              </a:rPr>
              <a:t>elObjeto</a:t>
            </a:r>
            <a:r>
              <a:rPr lang="es-ES" sz="2200" dirty="0">
                <a:solidFill>
                  <a:srgbClr val="000000"/>
                </a:solidFill>
                <a:highlight>
                  <a:srgbClr val="FFFFFF"/>
                </a:highlight>
                <a:latin typeface="Consolas" panose="020B0609020204030204" pitchFamily="49" charset="0"/>
              </a:rPr>
              <a:t> = </a:t>
            </a:r>
            <a:r>
              <a:rPr lang="es-ES" sz="2200" dirty="0">
                <a:solidFill>
                  <a:srgbClr val="0000FF"/>
                </a:solidFill>
                <a:highlight>
                  <a:srgbClr val="FFFFFF"/>
                </a:highlight>
                <a:latin typeface="Consolas" panose="020B0609020204030204" pitchFamily="49" charset="0"/>
              </a:rPr>
              <a:t>new</a:t>
            </a:r>
            <a:r>
              <a:rPr lang="es-ES" sz="2200" dirty="0">
                <a:solidFill>
                  <a:srgbClr val="000000"/>
                </a:solidFill>
                <a:highlight>
                  <a:srgbClr val="FFFFFF"/>
                </a:highlight>
                <a:latin typeface="Consolas" panose="020B0609020204030204" pitchFamily="49" charset="0"/>
              </a:rPr>
              <a:t> </a:t>
            </a:r>
            <a:r>
              <a:rPr lang="es-ES" sz="2200" dirty="0" err="1">
                <a:solidFill>
                  <a:srgbClr val="000000"/>
                </a:solidFill>
                <a:highlight>
                  <a:srgbClr val="FFFFFF"/>
                </a:highlight>
                <a:latin typeface="Consolas" panose="020B0609020204030204" pitchFamily="49" charset="0"/>
              </a:rPr>
              <a:t>Object</a:t>
            </a:r>
            <a:r>
              <a:rPr lang="es-ES" sz="2200" dirty="0">
                <a:solidFill>
                  <a:srgbClr val="000000"/>
                </a:solidFill>
                <a:highlight>
                  <a:srgbClr val="FFFFFF"/>
                </a:highlight>
                <a:latin typeface="Consolas" panose="020B0609020204030204" pitchFamily="49" charset="0"/>
              </a:rPr>
              <a:t>();</a:t>
            </a:r>
          </a:p>
          <a:p>
            <a:pPr marL="366713" lvl="1" indent="0">
              <a:buNone/>
            </a:pPr>
            <a:r>
              <a:rPr lang="es-ES" sz="2200" dirty="0">
                <a:solidFill>
                  <a:srgbClr val="000000"/>
                </a:solidFill>
                <a:highlight>
                  <a:srgbClr val="FFFFFF"/>
                </a:highlight>
                <a:latin typeface="Consolas" panose="020B0609020204030204" pitchFamily="49" charset="0"/>
              </a:rPr>
              <a:t>elObjeto.id = </a:t>
            </a:r>
            <a:r>
              <a:rPr lang="es-ES" sz="2200" dirty="0">
                <a:solidFill>
                  <a:srgbClr val="A31515"/>
                </a:solidFill>
                <a:highlight>
                  <a:srgbClr val="FFFFFF"/>
                </a:highlight>
                <a:latin typeface="Consolas" panose="020B0609020204030204" pitchFamily="49" charset="0"/>
              </a:rPr>
              <a:t>"10"</a:t>
            </a:r>
            <a:r>
              <a:rPr lang="es-ES" sz="2200" dirty="0">
                <a:solidFill>
                  <a:srgbClr val="000000"/>
                </a:solidFill>
                <a:highlight>
                  <a:srgbClr val="FFFFFF"/>
                </a:highlight>
                <a:latin typeface="Consolas" panose="020B0609020204030204" pitchFamily="49" charset="0"/>
              </a:rPr>
              <a:t>;</a:t>
            </a:r>
          </a:p>
          <a:p>
            <a:pPr marL="366713" lvl="1" indent="0">
              <a:buNone/>
            </a:pPr>
            <a:r>
              <a:rPr lang="es-ES" sz="2200" dirty="0" err="1">
                <a:solidFill>
                  <a:srgbClr val="000000"/>
                </a:solidFill>
                <a:highlight>
                  <a:srgbClr val="FFFFFF"/>
                </a:highlight>
                <a:latin typeface="Consolas" panose="020B0609020204030204" pitchFamily="49" charset="0"/>
              </a:rPr>
              <a:t>elObjeto.nombre</a:t>
            </a:r>
            <a:r>
              <a:rPr lang="es-ES" sz="2200" dirty="0">
                <a:solidFill>
                  <a:srgbClr val="000000"/>
                </a:solidFill>
                <a:highlight>
                  <a:srgbClr val="FFFFFF"/>
                </a:highlight>
                <a:latin typeface="Consolas" panose="020B0609020204030204" pitchFamily="49" charset="0"/>
              </a:rPr>
              <a:t> = </a:t>
            </a:r>
            <a:r>
              <a:rPr lang="es-ES" sz="2200" dirty="0">
                <a:solidFill>
                  <a:srgbClr val="A31515"/>
                </a:solidFill>
                <a:highlight>
                  <a:srgbClr val="FFFFFF"/>
                </a:highlight>
                <a:latin typeface="Consolas" panose="020B0609020204030204" pitchFamily="49" charset="0"/>
              </a:rPr>
              <a:t>"Objeto de prueba"</a:t>
            </a:r>
            <a:r>
              <a:rPr lang="es-ES" sz="2200" dirty="0">
                <a:solidFill>
                  <a:srgbClr val="000000"/>
                </a:solidFill>
                <a:highlight>
                  <a:srgbClr val="FFFFFF"/>
                </a:highlight>
                <a:latin typeface="Consolas" panose="020B0609020204030204" pitchFamily="49" charset="0"/>
              </a:rPr>
              <a:t>;</a:t>
            </a:r>
          </a:p>
          <a:p>
            <a:pPr marL="366713" lvl="1" indent="0">
              <a:buNone/>
            </a:pPr>
            <a:r>
              <a:rPr lang="es-ES" sz="2200" dirty="0" err="1">
                <a:solidFill>
                  <a:srgbClr val="000000"/>
                </a:solidFill>
                <a:highlight>
                  <a:srgbClr val="FFFFFF"/>
                </a:highlight>
                <a:latin typeface="Consolas" panose="020B0609020204030204" pitchFamily="49" charset="0"/>
              </a:rPr>
              <a:t>elObjeto.muestraId</a:t>
            </a:r>
            <a:r>
              <a:rPr lang="es-ES" sz="2200" dirty="0">
                <a:solidFill>
                  <a:srgbClr val="000000"/>
                </a:solidFill>
                <a:highlight>
                  <a:srgbClr val="FFFFFF"/>
                </a:highlight>
                <a:latin typeface="Consolas" panose="020B0609020204030204" pitchFamily="49" charset="0"/>
              </a:rPr>
              <a:t> = </a:t>
            </a:r>
            <a:r>
              <a:rPr lang="es-ES" sz="2200" dirty="0" err="1">
                <a:solidFill>
                  <a:srgbClr val="0000FF"/>
                </a:solidFill>
                <a:highlight>
                  <a:srgbClr val="FFFFFF"/>
                </a:highlight>
                <a:latin typeface="Consolas" panose="020B0609020204030204" pitchFamily="49" charset="0"/>
              </a:rPr>
              <a:t>function</a:t>
            </a:r>
            <a:r>
              <a:rPr lang="es-ES" sz="2200" dirty="0">
                <a:solidFill>
                  <a:srgbClr val="000000"/>
                </a:solidFill>
                <a:highlight>
                  <a:srgbClr val="FFFFFF"/>
                </a:highlight>
                <a:latin typeface="Consolas" panose="020B0609020204030204" pitchFamily="49" charset="0"/>
              </a:rPr>
              <a:t> () {</a:t>
            </a:r>
          </a:p>
          <a:p>
            <a:pPr marL="366713" lvl="1" indent="0">
              <a:buNone/>
            </a:pPr>
            <a:r>
              <a:rPr lang="es-ES" sz="2200" dirty="0">
                <a:solidFill>
                  <a:srgbClr val="000000"/>
                </a:solidFill>
                <a:highlight>
                  <a:srgbClr val="FFFFFF"/>
                </a:highlight>
                <a:latin typeface="Consolas" panose="020B0609020204030204" pitchFamily="49" charset="0"/>
              </a:rPr>
              <a:t>    </a:t>
            </a:r>
            <a:r>
              <a:rPr lang="es-ES" sz="2200" dirty="0" err="1">
                <a:solidFill>
                  <a:srgbClr val="000000"/>
                </a:solidFill>
                <a:highlight>
                  <a:srgbClr val="FFFFFF"/>
                </a:highlight>
                <a:latin typeface="Consolas" panose="020B0609020204030204" pitchFamily="49" charset="0"/>
              </a:rPr>
              <a:t>alert</a:t>
            </a:r>
            <a:r>
              <a:rPr lang="es-ES" sz="2200" dirty="0">
                <a:solidFill>
                  <a:srgbClr val="000000"/>
                </a:solidFill>
                <a:highlight>
                  <a:srgbClr val="FFFFFF"/>
                </a:highlight>
                <a:latin typeface="Consolas" panose="020B0609020204030204" pitchFamily="49" charset="0"/>
              </a:rPr>
              <a:t>(</a:t>
            </a:r>
            <a:r>
              <a:rPr lang="es-ES" sz="2200" dirty="0">
                <a:solidFill>
                  <a:srgbClr val="A31515"/>
                </a:solidFill>
                <a:highlight>
                  <a:srgbClr val="FFFFFF"/>
                </a:highlight>
                <a:latin typeface="Consolas" panose="020B0609020204030204" pitchFamily="49" charset="0"/>
              </a:rPr>
              <a:t>"El ID del objeto es "</a:t>
            </a:r>
            <a:r>
              <a:rPr lang="es-ES" sz="2200" dirty="0">
                <a:solidFill>
                  <a:srgbClr val="000000"/>
                </a:solidFill>
                <a:highlight>
                  <a:srgbClr val="FFFFFF"/>
                </a:highlight>
                <a:latin typeface="Consolas" panose="020B0609020204030204" pitchFamily="49" charset="0"/>
              </a:rPr>
              <a:t> + </a:t>
            </a:r>
            <a:r>
              <a:rPr lang="es-ES" sz="2200" dirty="0">
                <a:solidFill>
                  <a:srgbClr val="0000FF"/>
                </a:solidFill>
                <a:highlight>
                  <a:srgbClr val="FFFFFF"/>
                </a:highlight>
                <a:latin typeface="Consolas" panose="020B0609020204030204" pitchFamily="49" charset="0"/>
              </a:rPr>
              <a:t>this</a:t>
            </a:r>
            <a:r>
              <a:rPr lang="es-ES" sz="2200" dirty="0">
                <a:solidFill>
                  <a:srgbClr val="000000"/>
                </a:solidFill>
                <a:highlight>
                  <a:srgbClr val="FFFFFF"/>
                </a:highlight>
                <a:latin typeface="Consolas" panose="020B0609020204030204" pitchFamily="49" charset="0"/>
              </a:rPr>
              <a:t>.id);</a:t>
            </a:r>
          </a:p>
          <a:p>
            <a:pPr marL="366713" lvl="1" indent="0">
              <a:buNone/>
            </a:pPr>
            <a:r>
              <a:rPr lang="es-ES" sz="2200" dirty="0">
                <a:solidFill>
                  <a:srgbClr val="000000"/>
                </a:solidFill>
                <a:highlight>
                  <a:srgbClr val="FFFFFF"/>
                </a:highlight>
                <a:latin typeface="Consolas" panose="020B0609020204030204" pitchFamily="49" charset="0"/>
              </a:rPr>
              <a:t>}</a:t>
            </a:r>
          </a:p>
          <a:p>
            <a:pPr marL="366713" lvl="1" indent="0">
              <a:buNone/>
            </a:pPr>
            <a:r>
              <a:rPr lang="es-ES" sz="2200" dirty="0" err="1">
                <a:solidFill>
                  <a:srgbClr val="000000"/>
                </a:solidFill>
                <a:highlight>
                  <a:srgbClr val="FFFFFF"/>
                </a:highlight>
                <a:latin typeface="Consolas" panose="020B0609020204030204" pitchFamily="49" charset="0"/>
              </a:rPr>
              <a:t>elObjeto.muestraNombre</a:t>
            </a:r>
            <a:r>
              <a:rPr lang="es-ES" sz="2200" dirty="0">
                <a:solidFill>
                  <a:srgbClr val="000000"/>
                </a:solidFill>
                <a:highlight>
                  <a:srgbClr val="FFFFFF"/>
                </a:highlight>
                <a:latin typeface="Consolas" panose="020B0609020204030204" pitchFamily="49" charset="0"/>
              </a:rPr>
              <a:t> = </a:t>
            </a:r>
            <a:r>
              <a:rPr lang="es-ES" sz="2200" dirty="0" err="1">
                <a:solidFill>
                  <a:srgbClr val="0000FF"/>
                </a:solidFill>
                <a:highlight>
                  <a:srgbClr val="FFFFFF"/>
                </a:highlight>
                <a:latin typeface="Consolas" panose="020B0609020204030204" pitchFamily="49" charset="0"/>
              </a:rPr>
              <a:t>function</a:t>
            </a:r>
            <a:r>
              <a:rPr lang="es-ES" sz="2200" dirty="0">
                <a:solidFill>
                  <a:srgbClr val="000000"/>
                </a:solidFill>
                <a:highlight>
                  <a:srgbClr val="FFFFFF"/>
                </a:highlight>
                <a:latin typeface="Consolas" panose="020B0609020204030204" pitchFamily="49" charset="0"/>
              </a:rPr>
              <a:t> () {</a:t>
            </a:r>
          </a:p>
          <a:p>
            <a:pPr marL="366713" lvl="1" indent="0">
              <a:buNone/>
            </a:pPr>
            <a:r>
              <a:rPr lang="es-ES" sz="2200" dirty="0">
                <a:solidFill>
                  <a:srgbClr val="000000"/>
                </a:solidFill>
                <a:highlight>
                  <a:srgbClr val="FFFFFF"/>
                </a:highlight>
                <a:latin typeface="Consolas" panose="020B0609020204030204" pitchFamily="49" charset="0"/>
              </a:rPr>
              <a:t>    </a:t>
            </a:r>
            <a:r>
              <a:rPr lang="es-ES" sz="2200" dirty="0" err="1">
                <a:solidFill>
                  <a:srgbClr val="000000"/>
                </a:solidFill>
                <a:highlight>
                  <a:srgbClr val="FFFFFF"/>
                </a:highlight>
                <a:latin typeface="Consolas" panose="020B0609020204030204" pitchFamily="49" charset="0"/>
              </a:rPr>
              <a:t>alert</a:t>
            </a:r>
            <a:r>
              <a:rPr lang="es-ES" sz="2200" dirty="0">
                <a:solidFill>
                  <a:srgbClr val="000000"/>
                </a:solidFill>
                <a:highlight>
                  <a:srgbClr val="FFFFFF"/>
                </a:highlight>
                <a:latin typeface="Consolas" panose="020B0609020204030204" pitchFamily="49" charset="0"/>
              </a:rPr>
              <a:t>(</a:t>
            </a:r>
            <a:r>
              <a:rPr lang="es-ES" sz="2200" dirty="0" err="1">
                <a:solidFill>
                  <a:srgbClr val="0000FF"/>
                </a:solidFill>
                <a:highlight>
                  <a:srgbClr val="FFFFFF"/>
                </a:highlight>
                <a:latin typeface="Consolas" panose="020B0609020204030204" pitchFamily="49" charset="0"/>
              </a:rPr>
              <a:t>this</a:t>
            </a:r>
            <a:r>
              <a:rPr lang="es-ES" sz="2200" dirty="0" err="1">
                <a:solidFill>
                  <a:srgbClr val="000000"/>
                </a:solidFill>
                <a:highlight>
                  <a:srgbClr val="FFFFFF"/>
                </a:highlight>
                <a:latin typeface="Consolas" panose="020B0609020204030204" pitchFamily="49" charset="0"/>
              </a:rPr>
              <a:t>.nombre</a:t>
            </a:r>
            <a:r>
              <a:rPr lang="es-ES" sz="2200" dirty="0">
                <a:solidFill>
                  <a:srgbClr val="000000"/>
                </a:solidFill>
                <a:highlight>
                  <a:srgbClr val="FFFFFF"/>
                </a:highlight>
                <a:latin typeface="Consolas" panose="020B0609020204030204" pitchFamily="49" charset="0"/>
              </a:rPr>
              <a:t>);</a:t>
            </a:r>
          </a:p>
          <a:p>
            <a:pPr marL="366713" lvl="1" indent="0">
              <a:buNone/>
            </a:pPr>
            <a:r>
              <a:rPr lang="es-ES" sz="2200" dirty="0">
                <a:solidFill>
                  <a:srgbClr val="000000"/>
                </a:solidFill>
                <a:highlight>
                  <a:srgbClr val="FFFFFF"/>
                </a:highlight>
                <a:latin typeface="Consolas" panose="020B0609020204030204" pitchFamily="49" charset="0"/>
              </a:rPr>
              <a:t>}</a:t>
            </a:r>
            <a:endParaRPr lang="es-ES" sz="2200" dirty="0"/>
          </a:p>
        </p:txBody>
      </p:sp>
    </p:spTree>
    <p:extLst>
      <p:ext uri="{BB962C8B-B14F-4D97-AF65-F5344CB8AC3E}">
        <p14:creationId xmlns:p14="http://schemas.microsoft.com/office/powerpoint/2010/main" val="3061009303"/>
      </p:ext>
    </p:extLst>
  </p:cSld>
  <p:clrMapOvr>
    <a:masterClrMapping/>
  </p:clrMapOvr>
  <p:transition spd="slow">
    <p:zoom/>
    <p:sndAc>
      <p:stSnd>
        <p:snd r:embed="rId2" name="wind.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052737"/>
            <a:ext cx="8229600" cy="5271864"/>
          </a:xfrm>
        </p:spPr>
        <p:txBody>
          <a:bodyPr/>
          <a:lstStyle/>
          <a:p>
            <a:r>
              <a:rPr lang="es-ES" dirty="0">
                <a:solidFill>
                  <a:srgbClr val="201A1B"/>
                </a:solidFill>
                <a:latin typeface="Open Sans"/>
              </a:rPr>
              <a:t>Es posible crear </a:t>
            </a:r>
            <a:r>
              <a:rPr lang="es-ES" b="1" dirty="0">
                <a:solidFill>
                  <a:srgbClr val="201A1B"/>
                </a:solidFill>
                <a:latin typeface="Open Sans"/>
              </a:rPr>
              <a:t>objetos complejos </a:t>
            </a:r>
            <a:r>
              <a:rPr lang="es-ES" dirty="0">
                <a:solidFill>
                  <a:srgbClr val="201A1B"/>
                </a:solidFill>
                <a:latin typeface="Open Sans"/>
              </a:rPr>
              <a:t>que contengan otros objetos:</a:t>
            </a:r>
          </a:p>
          <a:p>
            <a:pPr marL="0" indent="0">
              <a:buNone/>
            </a:pPr>
            <a:endParaRPr lang="es-ES" sz="1600" dirty="0">
              <a:solidFill>
                <a:srgbClr val="0000FF"/>
              </a:solidFill>
              <a:highlight>
                <a:srgbClr val="FFFFFF"/>
              </a:highlight>
              <a:latin typeface="Consolas" panose="020B0609020204030204" pitchFamily="49" charset="0"/>
            </a:endParaRPr>
          </a:p>
          <a:p>
            <a:pPr marL="366713" lvl="1" indent="0">
              <a:buNone/>
            </a:pPr>
            <a:r>
              <a:rPr lang="es-ES" sz="1600" dirty="0">
                <a:solidFill>
                  <a:srgbClr val="0000FF"/>
                </a:solidFill>
                <a:highlight>
                  <a:srgbClr val="FFFFFF"/>
                </a:highlight>
                <a:latin typeface="Consolas" panose="020B0609020204030204" pitchFamily="49" charset="0"/>
              </a:rPr>
              <a:t>var</a:t>
            </a:r>
            <a:r>
              <a:rPr lang="es-ES" sz="1600" dirty="0">
                <a:solidFill>
                  <a:srgbClr val="000000"/>
                </a:solidFill>
                <a:highlight>
                  <a:srgbClr val="FFFFFF"/>
                </a:highlight>
                <a:latin typeface="Consolas" panose="020B0609020204030204" pitchFamily="49" charset="0"/>
              </a:rPr>
              <a:t> </a:t>
            </a:r>
            <a:r>
              <a:rPr lang="es-ES" sz="1600" dirty="0" err="1">
                <a:solidFill>
                  <a:srgbClr val="000000"/>
                </a:solidFill>
                <a:highlight>
                  <a:srgbClr val="FFFFFF"/>
                </a:highlight>
                <a:latin typeface="Consolas" panose="020B0609020204030204" pitchFamily="49" charset="0"/>
              </a:rPr>
              <a:t>Aplicacion</a:t>
            </a:r>
            <a:r>
              <a:rPr lang="es-ES" sz="1600" dirty="0">
                <a:solidFill>
                  <a:srgbClr val="000000"/>
                </a:solidFill>
                <a:highlight>
                  <a:srgbClr val="FFFFFF"/>
                </a:highlight>
                <a:latin typeface="Consolas" panose="020B0609020204030204" pitchFamily="49" charset="0"/>
              </a:rPr>
              <a:t> = </a:t>
            </a:r>
            <a:r>
              <a:rPr lang="es-ES" sz="1600" dirty="0">
                <a:solidFill>
                  <a:srgbClr val="0000FF"/>
                </a:solidFill>
                <a:highlight>
                  <a:srgbClr val="FFFFFF"/>
                </a:highlight>
                <a:latin typeface="Consolas" panose="020B0609020204030204" pitchFamily="49" charset="0"/>
              </a:rPr>
              <a:t>new</a:t>
            </a:r>
            <a:r>
              <a:rPr lang="es-ES" sz="1600" dirty="0">
                <a:solidFill>
                  <a:srgbClr val="000000"/>
                </a:solidFill>
                <a:highlight>
                  <a:srgbClr val="FFFFFF"/>
                </a:highlight>
                <a:latin typeface="Consolas" panose="020B0609020204030204" pitchFamily="49" charset="0"/>
              </a:rPr>
              <a:t> </a:t>
            </a:r>
            <a:r>
              <a:rPr lang="es-ES" sz="1600" dirty="0" err="1">
                <a:solidFill>
                  <a:srgbClr val="000000"/>
                </a:solidFill>
                <a:highlight>
                  <a:srgbClr val="FFFFFF"/>
                </a:highlight>
                <a:latin typeface="Consolas" panose="020B0609020204030204" pitchFamily="49" charset="0"/>
              </a:rPr>
              <a:t>Object</a:t>
            </a:r>
            <a:r>
              <a:rPr lang="es-ES" sz="1600" dirty="0">
                <a:solidFill>
                  <a:srgbClr val="000000"/>
                </a:solidFill>
                <a:highlight>
                  <a:srgbClr val="FFFFFF"/>
                </a:highlight>
                <a:latin typeface="Consolas" panose="020B0609020204030204" pitchFamily="49" charset="0"/>
              </a:rPr>
              <a:t>();</a:t>
            </a:r>
          </a:p>
          <a:p>
            <a:pPr marL="366713" lvl="1" indent="0">
              <a:buNone/>
            </a:pPr>
            <a:endParaRPr lang="es-ES" sz="1600" dirty="0">
              <a:solidFill>
                <a:srgbClr val="000000"/>
              </a:solidFill>
              <a:highlight>
                <a:srgbClr val="FFFFFF"/>
              </a:highlight>
              <a:latin typeface="Consolas" panose="020B0609020204030204" pitchFamily="49" charset="0"/>
            </a:endParaRPr>
          </a:p>
          <a:p>
            <a:pPr marL="366713" lvl="1" indent="0">
              <a:buNone/>
            </a:pPr>
            <a:r>
              <a:rPr lang="es-ES" sz="1600" dirty="0" err="1">
                <a:solidFill>
                  <a:srgbClr val="000000"/>
                </a:solidFill>
                <a:highlight>
                  <a:srgbClr val="FFFFFF"/>
                </a:highlight>
                <a:latin typeface="Consolas" panose="020B0609020204030204" pitchFamily="49" charset="0"/>
              </a:rPr>
              <a:t>Aplicacion.Modulos</a:t>
            </a:r>
            <a:r>
              <a:rPr lang="es-ES" sz="1600" dirty="0">
                <a:solidFill>
                  <a:srgbClr val="000000"/>
                </a:solidFill>
                <a:highlight>
                  <a:srgbClr val="FFFFFF"/>
                </a:highlight>
                <a:latin typeface="Consolas" panose="020B0609020204030204" pitchFamily="49" charset="0"/>
              </a:rPr>
              <a:t> = </a:t>
            </a:r>
            <a:r>
              <a:rPr lang="es-ES" sz="1600" dirty="0">
                <a:solidFill>
                  <a:srgbClr val="0000FF"/>
                </a:solidFill>
                <a:highlight>
                  <a:srgbClr val="FFFFFF"/>
                </a:highlight>
                <a:latin typeface="Consolas" panose="020B0609020204030204" pitchFamily="49" charset="0"/>
              </a:rPr>
              <a:t>new</a:t>
            </a:r>
            <a:r>
              <a:rPr lang="es-ES" sz="1600" dirty="0">
                <a:solidFill>
                  <a:srgbClr val="000000"/>
                </a:solidFill>
                <a:highlight>
                  <a:srgbClr val="FFFFFF"/>
                </a:highlight>
                <a:latin typeface="Consolas" panose="020B0609020204030204" pitchFamily="49" charset="0"/>
              </a:rPr>
              <a:t> </a:t>
            </a:r>
            <a:r>
              <a:rPr lang="es-ES" sz="1600" dirty="0" err="1">
                <a:solidFill>
                  <a:srgbClr val="000000"/>
                </a:solidFill>
                <a:highlight>
                  <a:srgbClr val="FFFFFF"/>
                </a:highlight>
                <a:latin typeface="Consolas" panose="020B0609020204030204" pitchFamily="49" charset="0"/>
              </a:rPr>
              <a:t>Array</a:t>
            </a:r>
            <a:r>
              <a:rPr lang="es-ES" sz="1600" dirty="0">
                <a:solidFill>
                  <a:srgbClr val="000000"/>
                </a:solidFill>
                <a:highlight>
                  <a:srgbClr val="FFFFFF"/>
                </a:highlight>
                <a:latin typeface="Consolas" panose="020B0609020204030204" pitchFamily="49" charset="0"/>
              </a:rPr>
              <a:t>();</a:t>
            </a:r>
          </a:p>
          <a:p>
            <a:pPr marL="366713" lvl="1" indent="0">
              <a:buNone/>
            </a:pPr>
            <a:r>
              <a:rPr lang="es-ES" sz="1600" dirty="0" err="1">
                <a:solidFill>
                  <a:srgbClr val="000000"/>
                </a:solidFill>
                <a:highlight>
                  <a:srgbClr val="FFFFFF"/>
                </a:highlight>
                <a:latin typeface="Consolas" panose="020B0609020204030204" pitchFamily="49" charset="0"/>
              </a:rPr>
              <a:t>Aplicacion.Modulos</a:t>
            </a:r>
            <a:r>
              <a:rPr lang="es-ES" sz="1600" dirty="0">
                <a:solidFill>
                  <a:srgbClr val="000000"/>
                </a:solidFill>
                <a:highlight>
                  <a:srgbClr val="FFFFFF"/>
                </a:highlight>
                <a:latin typeface="Consolas" panose="020B0609020204030204" pitchFamily="49" charset="0"/>
              </a:rPr>
              <a:t>[0] = </a:t>
            </a:r>
            <a:r>
              <a:rPr lang="es-ES" sz="1600" dirty="0">
                <a:solidFill>
                  <a:srgbClr val="0000FF"/>
                </a:solidFill>
                <a:highlight>
                  <a:srgbClr val="FFFFFF"/>
                </a:highlight>
                <a:latin typeface="Consolas" panose="020B0609020204030204" pitchFamily="49" charset="0"/>
              </a:rPr>
              <a:t>new</a:t>
            </a:r>
            <a:r>
              <a:rPr lang="es-ES" sz="1600" dirty="0">
                <a:solidFill>
                  <a:srgbClr val="000000"/>
                </a:solidFill>
                <a:highlight>
                  <a:srgbClr val="FFFFFF"/>
                </a:highlight>
                <a:latin typeface="Consolas" panose="020B0609020204030204" pitchFamily="49" charset="0"/>
              </a:rPr>
              <a:t> </a:t>
            </a:r>
            <a:r>
              <a:rPr lang="es-ES" sz="1600" dirty="0" err="1">
                <a:solidFill>
                  <a:srgbClr val="000000"/>
                </a:solidFill>
                <a:highlight>
                  <a:srgbClr val="FFFFFF"/>
                </a:highlight>
                <a:latin typeface="Consolas" panose="020B0609020204030204" pitchFamily="49" charset="0"/>
              </a:rPr>
              <a:t>Object</a:t>
            </a:r>
            <a:r>
              <a:rPr lang="es-ES" sz="1600" dirty="0">
                <a:solidFill>
                  <a:srgbClr val="000000"/>
                </a:solidFill>
                <a:highlight>
                  <a:srgbClr val="FFFFFF"/>
                </a:highlight>
                <a:latin typeface="Consolas" panose="020B0609020204030204" pitchFamily="49" charset="0"/>
              </a:rPr>
              <a:t>();</a:t>
            </a:r>
          </a:p>
          <a:p>
            <a:pPr marL="366713" lvl="1" indent="0">
              <a:buNone/>
            </a:pPr>
            <a:r>
              <a:rPr lang="es-ES" sz="1600" dirty="0" err="1">
                <a:solidFill>
                  <a:srgbClr val="000000"/>
                </a:solidFill>
                <a:highlight>
                  <a:srgbClr val="FFFFFF"/>
                </a:highlight>
                <a:latin typeface="Consolas" panose="020B0609020204030204" pitchFamily="49" charset="0"/>
              </a:rPr>
              <a:t>Aplicacion.Modulos</a:t>
            </a:r>
            <a:r>
              <a:rPr lang="es-ES" sz="1600" dirty="0">
                <a:solidFill>
                  <a:srgbClr val="000000"/>
                </a:solidFill>
                <a:highlight>
                  <a:srgbClr val="FFFFFF"/>
                </a:highlight>
                <a:latin typeface="Consolas" panose="020B0609020204030204" pitchFamily="49" charset="0"/>
              </a:rPr>
              <a:t>[0].titulo = </a:t>
            </a:r>
            <a:r>
              <a:rPr lang="es-ES" sz="1600" dirty="0">
                <a:solidFill>
                  <a:srgbClr val="A31515"/>
                </a:solidFill>
                <a:highlight>
                  <a:srgbClr val="FFFFFF"/>
                </a:highlight>
                <a:latin typeface="Consolas" panose="020B0609020204030204" pitchFamily="49" charset="0"/>
              </a:rPr>
              <a:t>"Lector RSS"</a:t>
            </a:r>
            <a:r>
              <a:rPr lang="es-ES" sz="1600" dirty="0">
                <a:solidFill>
                  <a:srgbClr val="000000"/>
                </a:solidFill>
                <a:highlight>
                  <a:srgbClr val="FFFFFF"/>
                </a:highlight>
                <a:latin typeface="Consolas" panose="020B0609020204030204" pitchFamily="49" charset="0"/>
              </a:rPr>
              <a:t>;</a:t>
            </a:r>
          </a:p>
          <a:p>
            <a:pPr marL="366713" lvl="1" indent="0">
              <a:buNone/>
            </a:pPr>
            <a:endParaRPr lang="es-ES" sz="1600" dirty="0">
              <a:solidFill>
                <a:srgbClr val="000000"/>
              </a:solidFill>
              <a:highlight>
                <a:srgbClr val="FFFFFF"/>
              </a:highlight>
              <a:latin typeface="Consolas" panose="020B0609020204030204" pitchFamily="49" charset="0"/>
            </a:endParaRPr>
          </a:p>
          <a:p>
            <a:pPr marL="366713" lvl="1" indent="0">
              <a:buNone/>
            </a:pPr>
            <a:r>
              <a:rPr lang="es-ES" sz="1600" dirty="0">
                <a:solidFill>
                  <a:srgbClr val="0000FF"/>
                </a:solidFill>
                <a:highlight>
                  <a:srgbClr val="FFFFFF"/>
                </a:highlight>
                <a:latin typeface="Consolas" panose="020B0609020204030204" pitchFamily="49" charset="0"/>
              </a:rPr>
              <a:t>var</a:t>
            </a:r>
            <a:r>
              <a:rPr lang="es-ES" sz="1600" dirty="0">
                <a:solidFill>
                  <a:srgbClr val="000000"/>
                </a:solidFill>
                <a:highlight>
                  <a:srgbClr val="FFFFFF"/>
                </a:highlight>
                <a:latin typeface="Consolas" panose="020B0609020204030204" pitchFamily="49" charset="0"/>
              </a:rPr>
              <a:t> inicial = </a:t>
            </a:r>
            <a:r>
              <a:rPr lang="es-ES" sz="1600" dirty="0">
                <a:solidFill>
                  <a:srgbClr val="0000FF"/>
                </a:solidFill>
                <a:highlight>
                  <a:srgbClr val="FFFFFF"/>
                </a:highlight>
                <a:latin typeface="Consolas" panose="020B0609020204030204" pitchFamily="49" charset="0"/>
              </a:rPr>
              <a:t>new</a:t>
            </a:r>
            <a:r>
              <a:rPr lang="es-ES" sz="1600" dirty="0">
                <a:solidFill>
                  <a:srgbClr val="000000"/>
                </a:solidFill>
                <a:highlight>
                  <a:srgbClr val="FFFFFF"/>
                </a:highlight>
                <a:latin typeface="Consolas" panose="020B0609020204030204" pitchFamily="49" charset="0"/>
              </a:rPr>
              <a:t> </a:t>
            </a:r>
            <a:r>
              <a:rPr lang="es-ES" sz="1600" dirty="0" err="1">
                <a:solidFill>
                  <a:srgbClr val="000000"/>
                </a:solidFill>
                <a:highlight>
                  <a:srgbClr val="FFFFFF"/>
                </a:highlight>
                <a:latin typeface="Consolas" panose="020B0609020204030204" pitchFamily="49" charset="0"/>
              </a:rPr>
              <a:t>Object</a:t>
            </a:r>
            <a:r>
              <a:rPr lang="es-ES" sz="1600" dirty="0">
                <a:solidFill>
                  <a:srgbClr val="000000"/>
                </a:solidFill>
                <a:highlight>
                  <a:srgbClr val="FFFFFF"/>
                </a:highlight>
                <a:latin typeface="Consolas" panose="020B0609020204030204" pitchFamily="49" charset="0"/>
              </a:rPr>
              <a:t>();</a:t>
            </a:r>
          </a:p>
          <a:p>
            <a:pPr marL="366713" lvl="1" indent="0">
              <a:buNone/>
            </a:pPr>
            <a:r>
              <a:rPr lang="es-ES" sz="1600" dirty="0" err="1">
                <a:solidFill>
                  <a:srgbClr val="000000"/>
                </a:solidFill>
                <a:highlight>
                  <a:srgbClr val="FFFFFF"/>
                </a:highlight>
                <a:latin typeface="Consolas" panose="020B0609020204030204" pitchFamily="49" charset="0"/>
              </a:rPr>
              <a:t>inicial.estado</a:t>
            </a:r>
            <a:r>
              <a:rPr lang="es-ES" sz="1600" dirty="0">
                <a:solidFill>
                  <a:srgbClr val="000000"/>
                </a:solidFill>
                <a:highlight>
                  <a:srgbClr val="FFFFFF"/>
                </a:highlight>
                <a:latin typeface="Consolas" panose="020B0609020204030204" pitchFamily="49" charset="0"/>
              </a:rPr>
              <a:t> = 1;</a:t>
            </a:r>
          </a:p>
          <a:p>
            <a:pPr marL="366713" lvl="1" indent="0">
              <a:buNone/>
            </a:pPr>
            <a:r>
              <a:rPr lang="es-ES" sz="1600" dirty="0" err="1">
                <a:solidFill>
                  <a:srgbClr val="000000"/>
                </a:solidFill>
                <a:highlight>
                  <a:srgbClr val="FFFFFF"/>
                </a:highlight>
                <a:latin typeface="Consolas" panose="020B0609020204030204" pitchFamily="49" charset="0"/>
              </a:rPr>
              <a:t>inicial.publico</a:t>
            </a:r>
            <a:r>
              <a:rPr lang="es-ES" sz="1600" dirty="0">
                <a:solidFill>
                  <a:srgbClr val="000000"/>
                </a:solidFill>
                <a:highlight>
                  <a:srgbClr val="FFFFFF"/>
                </a:highlight>
                <a:latin typeface="Consolas" panose="020B0609020204030204" pitchFamily="49" charset="0"/>
              </a:rPr>
              <a:t> = 0;</a:t>
            </a:r>
          </a:p>
          <a:p>
            <a:pPr marL="366713" lvl="1" indent="0">
              <a:buNone/>
            </a:pPr>
            <a:r>
              <a:rPr lang="es-ES" sz="1600" dirty="0" err="1">
                <a:solidFill>
                  <a:srgbClr val="000000"/>
                </a:solidFill>
                <a:highlight>
                  <a:srgbClr val="FFFFFF"/>
                </a:highlight>
                <a:latin typeface="Consolas" panose="020B0609020204030204" pitchFamily="49" charset="0"/>
              </a:rPr>
              <a:t>inicial.nombre</a:t>
            </a:r>
            <a:r>
              <a:rPr lang="es-ES" sz="1600" dirty="0">
                <a:solidFill>
                  <a:srgbClr val="000000"/>
                </a:solidFill>
                <a:highlight>
                  <a:srgbClr val="FFFFFF"/>
                </a:highlight>
                <a:latin typeface="Consolas" panose="020B0609020204030204" pitchFamily="49" charset="0"/>
              </a:rPr>
              <a:t> = </a:t>
            </a:r>
            <a:r>
              <a:rPr lang="es-ES" sz="1600" dirty="0">
                <a:solidFill>
                  <a:srgbClr val="A31515"/>
                </a:solidFill>
                <a:highlight>
                  <a:srgbClr val="FFFFFF"/>
                </a:highlight>
                <a:latin typeface="Consolas" panose="020B0609020204030204" pitchFamily="49" charset="0"/>
              </a:rPr>
              <a:t>"</a:t>
            </a:r>
            <a:r>
              <a:rPr lang="es-ES" sz="1600" dirty="0" err="1">
                <a:solidFill>
                  <a:srgbClr val="A31515"/>
                </a:solidFill>
                <a:highlight>
                  <a:srgbClr val="FFFFFF"/>
                </a:highlight>
                <a:latin typeface="Consolas" panose="020B0609020204030204" pitchFamily="49" charset="0"/>
              </a:rPr>
              <a:t>Modulo_RSS</a:t>
            </a:r>
            <a:r>
              <a:rPr lang="es-ES" sz="1600" dirty="0">
                <a:solidFill>
                  <a:srgbClr val="A31515"/>
                </a:solidFill>
                <a:highlight>
                  <a:srgbClr val="FFFFFF"/>
                </a:highlight>
                <a:latin typeface="Consolas" panose="020B0609020204030204" pitchFamily="49" charset="0"/>
              </a:rPr>
              <a:t>"</a:t>
            </a:r>
            <a:r>
              <a:rPr lang="es-ES" sz="1600" dirty="0">
                <a:solidFill>
                  <a:srgbClr val="000000"/>
                </a:solidFill>
                <a:highlight>
                  <a:srgbClr val="FFFFFF"/>
                </a:highlight>
                <a:latin typeface="Consolas" panose="020B0609020204030204" pitchFamily="49" charset="0"/>
              </a:rPr>
              <a:t>;</a:t>
            </a:r>
          </a:p>
          <a:p>
            <a:pPr marL="366713" lvl="1" indent="0">
              <a:buNone/>
            </a:pPr>
            <a:r>
              <a:rPr lang="es-ES" sz="1600" dirty="0" err="1">
                <a:solidFill>
                  <a:srgbClr val="000000"/>
                </a:solidFill>
                <a:highlight>
                  <a:srgbClr val="FFFFFF"/>
                </a:highlight>
                <a:latin typeface="Consolas" panose="020B0609020204030204" pitchFamily="49" charset="0"/>
              </a:rPr>
              <a:t>inicial.datos</a:t>
            </a:r>
            <a:r>
              <a:rPr lang="es-ES" sz="1600" dirty="0">
                <a:solidFill>
                  <a:srgbClr val="000000"/>
                </a:solidFill>
                <a:highlight>
                  <a:srgbClr val="FFFFFF"/>
                </a:highlight>
                <a:latin typeface="Consolas" panose="020B0609020204030204" pitchFamily="49" charset="0"/>
              </a:rPr>
              <a:t> = </a:t>
            </a:r>
            <a:r>
              <a:rPr lang="es-ES" sz="1600" dirty="0">
                <a:solidFill>
                  <a:srgbClr val="0000FF"/>
                </a:solidFill>
                <a:highlight>
                  <a:srgbClr val="FFFFFF"/>
                </a:highlight>
                <a:latin typeface="Consolas" panose="020B0609020204030204" pitchFamily="49" charset="0"/>
              </a:rPr>
              <a:t>new</a:t>
            </a:r>
            <a:r>
              <a:rPr lang="es-ES" sz="1600" dirty="0">
                <a:solidFill>
                  <a:srgbClr val="000000"/>
                </a:solidFill>
                <a:highlight>
                  <a:srgbClr val="FFFFFF"/>
                </a:highlight>
                <a:latin typeface="Consolas" panose="020B0609020204030204" pitchFamily="49" charset="0"/>
              </a:rPr>
              <a:t> </a:t>
            </a:r>
            <a:r>
              <a:rPr lang="es-ES" sz="1600" dirty="0" err="1">
                <a:solidFill>
                  <a:srgbClr val="000000"/>
                </a:solidFill>
                <a:highlight>
                  <a:srgbClr val="FFFFFF"/>
                </a:highlight>
                <a:latin typeface="Consolas" panose="020B0609020204030204" pitchFamily="49" charset="0"/>
              </a:rPr>
              <a:t>Object</a:t>
            </a:r>
            <a:r>
              <a:rPr lang="es-ES" sz="1600" dirty="0">
                <a:solidFill>
                  <a:srgbClr val="000000"/>
                </a:solidFill>
                <a:highlight>
                  <a:srgbClr val="FFFFFF"/>
                </a:highlight>
                <a:latin typeface="Consolas" panose="020B0609020204030204" pitchFamily="49" charset="0"/>
              </a:rPr>
              <a:t>();</a:t>
            </a:r>
          </a:p>
          <a:p>
            <a:pPr marL="366713" lvl="1" indent="0">
              <a:buNone/>
            </a:pPr>
            <a:endParaRPr lang="es-ES" sz="1600" dirty="0">
              <a:solidFill>
                <a:srgbClr val="000000"/>
              </a:solidFill>
              <a:highlight>
                <a:srgbClr val="FFFFFF"/>
              </a:highlight>
              <a:latin typeface="Consolas" panose="020B0609020204030204" pitchFamily="49" charset="0"/>
            </a:endParaRPr>
          </a:p>
          <a:p>
            <a:pPr marL="366713" lvl="1" indent="0">
              <a:buNone/>
            </a:pPr>
            <a:r>
              <a:rPr lang="es-ES" sz="1600" dirty="0" err="1">
                <a:solidFill>
                  <a:srgbClr val="000000"/>
                </a:solidFill>
                <a:highlight>
                  <a:srgbClr val="FFFFFF"/>
                </a:highlight>
                <a:latin typeface="Consolas" panose="020B0609020204030204" pitchFamily="49" charset="0"/>
              </a:rPr>
              <a:t>Aplicacion.Modulos</a:t>
            </a:r>
            <a:r>
              <a:rPr lang="es-ES" sz="1600" dirty="0">
                <a:solidFill>
                  <a:srgbClr val="000000"/>
                </a:solidFill>
                <a:highlight>
                  <a:srgbClr val="FFFFFF"/>
                </a:highlight>
                <a:latin typeface="Consolas" panose="020B0609020204030204" pitchFamily="49" charset="0"/>
              </a:rPr>
              <a:t>[0].</a:t>
            </a:r>
            <a:r>
              <a:rPr lang="es-ES" sz="1600" dirty="0" err="1">
                <a:solidFill>
                  <a:srgbClr val="000000"/>
                </a:solidFill>
                <a:highlight>
                  <a:srgbClr val="FFFFFF"/>
                </a:highlight>
                <a:latin typeface="Consolas" panose="020B0609020204030204" pitchFamily="49" charset="0"/>
              </a:rPr>
              <a:t>objetoInicial</a:t>
            </a:r>
            <a:r>
              <a:rPr lang="es-ES" sz="1600" dirty="0">
                <a:solidFill>
                  <a:srgbClr val="000000"/>
                </a:solidFill>
                <a:highlight>
                  <a:srgbClr val="FFFFFF"/>
                </a:highlight>
                <a:latin typeface="Consolas" panose="020B0609020204030204" pitchFamily="49" charset="0"/>
              </a:rPr>
              <a:t> = inicial;</a:t>
            </a:r>
            <a:endParaRPr lang="es-ES" sz="1600" dirty="0"/>
          </a:p>
        </p:txBody>
      </p:sp>
    </p:spTree>
    <p:extLst>
      <p:ext uri="{BB962C8B-B14F-4D97-AF65-F5344CB8AC3E}">
        <p14:creationId xmlns:p14="http://schemas.microsoft.com/office/powerpoint/2010/main" val="944306893"/>
      </p:ext>
    </p:extLst>
  </p:cSld>
  <p:clrMapOvr>
    <a:masterClrMapping/>
  </p:clrMapOvr>
  <p:transition spd="slow">
    <p:zoom/>
    <p:sndAc>
      <p:stSnd>
        <p:snd r:embed="rId2" name="wind.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6"/>
            <a:ext cx="8229600" cy="5631905"/>
          </a:xfrm>
        </p:spPr>
        <p:txBody>
          <a:bodyPr/>
          <a:lstStyle/>
          <a:p>
            <a:pPr marL="366713" lvl="1" indent="0">
              <a:buNone/>
            </a:pPr>
            <a:r>
              <a:rPr lang="es-ES" sz="2800" b="1" dirty="0"/>
              <a:t>Métodos </a:t>
            </a:r>
            <a:r>
              <a:rPr lang="es-ES" sz="2800" b="1" dirty="0" err="1" smtClean="0"/>
              <a:t>call</a:t>
            </a:r>
            <a:r>
              <a:rPr lang="es-ES" sz="2800" b="1" dirty="0" smtClean="0"/>
              <a:t>() </a:t>
            </a:r>
            <a:r>
              <a:rPr lang="es-ES" sz="2800" b="1" dirty="0"/>
              <a:t>y </a:t>
            </a:r>
            <a:r>
              <a:rPr lang="es-ES" sz="2800" b="1" dirty="0" err="1"/>
              <a:t>apply</a:t>
            </a:r>
            <a:r>
              <a:rPr lang="es-ES" sz="2800" b="1" dirty="0"/>
              <a:t>() </a:t>
            </a:r>
          </a:p>
          <a:p>
            <a:r>
              <a:rPr lang="es-ES" dirty="0">
                <a:solidFill>
                  <a:srgbClr val="201A1B"/>
                </a:solidFill>
              </a:rPr>
              <a:t>Permiten ejecutar una </a:t>
            </a:r>
            <a:r>
              <a:rPr lang="es-ES" i="1" dirty="0">
                <a:solidFill>
                  <a:srgbClr val="201A1B"/>
                </a:solidFill>
              </a:rPr>
              <a:t>función</a:t>
            </a:r>
            <a:r>
              <a:rPr lang="es-ES" dirty="0">
                <a:solidFill>
                  <a:srgbClr val="201A1B"/>
                </a:solidFill>
              </a:rPr>
              <a:t> </a:t>
            </a:r>
            <a:r>
              <a:rPr lang="es-ES" i="1" dirty="0">
                <a:solidFill>
                  <a:srgbClr val="201A1B"/>
                </a:solidFill>
              </a:rPr>
              <a:t>como</a:t>
            </a:r>
            <a:r>
              <a:rPr lang="es-ES" dirty="0">
                <a:solidFill>
                  <a:srgbClr val="201A1B"/>
                </a:solidFill>
              </a:rPr>
              <a:t> si fuera un </a:t>
            </a:r>
            <a:r>
              <a:rPr lang="es-ES" i="1" dirty="0">
                <a:solidFill>
                  <a:srgbClr val="201A1B"/>
                </a:solidFill>
              </a:rPr>
              <a:t>método</a:t>
            </a:r>
            <a:r>
              <a:rPr lang="es-ES" dirty="0">
                <a:solidFill>
                  <a:srgbClr val="201A1B"/>
                </a:solidFill>
              </a:rPr>
              <a:t> de otro objeto.</a:t>
            </a:r>
          </a:p>
          <a:p>
            <a:r>
              <a:rPr lang="es-ES" dirty="0">
                <a:solidFill>
                  <a:srgbClr val="201A1B"/>
                </a:solidFill>
              </a:rPr>
              <a:t>La </a:t>
            </a:r>
            <a:r>
              <a:rPr lang="es-ES" i="1" dirty="0">
                <a:solidFill>
                  <a:srgbClr val="201A1B"/>
                </a:solidFill>
              </a:rPr>
              <a:t>diferencia</a:t>
            </a:r>
            <a:r>
              <a:rPr lang="es-ES" dirty="0">
                <a:solidFill>
                  <a:srgbClr val="201A1B"/>
                </a:solidFill>
              </a:rPr>
              <a:t> entre los dos métodos es la forma en la que se pasan </a:t>
            </a:r>
            <a:r>
              <a:rPr lang="es-ES" i="1" dirty="0">
                <a:solidFill>
                  <a:srgbClr val="201A1B"/>
                </a:solidFill>
              </a:rPr>
              <a:t>los argumento</a:t>
            </a:r>
            <a:r>
              <a:rPr lang="es-ES" dirty="0">
                <a:solidFill>
                  <a:srgbClr val="201A1B"/>
                </a:solidFill>
              </a:rPr>
              <a:t>s a la función.</a:t>
            </a:r>
          </a:p>
          <a:p>
            <a:pPr marL="366713" lvl="1" indent="0">
              <a:buNone/>
            </a:pPr>
            <a:r>
              <a:rPr lang="es-ES" sz="2000" b="1" dirty="0" err="1">
                <a:solidFill>
                  <a:srgbClr val="0000FF"/>
                </a:solidFill>
                <a:highlight>
                  <a:srgbClr val="FFFFFF"/>
                </a:highlight>
                <a:latin typeface="Consolas" panose="020B0609020204030204" pitchFamily="49" charset="0"/>
              </a:rPr>
              <a:t>function</a:t>
            </a:r>
            <a:r>
              <a:rPr lang="es-ES" sz="2000" b="1" dirty="0">
                <a:solidFill>
                  <a:srgbClr val="000000"/>
                </a:solidFill>
                <a:highlight>
                  <a:srgbClr val="FFFFFF"/>
                </a:highlight>
                <a:latin typeface="Consolas" panose="020B0609020204030204" pitchFamily="49" charset="0"/>
              </a:rPr>
              <a:t> </a:t>
            </a:r>
            <a:r>
              <a:rPr lang="es-ES" sz="2000" b="1" dirty="0" err="1">
                <a:solidFill>
                  <a:srgbClr val="000000"/>
                </a:solidFill>
                <a:highlight>
                  <a:srgbClr val="FFFFFF"/>
                </a:highlight>
                <a:latin typeface="Consolas" panose="020B0609020204030204" pitchFamily="49" charset="0"/>
              </a:rPr>
              <a:t>miFuncion</a:t>
            </a:r>
            <a:r>
              <a:rPr lang="es-ES" sz="2000" b="1" dirty="0">
                <a:solidFill>
                  <a:srgbClr val="000000"/>
                </a:solidFill>
                <a:highlight>
                  <a:srgbClr val="FFFFFF"/>
                </a:highlight>
                <a:latin typeface="Consolas" panose="020B0609020204030204" pitchFamily="49" charset="0"/>
              </a:rPr>
              <a:t>(x) {</a:t>
            </a:r>
          </a:p>
          <a:p>
            <a:pPr marL="366713" lvl="1" indent="0">
              <a:buNone/>
            </a:pPr>
            <a:r>
              <a:rPr lang="es-ES" sz="2000" b="1" dirty="0">
                <a:solidFill>
                  <a:srgbClr val="000000"/>
                </a:solidFill>
                <a:highlight>
                  <a:srgbClr val="FFFFFF"/>
                </a:highlight>
                <a:latin typeface="Consolas" panose="020B0609020204030204" pitchFamily="49" charset="0"/>
              </a:rPr>
              <a:t>    </a:t>
            </a:r>
            <a:r>
              <a:rPr lang="es-ES" sz="2000" b="1" dirty="0" err="1">
                <a:solidFill>
                  <a:srgbClr val="0000FF"/>
                </a:solidFill>
                <a:highlight>
                  <a:srgbClr val="FFFFFF"/>
                </a:highlight>
                <a:latin typeface="Consolas" panose="020B0609020204030204" pitchFamily="49" charset="0"/>
              </a:rPr>
              <a:t>return</a:t>
            </a:r>
            <a:r>
              <a:rPr lang="es-ES" sz="2000" b="1" dirty="0">
                <a:solidFill>
                  <a:srgbClr val="000000"/>
                </a:solidFill>
                <a:highlight>
                  <a:srgbClr val="FFFFFF"/>
                </a:highlight>
                <a:latin typeface="Consolas" panose="020B0609020204030204" pitchFamily="49" charset="0"/>
              </a:rPr>
              <a:t> </a:t>
            </a:r>
            <a:r>
              <a:rPr lang="es-ES" sz="2000" b="1" dirty="0" err="1">
                <a:solidFill>
                  <a:srgbClr val="0000FF"/>
                </a:solidFill>
                <a:highlight>
                  <a:srgbClr val="FFFFFF"/>
                </a:highlight>
                <a:latin typeface="Consolas" panose="020B0609020204030204" pitchFamily="49" charset="0"/>
              </a:rPr>
              <a:t>this</a:t>
            </a:r>
            <a:r>
              <a:rPr lang="es-ES" sz="2000" b="1" dirty="0" err="1">
                <a:solidFill>
                  <a:srgbClr val="000000"/>
                </a:solidFill>
                <a:highlight>
                  <a:srgbClr val="FFFFFF"/>
                </a:highlight>
                <a:latin typeface="Consolas" panose="020B0609020204030204" pitchFamily="49" charset="0"/>
              </a:rPr>
              <a:t>.numero</a:t>
            </a:r>
            <a:r>
              <a:rPr lang="es-ES" sz="2000" b="1" dirty="0">
                <a:solidFill>
                  <a:srgbClr val="000000"/>
                </a:solidFill>
                <a:highlight>
                  <a:srgbClr val="FFFFFF"/>
                </a:highlight>
                <a:latin typeface="Consolas" panose="020B0609020204030204" pitchFamily="49" charset="0"/>
              </a:rPr>
              <a:t> + x;</a:t>
            </a:r>
          </a:p>
          <a:p>
            <a:pPr marL="366713" lvl="1" indent="0">
              <a:buNone/>
            </a:pPr>
            <a:r>
              <a:rPr lang="es-ES" sz="2000" b="1" dirty="0">
                <a:solidFill>
                  <a:srgbClr val="000000"/>
                </a:solidFill>
                <a:highlight>
                  <a:srgbClr val="FFFFFF"/>
                </a:highlight>
                <a:latin typeface="Consolas" panose="020B0609020204030204" pitchFamily="49" charset="0"/>
              </a:rPr>
              <a:t>}</a:t>
            </a:r>
          </a:p>
          <a:p>
            <a:pPr marL="366713" lvl="1" indent="0">
              <a:buNone/>
            </a:pPr>
            <a:endParaRPr lang="es-ES" sz="2000" b="1" dirty="0">
              <a:solidFill>
                <a:srgbClr val="000000"/>
              </a:solidFill>
              <a:highlight>
                <a:srgbClr val="FFFFFF"/>
              </a:highlight>
              <a:latin typeface="Consolas" panose="020B0609020204030204" pitchFamily="49" charset="0"/>
            </a:endParaRPr>
          </a:p>
          <a:p>
            <a:pPr marL="366713" lvl="1" indent="0">
              <a:buNone/>
            </a:pPr>
            <a:r>
              <a:rPr lang="es-ES" sz="2000" b="1" dirty="0">
                <a:solidFill>
                  <a:srgbClr val="0000FF"/>
                </a:solidFill>
                <a:highlight>
                  <a:srgbClr val="FFFFFF"/>
                </a:highlight>
                <a:latin typeface="Consolas" panose="020B0609020204030204" pitchFamily="49" charset="0"/>
              </a:rPr>
              <a:t>var</a:t>
            </a:r>
            <a:r>
              <a:rPr lang="es-ES" sz="2000" b="1" dirty="0">
                <a:solidFill>
                  <a:srgbClr val="000000"/>
                </a:solidFill>
                <a:highlight>
                  <a:srgbClr val="FFFFFF"/>
                </a:highlight>
                <a:latin typeface="Consolas" panose="020B0609020204030204" pitchFamily="49" charset="0"/>
              </a:rPr>
              <a:t> </a:t>
            </a:r>
            <a:r>
              <a:rPr lang="es-ES" sz="2000" b="1" dirty="0" err="1">
                <a:solidFill>
                  <a:srgbClr val="000000"/>
                </a:solidFill>
                <a:highlight>
                  <a:srgbClr val="FFFFFF"/>
                </a:highlight>
                <a:latin typeface="Consolas" panose="020B0609020204030204" pitchFamily="49" charset="0"/>
              </a:rPr>
              <a:t>elObjeto</a:t>
            </a:r>
            <a:r>
              <a:rPr lang="es-ES" sz="2000" b="1" dirty="0">
                <a:solidFill>
                  <a:srgbClr val="000000"/>
                </a:solidFill>
                <a:highlight>
                  <a:srgbClr val="FFFFFF"/>
                </a:highlight>
                <a:latin typeface="Consolas" panose="020B0609020204030204" pitchFamily="49" charset="0"/>
              </a:rPr>
              <a:t> = </a:t>
            </a:r>
            <a:r>
              <a:rPr lang="es-ES" sz="2000" b="1" dirty="0">
                <a:solidFill>
                  <a:srgbClr val="0000FF"/>
                </a:solidFill>
                <a:highlight>
                  <a:srgbClr val="FFFFFF"/>
                </a:highlight>
                <a:latin typeface="Consolas" panose="020B0609020204030204" pitchFamily="49" charset="0"/>
              </a:rPr>
              <a:t>new</a:t>
            </a:r>
            <a:r>
              <a:rPr lang="es-ES" sz="2000" b="1" dirty="0">
                <a:solidFill>
                  <a:srgbClr val="000000"/>
                </a:solidFill>
                <a:highlight>
                  <a:srgbClr val="FFFFFF"/>
                </a:highlight>
                <a:latin typeface="Consolas" panose="020B0609020204030204" pitchFamily="49" charset="0"/>
              </a:rPr>
              <a:t> </a:t>
            </a:r>
            <a:r>
              <a:rPr lang="es-ES" sz="2000" b="1" dirty="0" err="1">
                <a:solidFill>
                  <a:srgbClr val="000000"/>
                </a:solidFill>
                <a:highlight>
                  <a:srgbClr val="FFFFFF"/>
                </a:highlight>
                <a:latin typeface="Consolas" panose="020B0609020204030204" pitchFamily="49" charset="0"/>
              </a:rPr>
              <a:t>Object</a:t>
            </a:r>
            <a:r>
              <a:rPr lang="es-ES" sz="2000" b="1" dirty="0">
                <a:solidFill>
                  <a:srgbClr val="000000"/>
                </a:solidFill>
                <a:highlight>
                  <a:srgbClr val="FFFFFF"/>
                </a:highlight>
                <a:latin typeface="Consolas" panose="020B0609020204030204" pitchFamily="49" charset="0"/>
              </a:rPr>
              <a:t>();</a:t>
            </a:r>
          </a:p>
          <a:p>
            <a:pPr marL="366713" lvl="1" indent="0">
              <a:buNone/>
            </a:pPr>
            <a:r>
              <a:rPr lang="es-ES" sz="2000" b="1" dirty="0" err="1">
                <a:solidFill>
                  <a:srgbClr val="000000"/>
                </a:solidFill>
                <a:highlight>
                  <a:srgbClr val="FFFFFF"/>
                </a:highlight>
                <a:latin typeface="Consolas" panose="020B0609020204030204" pitchFamily="49" charset="0"/>
              </a:rPr>
              <a:t>elObjeto.numero</a:t>
            </a:r>
            <a:r>
              <a:rPr lang="es-ES" sz="2000" b="1" dirty="0">
                <a:solidFill>
                  <a:srgbClr val="000000"/>
                </a:solidFill>
                <a:highlight>
                  <a:srgbClr val="FFFFFF"/>
                </a:highlight>
                <a:latin typeface="Consolas" panose="020B0609020204030204" pitchFamily="49" charset="0"/>
              </a:rPr>
              <a:t> = 5;</a:t>
            </a:r>
          </a:p>
          <a:p>
            <a:pPr marL="366713" lvl="1" indent="0">
              <a:buNone/>
            </a:pPr>
            <a:endParaRPr lang="es-ES" sz="2000" b="1" dirty="0">
              <a:solidFill>
                <a:srgbClr val="000000"/>
              </a:solidFill>
              <a:highlight>
                <a:srgbClr val="FFFFFF"/>
              </a:highlight>
              <a:latin typeface="Consolas" panose="020B0609020204030204" pitchFamily="49" charset="0"/>
            </a:endParaRPr>
          </a:p>
          <a:p>
            <a:pPr marL="366713" lvl="1" indent="0">
              <a:buNone/>
            </a:pPr>
            <a:r>
              <a:rPr lang="es-ES" sz="2000" b="1" dirty="0">
                <a:solidFill>
                  <a:srgbClr val="0000FF"/>
                </a:solidFill>
                <a:highlight>
                  <a:srgbClr val="FFFFFF"/>
                </a:highlight>
                <a:latin typeface="Consolas" panose="020B0609020204030204" pitchFamily="49" charset="0"/>
              </a:rPr>
              <a:t>var</a:t>
            </a:r>
            <a:r>
              <a:rPr lang="es-ES" sz="2000" b="1" dirty="0">
                <a:solidFill>
                  <a:srgbClr val="000000"/>
                </a:solidFill>
                <a:highlight>
                  <a:srgbClr val="FFFFFF"/>
                </a:highlight>
                <a:latin typeface="Consolas" panose="020B0609020204030204" pitchFamily="49" charset="0"/>
              </a:rPr>
              <a:t> resultado = </a:t>
            </a:r>
            <a:r>
              <a:rPr lang="es-ES" sz="2000" b="1" dirty="0" err="1">
                <a:solidFill>
                  <a:srgbClr val="000000"/>
                </a:solidFill>
                <a:highlight>
                  <a:srgbClr val="FFFFFF"/>
                </a:highlight>
                <a:latin typeface="Consolas" panose="020B0609020204030204" pitchFamily="49" charset="0"/>
              </a:rPr>
              <a:t>miFuncion.call</a:t>
            </a:r>
            <a:r>
              <a:rPr lang="es-ES" sz="2000" b="1" dirty="0">
                <a:solidFill>
                  <a:srgbClr val="000000"/>
                </a:solidFill>
                <a:highlight>
                  <a:srgbClr val="FFFFFF"/>
                </a:highlight>
                <a:latin typeface="Consolas" panose="020B0609020204030204" pitchFamily="49" charset="0"/>
              </a:rPr>
              <a:t>(</a:t>
            </a:r>
            <a:r>
              <a:rPr lang="es-ES" sz="2000" b="1" dirty="0" err="1">
                <a:solidFill>
                  <a:srgbClr val="000000"/>
                </a:solidFill>
                <a:highlight>
                  <a:srgbClr val="FFFFFF"/>
                </a:highlight>
                <a:latin typeface="Consolas" panose="020B0609020204030204" pitchFamily="49" charset="0"/>
              </a:rPr>
              <a:t>elObjeto</a:t>
            </a:r>
            <a:r>
              <a:rPr lang="es-ES" sz="2000" b="1" dirty="0">
                <a:solidFill>
                  <a:srgbClr val="000000"/>
                </a:solidFill>
                <a:highlight>
                  <a:srgbClr val="FFFFFF"/>
                </a:highlight>
                <a:latin typeface="Consolas" panose="020B0609020204030204" pitchFamily="49" charset="0"/>
              </a:rPr>
              <a:t>, 4);</a:t>
            </a:r>
          </a:p>
          <a:p>
            <a:pPr marL="366713" lvl="1" indent="0">
              <a:buNone/>
            </a:pPr>
            <a:r>
              <a:rPr lang="es-ES" sz="2000" b="1" dirty="0" err="1">
                <a:solidFill>
                  <a:srgbClr val="000000"/>
                </a:solidFill>
                <a:highlight>
                  <a:srgbClr val="FFFFFF"/>
                </a:highlight>
                <a:latin typeface="Consolas" panose="020B0609020204030204" pitchFamily="49" charset="0"/>
              </a:rPr>
              <a:t>alert</a:t>
            </a:r>
            <a:r>
              <a:rPr lang="es-ES" sz="2000" b="1" dirty="0">
                <a:solidFill>
                  <a:srgbClr val="000000"/>
                </a:solidFill>
                <a:highlight>
                  <a:srgbClr val="FFFFFF"/>
                </a:highlight>
                <a:latin typeface="Consolas" panose="020B0609020204030204" pitchFamily="49" charset="0"/>
              </a:rPr>
              <a:t>(resultado);</a:t>
            </a:r>
            <a:endParaRPr lang="es-ES" sz="2000" b="1" dirty="0"/>
          </a:p>
        </p:txBody>
      </p:sp>
      <p:cxnSp>
        <p:nvCxnSpPr>
          <p:cNvPr id="5" name="Conector recto de flecha 4"/>
          <p:cNvCxnSpPr/>
          <p:nvPr/>
        </p:nvCxnSpPr>
        <p:spPr>
          <a:xfrm>
            <a:off x="5580112" y="3429000"/>
            <a:ext cx="0" cy="216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5580112" y="3429000"/>
            <a:ext cx="2088232" cy="461665"/>
          </a:xfrm>
          <a:prstGeom prst="rect">
            <a:avLst/>
          </a:prstGeom>
          <a:noFill/>
        </p:spPr>
        <p:txBody>
          <a:bodyPr wrap="square" rtlCol="0">
            <a:spAutoFit/>
          </a:bodyPr>
          <a:lstStyle/>
          <a:p>
            <a:r>
              <a:rPr lang="es-ES" sz="1200" b="1" dirty="0"/>
              <a:t>Objeto sobre el que se va a ejecutar la función</a:t>
            </a:r>
          </a:p>
        </p:txBody>
      </p:sp>
      <p:cxnSp>
        <p:nvCxnSpPr>
          <p:cNvPr id="11" name="Conector recto de flecha 10"/>
          <p:cNvCxnSpPr/>
          <p:nvPr/>
        </p:nvCxnSpPr>
        <p:spPr>
          <a:xfrm>
            <a:off x="6732240" y="4077072"/>
            <a:ext cx="0" cy="151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6732240" y="4077072"/>
            <a:ext cx="1800200" cy="461665"/>
          </a:xfrm>
          <a:prstGeom prst="rect">
            <a:avLst/>
          </a:prstGeom>
          <a:noFill/>
        </p:spPr>
        <p:txBody>
          <a:bodyPr wrap="square" rtlCol="0">
            <a:spAutoFit/>
          </a:bodyPr>
          <a:lstStyle/>
          <a:p>
            <a:r>
              <a:rPr lang="es-ES" sz="1200" b="1" dirty="0"/>
              <a:t>Parámetro que se le pasa a la función</a:t>
            </a:r>
          </a:p>
        </p:txBody>
      </p:sp>
    </p:spTree>
    <p:extLst>
      <p:ext uri="{BB962C8B-B14F-4D97-AF65-F5344CB8AC3E}">
        <p14:creationId xmlns:p14="http://schemas.microsoft.com/office/powerpoint/2010/main" val="4230883610"/>
      </p:ext>
    </p:extLst>
  </p:cSld>
  <p:clrMapOvr>
    <a:masterClrMapping/>
  </p:clrMapOvr>
  <p:transition spd="slow">
    <p:zoom/>
    <p:sndAc>
      <p:stSnd>
        <p:snd r:embed="rId2" name="wind.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DCB70DEA487A545B677C80EEB19CE41" ma:contentTypeVersion="4" ma:contentTypeDescription="Crear nuevo documento." ma:contentTypeScope="" ma:versionID="d8e8462086fb63a1c463c3e5e982a0c7">
  <xsd:schema xmlns:xsd="http://www.w3.org/2001/XMLSchema" xmlns:xs="http://www.w3.org/2001/XMLSchema" xmlns:p="http://schemas.microsoft.com/office/2006/metadata/properties" xmlns:ns2="9d135851-b8f6-4004-af2f-444391dbed93" targetNamespace="http://schemas.microsoft.com/office/2006/metadata/properties" ma:root="true" ma:fieldsID="b534dfdeda0afbcece299890afb31e4b" ns2:_="">
    <xsd:import namespace="9d135851-b8f6-4004-af2f-444391dbed9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135851-b8f6-4004-af2f-444391dbe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740A7B-5FF2-44B4-A200-CAE99815100A}"/>
</file>

<file path=customXml/itemProps2.xml><?xml version="1.0" encoding="utf-8"?>
<ds:datastoreItem xmlns:ds="http://schemas.openxmlformats.org/officeDocument/2006/customXml" ds:itemID="{17ECBE0B-6EC2-4141-A866-19065A8F07E1}"/>
</file>

<file path=customXml/itemProps3.xml><?xml version="1.0" encoding="utf-8"?>
<ds:datastoreItem xmlns:ds="http://schemas.openxmlformats.org/officeDocument/2006/customXml" ds:itemID="{7F66997D-96CD-4AB6-BF81-6181B20C58CA}"/>
</file>

<file path=docProps/app.xml><?xml version="1.0" encoding="utf-8"?>
<Properties xmlns="http://schemas.openxmlformats.org/officeDocument/2006/extended-properties" xmlns:vt="http://schemas.openxmlformats.org/officeDocument/2006/docPropsVTypes">
  <Template>Tema1</Template>
  <TotalTime>4554</TotalTime>
  <Words>2320</Words>
  <Application>Microsoft Office PowerPoint</Application>
  <PresentationFormat>Presentación en pantalla (4:3)</PresentationFormat>
  <Paragraphs>332</Paragraphs>
  <Slides>37</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Arial</vt:lpstr>
      <vt:lpstr>Calibri</vt:lpstr>
      <vt:lpstr>Consolas</vt:lpstr>
      <vt:lpstr>Constantia</vt:lpstr>
      <vt:lpstr>Geneva</vt:lpstr>
      <vt:lpstr>Open Sans</vt:lpstr>
      <vt:lpstr>Wingdings</vt:lpstr>
      <vt:lpstr>Wingdings 2</vt:lpstr>
      <vt:lpstr>Tema1</vt:lpstr>
      <vt:lpstr>jScript</vt:lpstr>
      <vt:lpstr>Presentación de PowerPoint</vt:lpstr>
      <vt:lpstr>Definición de un objeto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Notación JSON</vt:lpstr>
      <vt:lpstr>Presentación de PowerPoint</vt:lpstr>
      <vt:lpstr>Presentación de PowerPoint</vt:lpstr>
      <vt:lpstr>Presentación de PowerPoint</vt:lpstr>
      <vt:lpstr>Presentación de PowerPoint</vt:lpstr>
      <vt:lpstr>Intercambio de datos con el servidor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Clases</vt:lpstr>
      <vt:lpstr>Presentación de PowerPoint</vt:lpstr>
      <vt:lpstr>Prototype</vt:lpstr>
      <vt:lpstr>Presentación de PowerPoint</vt:lpstr>
      <vt:lpstr>Presentación de PowerPoint</vt:lpstr>
      <vt:lpstr>Presentación de PowerPoint</vt:lpstr>
      <vt:lpstr>Presentación de PowerPoint</vt:lpstr>
      <vt:lpstr>Presentación de PowerPoint</vt:lpstr>
      <vt:lpstr>Presentación de PowerPoint</vt:lpstr>
      <vt:lpstr>Excepciones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8</dc:title>
  <dc:creator>DiegoyRosaura</dc:creator>
  <cp:lastModifiedBy>JAVIER VAZQUEZ ALBARRAN</cp:lastModifiedBy>
  <cp:revision>310</cp:revision>
  <dcterms:created xsi:type="dcterms:W3CDTF">2012-09-30T16:13:01Z</dcterms:created>
  <dcterms:modified xsi:type="dcterms:W3CDTF">2021-10-04T14:09:32Z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0x0101005DCB70DEA487A545B677C80EEB19CE41</vt:lpwstr>
  </property>
</Properties>
</file>