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0" r:id="rId18"/>
    <p:sldId id="269" r:id="rId19"/>
    <p:sldId id="277" r:id="rId20"/>
    <p:sldId id="278" r:id="rId21"/>
    <p:sldId id="270" r:id="rId22"/>
    <p:sldId id="271" r:id="rId23"/>
    <p:sldId id="272" r:id="rId24"/>
    <p:sldId id="273" r:id="rId25"/>
    <p:sldId id="274" r:id="rId26"/>
    <p:sldId id="279" r:id="rId27"/>
    <p:sldId id="275" r:id="rId28"/>
    <p:sldId id="276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12EE7-6DFA-41AF-BCB4-FC192803C185}" v="5" dt="2021-10-22T18:03:5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Martínez De Jesús" userId="S::nicole.martinez@tajamar365.com::f2966d45-a008-42e8-89b1-ac60c4b0d777" providerId="AD" clId="Web-{89812EE7-6DFA-41AF-BCB4-FC192803C185}"/>
    <pc:docChg chg="modSld">
      <pc:chgData name="Nicole Martínez De Jesús" userId="S::nicole.martinez@tajamar365.com::f2966d45-a008-42e8-89b1-ac60c4b0d777" providerId="AD" clId="Web-{89812EE7-6DFA-41AF-BCB4-FC192803C185}" dt="2021-10-22T18:03:52.326" v="4" actId="1076"/>
      <pc:docMkLst>
        <pc:docMk/>
      </pc:docMkLst>
      <pc:sldChg chg="modSp">
        <pc:chgData name="Nicole Martínez De Jesús" userId="S::nicole.martinez@tajamar365.com::f2966d45-a008-42e8-89b1-ac60c4b0d777" providerId="AD" clId="Web-{89812EE7-6DFA-41AF-BCB4-FC192803C185}" dt="2021-10-22T18:03:52.326" v="4" actId="1076"/>
        <pc:sldMkLst>
          <pc:docMk/>
          <pc:sldMk cId="218584582" sldId="263"/>
        </pc:sldMkLst>
        <pc:picChg chg="mod">
          <ac:chgData name="Nicole Martínez De Jesús" userId="S::nicole.martinez@tajamar365.com::f2966d45-a008-42e8-89b1-ac60c4b0d777" providerId="AD" clId="Web-{89812EE7-6DFA-41AF-BCB4-FC192803C185}" dt="2021-10-22T18:03:52.326" v="4" actId="1076"/>
          <ac:picMkLst>
            <pc:docMk/>
            <pc:sldMk cId="218584582" sldId="263"/>
            <ac:picMk id="4" creationId="{F6C4AF71-F40B-4B82-AC48-C76597C22A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Si falla al compilar:</a:t>
            </a:r>
          </a:p>
          <a:p>
            <a:r>
              <a:rPr lang="es-ES"/>
              <a:t>Sustituir en </a:t>
            </a:r>
            <a:r>
              <a:rPr lang="es-ES" err="1"/>
              <a:t>package.json</a:t>
            </a:r>
            <a:r>
              <a:rPr lang="es-ES"/>
              <a:t> : 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"^6.0.0“, por "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"6.0.0“,</a:t>
            </a: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Luego 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endParaRPr lang="es-E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Luego ng 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45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En caso de que no funcione esta versión en concreto : </a:t>
            </a:r>
          </a:p>
          <a:p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</a:t>
            </a:r>
            <a:r>
              <a:rPr lang="es-E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es-E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endParaRPr lang="es-E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resto igual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38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/>
              <a:t>1- Crear un Proyecto Angular</a:t>
            </a:r>
            <a:endParaRPr lang="es-ES" b="1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A601D-4022-436A-A483-C78D553B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1. </a:t>
            </a:r>
            <a:r>
              <a:rPr lang="es-ES" u="sng" err="1"/>
              <a:t>Model</a:t>
            </a:r>
            <a:r>
              <a:rPr lang="es-ES" u="sng"/>
              <a:t> </a:t>
            </a:r>
            <a:r>
              <a:rPr lang="es-ES" u="sng" err="1"/>
              <a:t>class</a:t>
            </a:r>
            <a:r>
              <a:rPr lang="es-ES"/>
              <a:t>: describe los datos de la aplicación   </a:t>
            </a:r>
          </a:p>
          <a:p>
            <a:pPr marL="0" indent="0">
              <a:buNone/>
            </a:pPr>
            <a:r>
              <a:rPr lang="es-ES">
                <a:sym typeface="Wingdings" panose="05000000000000000000" pitchFamily="2" charset="2"/>
              </a:rPr>
              <a:t></a:t>
            </a:r>
            <a:r>
              <a:rPr lang="es-ES"/>
              <a:t> </a:t>
            </a:r>
            <a:r>
              <a:rPr lang="es-ES" b="1" err="1"/>
              <a:t>product.model.ts</a:t>
            </a:r>
            <a:r>
              <a:rPr lang="es-ES" b="1"/>
              <a:t> </a:t>
            </a:r>
            <a:r>
              <a:rPr lang="es-ES"/>
              <a:t>en la carpeta </a:t>
            </a:r>
            <a:r>
              <a:rPr lang="es-ES" b="1" err="1"/>
              <a:t>src</a:t>
            </a:r>
            <a:r>
              <a:rPr lang="es-ES" b="1"/>
              <a:t>/app</a:t>
            </a:r>
          </a:p>
          <a:p>
            <a:pPr marL="0" indent="0">
              <a:buNone/>
            </a:pPr>
            <a:endParaRPr lang="es-ES" b="1"/>
          </a:p>
          <a:p>
            <a:pPr marL="0" indent="0">
              <a:buNone/>
            </a:pP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id?: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b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87CFB0-0EBB-488F-A6FB-8CDC4A2E8FE2}"/>
              </a:ext>
            </a:extLst>
          </p:cNvPr>
          <p:cNvSpPr txBox="1"/>
          <p:nvPr/>
        </p:nvSpPr>
        <p:spPr>
          <a:xfrm>
            <a:off x="683568" y="508518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NOTA: Las propiedades se definen como opcionales (?), esto es útil para crear formularios HTML</a:t>
            </a:r>
          </a:p>
        </p:txBody>
      </p:sp>
    </p:spTree>
    <p:extLst>
      <p:ext uri="{BB962C8B-B14F-4D97-AF65-F5344CB8AC3E}">
        <p14:creationId xmlns:p14="http://schemas.microsoft.com/office/powerpoint/2010/main" val="37925041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7E27C-04B4-439A-A184-3CE11087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2. </a:t>
            </a:r>
            <a:r>
              <a:rPr lang="es-ES" u="sng"/>
              <a:t>Data </a:t>
            </a:r>
            <a:r>
              <a:rPr lang="es-ES" u="sng" err="1"/>
              <a:t>Source</a:t>
            </a:r>
            <a:r>
              <a:rPr lang="es-ES"/>
              <a:t>: proporciona datos a la aplicación </a:t>
            </a:r>
            <a:r>
              <a:rPr lang="es-ES">
                <a:sym typeface="Wingdings" panose="05000000000000000000" pitchFamily="2" charset="2"/>
              </a:rPr>
              <a:t></a:t>
            </a:r>
            <a:r>
              <a:rPr lang="es-ES" b="1" err="1"/>
              <a:t>datasource.model.ts</a:t>
            </a:r>
            <a:r>
              <a:rPr lang="es-ES" b="1"/>
              <a:t> </a:t>
            </a:r>
            <a:r>
              <a:rPr lang="es-ES"/>
              <a:t>en carpeta </a:t>
            </a:r>
            <a:r>
              <a:rPr lang="es-ES" b="1" err="1"/>
              <a:t>src</a:t>
            </a:r>
            <a:r>
              <a:rPr lang="es-ES" b="1"/>
              <a:t>/app</a:t>
            </a:r>
          </a:p>
          <a:p>
            <a:pPr marL="0" indent="0" algn="ctr">
              <a:buNone/>
            </a:pPr>
            <a:r>
              <a:rPr lang="es-ES" sz="1600" b="1">
                <a:solidFill>
                  <a:srgbClr val="FF0000"/>
                </a:solidFill>
              </a:rPr>
              <a:t>(Listado 1.1)</a:t>
            </a:r>
            <a:endParaRPr 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2B91AF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data: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Array&lt;Product&gt;(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Product(1,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"Kayak"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275),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Product(2,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"Lifejacket"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"Watersports"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48.95),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Product(3,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"Soccer Ball"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19.50),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Product(4,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"Corner Flags"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"Soccer"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34.95),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Product(5,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"Thinking Cap"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"Chess"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16));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6512764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6A2A1-BE26-4448-BDA7-A718F601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1857"/>
            <a:ext cx="8229600" cy="5883448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3. </a:t>
            </a:r>
            <a:r>
              <a:rPr lang="es-ES" u="sng" err="1"/>
              <a:t>Model</a:t>
            </a:r>
            <a:r>
              <a:rPr lang="es-ES" u="sng"/>
              <a:t> </a:t>
            </a:r>
            <a:r>
              <a:rPr lang="es-ES" u="sng" err="1"/>
              <a:t>Repository</a:t>
            </a:r>
            <a:r>
              <a:rPr lang="es-ES"/>
              <a:t>: permite la manipulación de los datos por la aplicación </a:t>
            </a:r>
            <a:r>
              <a:rPr lang="es-ES">
                <a:sym typeface="Wingdings" panose="05000000000000000000" pitchFamily="2" charset="2"/>
              </a:rPr>
              <a:t></a:t>
            </a:r>
            <a:r>
              <a:rPr lang="es-ES"/>
              <a:t> </a:t>
            </a:r>
            <a:r>
              <a:rPr lang="es-ES" b="1" err="1"/>
              <a:t>repository.model.ts</a:t>
            </a:r>
            <a:r>
              <a:rPr lang="es-ES" b="1"/>
              <a:t> </a:t>
            </a:r>
            <a:r>
              <a:rPr lang="es-ES"/>
              <a:t>en carpeta </a:t>
            </a:r>
            <a:r>
              <a:rPr lang="es-ES" b="1" err="1"/>
              <a:t>src</a:t>
            </a:r>
            <a:r>
              <a:rPr lang="es-ES" b="1"/>
              <a:t>/app.  </a:t>
            </a:r>
            <a:r>
              <a:rPr lang="es-ES" sz="1600" b="1">
                <a:solidFill>
                  <a:srgbClr val="FF0000"/>
                </a:solidFill>
                <a:latin typeface="Consolas" panose="020B0609020204030204" pitchFamily="49" charset="0"/>
              </a:rPr>
              <a:t>(Listado 1.2)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err="1">
                <a:solidFill>
                  <a:srgbClr val="A31515"/>
                </a:solidFill>
                <a:latin typeface="Consolas" panose="020B0609020204030204" pitchFamily="49" charset="0"/>
              </a:rPr>
              <a:t>datasource.model</a:t>
            </a:r>
            <a:r>
              <a:rPr lang="es-E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locator = (p: Product, id: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=&gt; p.id == id;</a:t>
            </a:r>
          </a:p>
          <a:p>
            <a:pPr marL="0" indent="0">
              <a:buNone/>
            </a:pP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.dataSource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SimpleDataSource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Array&lt;Product&gt;();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.dataSource.getData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b="1"/>
          </a:p>
        </p:txBody>
      </p:sp>
    </p:spTree>
    <p:extLst>
      <p:ext uri="{BB962C8B-B14F-4D97-AF65-F5344CB8AC3E}">
        <p14:creationId xmlns:p14="http://schemas.microsoft.com/office/powerpoint/2010/main" val="34875586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D77A0-5D44-4D77-98DF-8EDEB738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38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.products.find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(product.id == 0 || product.id ==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.generateID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endParaRPr lang="es-E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findIndex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(p, product.id));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(index, 1, product);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.products.findIndex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&gt; -1) {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(index, 1);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generateID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err="1">
                <a:solidFill>
                  <a:srgbClr val="000000"/>
                </a:solidFill>
                <a:latin typeface="Consolas" panose="020B0609020204030204" pitchFamily="49" charset="0"/>
              </a:rPr>
              <a:t>.getProduct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(candidate) != </a:t>
            </a:r>
            <a:r>
              <a:rPr lang="en-US" sz="11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1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err="1">
                <a:solidFill>
                  <a:srgbClr val="000000"/>
                </a:solidFill>
                <a:latin typeface="Consolas" panose="020B0609020204030204" pitchFamily="49" charset="0"/>
              </a:rPr>
              <a:t>candidate</a:t>
            </a: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203848" y="5805264"/>
            <a:ext cx="352839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>
                <a:latin typeface="Consolas" panose="020B0609020204030204" pitchFamily="49" charset="0"/>
              </a:rPr>
              <a:t>Comienza a generar </a:t>
            </a:r>
            <a:r>
              <a:rPr lang="es-ES" sz="1000" err="1">
                <a:latin typeface="Consolas" panose="020B0609020204030204" pitchFamily="49" charset="0"/>
              </a:rPr>
              <a:t>Ids</a:t>
            </a:r>
            <a:r>
              <a:rPr lang="es-ES" sz="1000">
                <a:latin typeface="Consolas" panose="020B0609020204030204" pitchFamily="49" charset="0"/>
              </a:rPr>
              <a:t> a partir de 100, es decir, el primer ID será el 101.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CFCE47-E80B-4330-AAA5-4842EDDCAB81}"/>
              </a:ext>
            </a:extLst>
          </p:cNvPr>
          <p:cNvSpPr txBox="1"/>
          <p:nvPr/>
        </p:nvSpPr>
        <p:spPr>
          <a:xfrm>
            <a:off x="6300192" y="1852157"/>
            <a:ext cx="273630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>
                <a:solidFill>
                  <a:srgbClr val="333333"/>
                </a:solidFill>
                <a:latin typeface="Arial" panose="020B0604020202020204" pitchFamily="34" charset="0"/>
              </a:rPr>
              <a:t>cambia el contenido de un array eliminando elementos existentes y/o agregando nuevos elementos</a:t>
            </a:r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32F0475-4F0F-4D74-B126-7142144286A5}"/>
              </a:ext>
            </a:extLst>
          </p:cNvPr>
          <p:cNvCxnSpPr/>
          <p:nvPr/>
        </p:nvCxnSpPr>
        <p:spPr>
          <a:xfrm flipH="1">
            <a:off x="2699792" y="3068960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1FE841D-27A9-47A3-A70F-99A9A1CA338A}"/>
              </a:ext>
            </a:extLst>
          </p:cNvPr>
          <p:cNvCxnSpPr/>
          <p:nvPr/>
        </p:nvCxnSpPr>
        <p:spPr>
          <a:xfrm flipV="1">
            <a:off x="2699792" y="285293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B99624-6C2D-47EC-8DD0-7716DD44FC54}"/>
              </a:ext>
            </a:extLst>
          </p:cNvPr>
          <p:cNvSpPr txBox="1"/>
          <p:nvPr/>
        </p:nvSpPr>
        <p:spPr>
          <a:xfrm>
            <a:off x="141412" y="1556792"/>
            <a:ext cx="83018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err="1"/>
              <a:t>Insert</a:t>
            </a:r>
            <a:endParaRPr lang="es-ES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91925B-8E25-411D-987C-A36F5106EA09}"/>
              </a:ext>
            </a:extLst>
          </p:cNvPr>
          <p:cNvSpPr txBox="1"/>
          <p:nvPr/>
        </p:nvSpPr>
        <p:spPr>
          <a:xfrm>
            <a:off x="141412" y="2221489"/>
            <a:ext cx="83018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err="1"/>
              <a:t>Update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34398396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5F544-BF42-4933-82B2-DBF5406C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/>
              <a:t>NOTA: Con la última versión de Angular no se puede definir el tipo en </a:t>
            </a:r>
            <a:r>
              <a:rPr lang="es-ES" i="1" err="1"/>
              <a:t>Product</a:t>
            </a:r>
            <a:r>
              <a:rPr lang="es-ES"/>
              <a:t> </a:t>
            </a:r>
            <a:r>
              <a:rPr lang="es-ES" err="1"/>
              <a:t>dá</a:t>
            </a:r>
            <a:r>
              <a:rPr lang="es-ES"/>
              <a:t> error, hay que utilizar </a:t>
            </a:r>
            <a:r>
              <a:rPr lang="es-ES" i="1" err="1"/>
              <a:t>any</a:t>
            </a:r>
            <a:r>
              <a:rPr lang="es-ES"/>
              <a:t>:</a:t>
            </a: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(id: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800" b="1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.products.find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(p, id));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saveProduct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(product.id == 0 || product.id ==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product.id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.generateID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.products.push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.products</a:t>
            </a: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findIndex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.locator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(p, product.id));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.products.splice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(index, 1, product);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0469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1AE76-2C1B-4F96-8206-CB4289EC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endParaRPr lang="es-ES"/>
          </a:p>
          <a:p>
            <a:r>
              <a:rPr lang="es-ES" i="1" err="1"/>
              <a:t>getProducts</a:t>
            </a:r>
            <a:r>
              <a:rPr lang="es-ES"/>
              <a:t>: Devuelve un array conteniendo todos los objetos </a:t>
            </a:r>
            <a:r>
              <a:rPr lang="es-ES" err="1"/>
              <a:t>Product</a:t>
            </a:r>
            <a:r>
              <a:rPr lang="es-ES"/>
              <a:t>.</a:t>
            </a:r>
          </a:p>
          <a:p>
            <a:r>
              <a:rPr lang="es-ES" i="1" err="1"/>
              <a:t>getProduct</a:t>
            </a:r>
            <a:r>
              <a:rPr lang="es-ES"/>
              <a:t>: Devuelve un solo objeto </a:t>
            </a:r>
            <a:r>
              <a:rPr lang="es-ES" err="1"/>
              <a:t>Product</a:t>
            </a:r>
            <a:r>
              <a:rPr lang="es-ES"/>
              <a:t> basado en su ID.</a:t>
            </a:r>
          </a:p>
          <a:p>
            <a:r>
              <a:rPr lang="es-ES" i="1" err="1"/>
              <a:t>saveProduct</a:t>
            </a:r>
            <a:r>
              <a:rPr lang="es-ES"/>
              <a:t>: Actualiza un objeto </a:t>
            </a:r>
            <a:r>
              <a:rPr lang="es-ES" err="1"/>
              <a:t>Product</a:t>
            </a:r>
            <a:r>
              <a:rPr lang="es-ES"/>
              <a:t> o añade uno nuevo al modelo.</a:t>
            </a:r>
          </a:p>
          <a:p>
            <a:r>
              <a:rPr lang="es-ES" i="1" err="1"/>
              <a:t>deleteProduct</a:t>
            </a:r>
            <a:r>
              <a:rPr lang="es-ES"/>
              <a:t>: Elimina un objeto </a:t>
            </a:r>
            <a:r>
              <a:rPr lang="es-ES" err="1"/>
              <a:t>Product</a:t>
            </a:r>
            <a:r>
              <a:rPr lang="es-ES"/>
              <a:t> basado en su ID.</a:t>
            </a:r>
          </a:p>
        </p:txBody>
      </p:sp>
    </p:spTree>
    <p:extLst>
      <p:ext uri="{BB962C8B-B14F-4D97-AF65-F5344CB8AC3E}">
        <p14:creationId xmlns:p14="http://schemas.microsoft.com/office/powerpoint/2010/main" val="168244455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3669-327B-45AB-8F21-E3DEB57C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40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b="1" u="sng"/>
              <a:t>Ejercicio Propuesto (1.1)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Crear un nuevo proyecto Angular. Llamarlo </a:t>
            </a:r>
            <a:r>
              <a:rPr lang="es-ES" b="1" i="1" err="1"/>
              <a:t>CourseApp</a:t>
            </a:r>
            <a:r>
              <a:rPr lang="es-E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Añadir </a:t>
            </a:r>
            <a:r>
              <a:rPr lang="es-ES" i="1" err="1"/>
              <a:t>framework</a:t>
            </a:r>
            <a:r>
              <a:rPr lang="es-ES" i="1"/>
              <a:t> CSS Bootstrap</a:t>
            </a:r>
            <a:r>
              <a:rPr lang="es-E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Crear un </a:t>
            </a:r>
            <a:r>
              <a:rPr lang="es-ES" b="1"/>
              <a:t>data </a:t>
            </a:r>
            <a:r>
              <a:rPr lang="es-ES" b="1" err="1"/>
              <a:t>model</a:t>
            </a:r>
            <a:r>
              <a:rPr lang="es-ES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Clase </a:t>
            </a:r>
            <a:r>
              <a:rPr lang="es-ES" err="1"/>
              <a:t>Course</a:t>
            </a:r>
            <a:r>
              <a:rPr lang="es-ES"/>
              <a:t>. Atributos: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i="1"/>
              <a:t>id(</a:t>
            </a:r>
            <a:r>
              <a:rPr lang="es-ES" i="1" err="1"/>
              <a:t>number</a:t>
            </a:r>
            <a:r>
              <a:rPr lang="es-ES" i="1"/>
              <a:t>), </a:t>
            </a:r>
            <a:r>
              <a:rPr lang="es-ES" i="1" err="1"/>
              <a:t>title</a:t>
            </a:r>
            <a:r>
              <a:rPr lang="es-ES" i="1"/>
              <a:t>(</a:t>
            </a:r>
            <a:r>
              <a:rPr lang="es-ES" i="1" err="1"/>
              <a:t>string</a:t>
            </a:r>
            <a:r>
              <a:rPr lang="es-ES" i="1"/>
              <a:t>), </a:t>
            </a:r>
            <a:r>
              <a:rPr lang="es-ES" i="1" err="1"/>
              <a:t>seatCapacity</a:t>
            </a:r>
            <a:r>
              <a:rPr lang="es-ES" i="1"/>
              <a:t>(</a:t>
            </a:r>
            <a:r>
              <a:rPr lang="es-ES" i="1" err="1"/>
              <a:t>number</a:t>
            </a:r>
            <a:r>
              <a:rPr lang="es-ES" i="1"/>
              <a:t>), </a:t>
            </a:r>
            <a:r>
              <a:rPr lang="es-ES" i="1" err="1"/>
              <a:t>instructorName</a:t>
            </a:r>
            <a:r>
              <a:rPr lang="es-ES" i="1"/>
              <a:t>(</a:t>
            </a:r>
            <a:r>
              <a:rPr lang="es-ES" i="1" err="1"/>
              <a:t>string</a:t>
            </a:r>
            <a:r>
              <a:rPr lang="es-ES" i="1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Data </a:t>
            </a:r>
            <a:r>
              <a:rPr lang="es-ES" err="1"/>
              <a:t>Source</a:t>
            </a:r>
            <a:r>
              <a:rPr lang="es-ES"/>
              <a:t>, con los siguientes datos: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D798FDE-5292-4665-9AF0-1DB8E21D0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07984"/>
              </p:ext>
            </p:extLst>
          </p:nvPr>
        </p:nvGraphicFramePr>
        <p:xfrm>
          <a:off x="827584" y="4653136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4">
                  <a:extLst>
                    <a:ext uri="{9D8B030D-6E8A-4147-A177-3AD203B41FA5}">
                      <a16:colId xmlns:a16="http://schemas.microsoft.com/office/drawing/2014/main" val="3060464377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882317679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494731428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123562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tittle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seatCapacity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instructorName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 Jones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2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John Jones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6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Ross Miller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5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Alex Walker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6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1763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82A2E-C6B1-4BF8-A7AF-043450AC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/>
              <a:t>Crear un </a:t>
            </a:r>
            <a:r>
              <a:rPr lang="es-ES" b="1"/>
              <a:t>Repositorio</a:t>
            </a:r>
            <a:r>
              <a:rPr lang="es-ES"/>
              <a:t> con los siguientes métodos:</a:t>
            </a:r>
          </a:p>
          <a:p>
            <a:pPr lvl="1"/>
            <a:r>
              <a:rPr lang="es-ES" err="1"/>
              <a:t>getCourses</a:t>
            </a:r>
            <a:r>
              <a:rPr lang="es-ES"/>
              <a:t>(),</a:t>
            </a:r>
          </a:p>
          <a:p>
            <a:pPr lvl="1"/>
            <a:r>
              <a:rPr lang="es-ES" err="1"/>
              <a:t>getCourse</a:t>
            </a:r>
            <a:r>
              <a:rPr lang="es-ES"/>
              <a:t>(id: </a:t>
            </a:r>
            <a:r>
              <a:rPr lang="es-ES" err="1"/>
              <a:t>number</a:t>
            </a:r>
            <a:r>
              <a:rPr lang="es-ES"/>
              <a:t>),</a:t>
            </a:r>
          </a:p>
          <a:p>
            <a:pPr lvl="1"/>
            <a:r>
              <a:rPr lang="es-ES" err="1"/>
              <a:t>saveCourse</a:t>
            </a:r>
            <a:r>
              <a:rPr lang="es-ES"/>
              <a:t>(</a:t>
            </a:r>
            <a:r>
              <a:rPr lang="es-ES" err="1"/>
              <a:t>course</a:t>
            </a:r>
            <a:r>
              <a:rPr lang="es-ES"/>
              <a:t>: </a:t>
            </a:r>
            <a:r>
              <a:rPr lang="es-ES" err="1"/>
              <a:t>Course</a:t>
            </a:r>
            <a:r>
              <a:rPr lang="es-ES"/>
              <a:t>),</a:t>
            </a:r>
          </a:p>
          <a:p>
            <a:pPr lvl="1"/>
            <a:r>
              <a:rPr lang="es-ES" err="1"/>
              <a:t>deleteCourse</a:t>
            </a:r>
            <a:r>
              <a:rPr lang="es-ES"/>
              <a:t>(id: </a:t>
            </a:r>
            <a:r>
              <a:rPr lang="es-ES" err="1"/>
              <a:t>number</a:t>
            </a:r>
            <a:r>
              <a:rPr lang="es-ES"/>
              <a:t>)</a:t>
            </a:r>
          </a:p>
          <a:p>
            <a:pPr lvl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830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1D06C-2605-4C68-BBFA-8C7E92F7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u="sng"/>
              <a:t>Creación de una plantilla(</a:t>
            </a:r>
            <a:r>
              <a:rPr lang="es-ES" u="sng" err="1"/>
              <a:t>template</a:t>
            </a:r>
            <a:r>
              <a:rPr lang="es-ES" u="sng"/>
              <a:t>).</a:t>
            </a:r>
            <a:endParaRPr lang="es-ES"/>
          </a:p>
          <a:p>
            <a:r>
              <a:rPr lang="es-ES"/>
              <a:t>Una plantilla contiene el HTML que un componente presenta al usuario.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b="1">
                <a:sym typeface="Wingdings" panose="05000000000000000000" pitchFamily="2" charset="2"/>
              </a:rPr>
              <a:t>template.html </a:t>
            </a:r>
            <a:r>
              <a:rPr lang="es-ES">
                <a:sym typeface="Wingdings" panose="05000000000000000000" pitchFamily="2" charset="2"/>
              </a:rPr>
              <a:t>en </a:t>
            </a:r>
            <a:r>
              <a:rPr lang="es-ES" b="1" err="1">
                <a:sym typeface="Wingdings" panose="05000000000000000000" pitchFamily="2" charset="2"/>
              </a:rPr>
              <a:t>src</a:t>
            </a:r>
            <a:r>
              <a:rPr lang="es-ES" b="1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40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-info text-white m-2 p-2"&gt;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There are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400" err="1">
                <a:solidFill>
                  <a:srgbClr val="800080"/>
                </a:solidFill>
                <a:latin typeface="Consolas" panose="020B0609020204030204" pitchFamily="49" charset="0"/>
              </a:rPr>
              <a:t>model.getProducts</a:t>
            </a:r>
            <a:r>
              <a:rPr lang="en-US" sz="2400">
                <a:solidFill>
                  <a:srgbClr val="800080"/>
                </a:solidFill>
                <a:latin typeface="Consolas" panose="020B0609020204030204" pitchFamily="49" charset="0"/>
              </a:rPr>
              <a:t>().length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			products in the model</a:t>
            </a:r>
          </a:p>
          <a:p>
            <a:pPr marL="0" indent="0">
              <a:buNone/>
            </a:pP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40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886AD58-480E-45C7-9343-A8E7F8D9BE83}"/>
              </a:ext>
            </a:extLst>
          </p:cNvPr>
          <p:cNvCxnSpPr>
            <a:cxnSpLocks/>
          </p:cNvCxnSpPr>
          <p:nvPr/>
        </p:nvCxnSpPr>
        <p:spPr>
          <a:xfrm flipH="1" flipV="1">
            <a:off x="3059832" y="2996952"/>
            <a:ext cx="1872208" cy="24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93E29C8-D7F0-4FB3-BE7B-5F71F54A320A}"/>
              </a:ext>
            </a:extLst>
          </p:cNvPr>
          <p:cNvCxnSpPr>
            <a:cxnSpLocks/>
          </p:cNvCxnSpPr>
          <p:nvPr/>
        </p:nvCxnSpPr>
        <p:spPr>
          <a:xfrm flipV="1">
            <a:off x="4932040" y="2924944"/>
            <a:ext cx="2808312" cy="2520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E53FD5-DECD-46EF-AC70-69C01D48FBCD}"/>
              </a:ext>
            </a:extLst>
          </p:cNvPr>
          <p:cNvSpPr txBox="1"/>
          <p:nvPr/>
        </p:nvSpPr>
        <p:spPr>
          <a:xfrm>
            <a:off x="3995936" y="5549208"/>
            <a:ext cx="187220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/>
              <a:t>Data </a:t>
            </a:r>
            <a:r>
              <a:rPr lang="es-ES" b="1" err="1"/>
              <a:t>binding</a:t>
            </a: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24886805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A0945-A6B8-4F10-AE65-1A82E646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/>
              <a:t>Para proporcionar el componente para esta plantilla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b="1" err="1">
                <a:sym typeface="Wingdings" panose="05000000000000000000" pitchFamily="2" charset="2"/>
              </a:rPr>
              <a:t>component.ts</a:t>
            </a:r>
            <a:r>
              <a:rPr lang="es-ES" b="1">
                <a:sym typeface="Wingdings" panose="05000000000000000000" pitchFamily="2" charset="2"/>
              </a:rPr>
              <a:t> </a:t>
            </a:r>
            <a:r>
              <a:rPr lang="es-ES">
                <a:sym typeface="Wingdings" panose="05000000000000000000" pitchFamily="2" charset="2"/>
              </a:rPr>
              <a:t>en </a:t>
            </a:r>
            <a:r>
              <a:rPr lang="es-ES" b="1" err="1">
                <a:sym typeface="Wingdings" panose="05000000000000000000" pitchFamily="2" charset="2"/>
              </a:rPr>
              <a:t>src</a:t>
            </a:r>
            <a:r>
              <a:rPr lang="es-ES" b="1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>
                <a:solidFill>
                  <a:srgbClr val="FF0000"/>
                </a:solidFill>
                <a:latin typeface="Consolas" panose="020B0609020204030204" pitchFamily="49" charset="0"/>
              </a:rPr>
              <a:t>(Listado 1.3)</a:t>
            </a:r>
            <a:endParaRPr lang="es-ES" sz="1600" b="1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200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0236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r>
              <a:rPr lang="es-ES"/>
              <a:t>Abrir un </a:t>
            </a:r>
            <a:r>
              <a:rPr lang="es-ES" i="1" err="1"/>
              <a:t>command</a:t>
            </a:r>
            <a:r>
              <a:rPr lang="es-ES" i="1"/>
              <a:t> </a:t>
            </a:r>
            <a:r>
              <a:rPr lang="es-ES" i="1" err="1"/>
              <a:t>prompt</a:t>
            </a:r>
            <a:r>
              <a:rPr lang="es-ES"/>
              <a:t>, navegar a la carpeta correspondiente y ejecutar : </a:t>
            </a:r>
            <a:r>
              <a:rPr lang="es-ES" b="1"/>
              <a:t>ng new ejemplo</a:t>
            </a:r>
            <a:r>
              <a:rPr lang="es-ES"/>
              <a:t>. En este caso </a:t>
            </a:r>
            <a:r>
              <a:rPr lang="es-ES" b="1"/>
              <a:t>ejemplo</a:t>
            </a:r>
            <a:r>
              <a:rPr lang="es-ES"/>
              <a:t> es el nombre del proyecto.</a:t>
            </a:r>
          </a:p>
          <a:p>
            <a:endParaRPr lang="es-ES"/>
          </a:p>
          <a:p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1CC4DA-E153-42AC-8382-1FEB0B53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2348880"/>
            <a:ext cx="483225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85815-534F-447B-9CC9-9E3AD3C5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/>
              <a:t>Por tanto para que se cargue esta plantilla en el </a:t>
            </a:r>
            <a:r>
              <a:rPr lang="es-ES" b="1"/>
              <a:t>index.html:   </a:t>
            </a:r>
            <a:r>
              <a:rPr lang="es-ES" sz="1600" b="1">
                <a:solidFill>
                  <a:srgbClr val="FF0000"/>
                </a:solidFill>
                <a:latin typeface="Consolas" panose="020B0609020204030204" pitchFamily="49" charset="0"/>
              </a:rPr>
              <a:t>(Listado 1.4) </a:t>
            </a: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!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Ejemplo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base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initial-scale=1"&gt;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/x-</a:t>
            </a:r>
            <a:r>
              <a:rPr lang="es-ES" sz="200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="favicon.ico"&gt;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b="1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b="1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es-ES" sz="2000" b="1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2000" b="1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es-ES" sz="2000" b="1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980D225-479F-45FB-AE17-C0277C50B8E5}"/>
              </a:ext>
            </a:extLst>
          </p:cNvPr>
          <p:cNvCxnSpPr/>
          <p:nvPr/>
        </p:nvCxnSpPr>
        <p:spPr>
          <a:xfrm flipH="1">
            <a:off x="2483768" y="587727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679B74A-262E-4DD5-B6C8-4373B771E7E2}"/>
              </a:ext>
            </a:extLst>
          </p:cNvPr>
          <p:cNvSpPr txBox="1"/>
          <p:nvPr/>
        </p:nvSpPr>
        <p:spPr>
          <a:xfrm>
            <a:off x="4109120" y="5692606"/>
            <a:ext cx="446449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/>
              <a:t>En vez de </a:t>
            </a:r>
            <a:r>
              <a:rPr lang="es-ES" b="1"/>
              <a:t>&lt;app-</a:t>
            </a:r>
            <a:r>
              <a:rPr lang="es-ES" b="1" err="1"/>
              <a:t>root</a:t>
            </a:r>
            <a:r>
              <a:rPr lang="es-ES" b="1"/>
              <a:t>&gt;&lt;/app-</a:t>
            </a:r>
            <a:r>
              <a:rPr lang="es-ES" b="1" err="1"/>
              <a:t>root</a:t>
            </a:r>
            <a:r>
              <a:rPr lang="es-ES" b="1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2819480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7C5B0-B626-4126-A120-CCA997F7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/>
              <a:t>Para que el componente finalmente forme parte de la aplicación hay que registrarlo en el </a:t>
            </a:r>
            <a:r>
              <a:rPr lang="es-ES" err="1"/>
              <a:t>root</a:t>
            </a:r>
            <a:r>
              <a:rPr lang="es-ES"/>
              <a:t>.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b="1" err="1">
                <a:sym typeface="Wingdings" panose="05000000000000000000" pitchFamily="2" charset="2"/>
              </a:rPr>
              <a:t>app.module.ts</a:t>
            </a:r>
            <a:r>
              <a:rPr lang="es-ES" b="1">
                <a:sym typeface="Wingdings" panose="05000000000000000000" pitchFamily="2" charset="2"/>
              </a:rPr>
              <a:t> </a:t>
            </a:r>
            <a:r>
              <a:rPr lang="es-ES">
                <a:sym typeface="Wingdings" panose="05000000000000000000" pitchFamily="2" charset="2"/>
              </a:rPr>
              <a:t>en </a:t>
            </a:r>
            <a:r>
              <a:rPr lang="es-ES" b="1">
                <a:sym typeface="Wingdings" panose="05000000000000000000" pitchFamily="2" charset="2"/>
              </a:rPr>
              <a:t>app/</a:t>
            </a:r>
            <a:r>
              <a:rPr lang="es-ES" b="1" err="1">
                <a:sym typeface="Wingdings" panose="05000000000000000000" pitchFamily="2" charset="2"/>
              </a:rPr>
              <a:t>src</a:t>
            </a:r>
            <a:r>
              <a:rPr lang="es-ES" b="1">
                <a:sym typeface="Wingdings" panose="05000000000000000000" pitchFamily="2" charset="2"/>
              </a:rPr>
              <a:t>   </a:t>
            </a:r>
            <a:r>
              <a:rPr lang="es-ES" sz="1600" b="1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1.5)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800" err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 { </a:t>
            </a:r>
            <a:r>
              <a:rPr lang="es-ES" sz="1800" err="1">
                <a:solidFill>
                  <a:srgbClr val="008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 } </a:t>
            </a:r>
            <a:r>
              <a:rPr lang="es-ES" sz="1800" err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 './</a:t>
            </a:r>
            <a:r>
              <a:rPr lang="es-ES" sz="1800" err="1">
                <a:solidFill>
                  <a:srgbClr val="008000"/>
                </a:solidFill>
                <a:latin typeface="Consolas" panose="020B0609020204030204" pitchFamily="49" charset="0"/>
              </a:rPr>
              <a:t>app.component</a:t>
            </a:r>
            <a:r>
              <a:rPr lang="es-ES" sz="1800">
                <a:solidFill>
                  <a:srgbClr val="008000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s-ES" sz="1800" b="1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800" b="1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800" b="1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800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80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800" b="1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4591F4E-327D-4BB1-B105-9609B4B660FD}"/>
              </a:ext>
            </a:extLst>
          </p:cNvPr>
          <p:cNvCxnSpPr/>
          <p:nvPr/>
        </p:nvCxnSpPr>
        <p:spPr>
          <a:xfrm flipH="1">
            <a:off x="4572000" y="537321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C7B1F6A-76CD-4523-8425-B9237BB12D4C}"/>
              </a:ext>
            </a:extLst>
          </p:cNvPr>
          <p:cNvSpPr txBox="1"/>
          <p:nvPr/>
        </p:nvSpPr>
        <p:spPr>
          <a:xfrm>
            <a:off x="6156176" y="4869160"/>
            <a:ext cx="2530624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/>
              <a:t>El nuevo componente será el que es usado cuando la aplicación arranque.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624228" y="6324601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04154257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EFE582-560B-4C0B-9408-45420577711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4337" b="69151"/>
          <a:stretch/>
        </p:blipFill>
        <p:spPr bwMode="auto">
          <a:xfrm>
            <a:off x="179512" y="1484784"/>
            <a:ext cx="8964488" cy="2448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634345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AD4E1-4C9B-4DFA-A9C4-2CF3452E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b="1" u="sng"/>
              <a:t>Ejercicio Propuesto (1.2)</a:t>
            </a:r>
          </a:p>
          <a:p>
            <a:r>
              <a:rPr lang="es-ES"/>
              <a:t>Crear una plantilla que informe del número de cursos.</a:t>
            </a:r>
          </a:p>
          <a:p>
            <a:r>
              <a:rPr lang="es-ES"/>
              <a:t>Proporcionar un componente para esa plantilla.</a:t>
            </a:r>
          </a:p>
          <a:p>
            <a:r>
              <a:rPr lang="es-ES"/>
              <a:t>Cargar la plantilla en el Index.html</a:t>
            </a:r>
          </a:p>
          <a:p>
            <a:r>
              <a:rPr lang="es-ES"/>
              <a:t>Registrar el componente en el arranque(</a:t>
            </a:r>
            <a:r>
              <a:rPr lang="es-ES" err="1"/>
              <a:t>root</a:t>
            </a:r>
            <a:r>
              <a:rPr lang="es-ES"/>
              <a:t>)</a:t>
            </a:r>
          </a:p>
          <a:p>
            <a:r>
              <a:rPr lang="es-ES"/>
              <a:t>Ejecutar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NOTA: Proyecto G:\ANGULAR6(MASTER)\practicaAppII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9662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824" y="389276"/>
            <a:ext cx="8229600" cy="5919936"/>
          </a:xfrm>
        </p:spPr>
        <p:txBody>
          <a:bodyPr/>
          <a:lstStyle/>
          <a:p>
            <a:r>
              <a:rPr lang="es-ES"/>
              <a:t>1. Como funciona un proyecto Angular(recién creado):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7200" y="1628800"/>
            <a:ext cx="23866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http://localhost:4200/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43608" y="1998132"/>
            <a:ext cx="0" cy="49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043608" y="2492896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267744" y="2308230"/>
            <a:ext cx="129614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index.html</a:t>
            </a:r>
          </a:p>
        </p:txBody>
      </p:sp>
      <p:cxnSp>
        <p:nvCxnSpPr>
          <p:cNvPr id="15" name="Conector recto 14"/>
          <p:cNvCxnSpPr>
            <a:stCxn id="13" idx="3"/>
          </p:cNvCxnSpPr>
          <p:nvPr/>
        </p:nvCxnSpPr>
        <p:spPr>
          <a:xfrm>
            <a:off x="3563888" y="249289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059944" y="2308230"/>
            <a:ext cx="2520280" cy="338554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&lt;app-</a:t>
            </a:r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root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&gt;&lt;/app-</a:t>
            </a:r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root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8" name="Conector recto 17"/>
          <p:cNvCxnSpPr>
            <a:stCxn id="13" idx="2"/>
          </p:cNvCxnSpPr>
          <p:nvPr/>
        </p:nvCxnSpPr>
        <p:spPr>
          <a:xfrm>
            <a:off x="2915816" y="2677562"/>
            <a:ext cx="0" cy="46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915816" y="314096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997080" y="2995301"/>
            <a:ext cx="19442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app.module.ts</a:t>
            </a:r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6075644" y="3010690"/>
            <a:ext cx="3037484" cy="338554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:[</a:t>
            </a:r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AppComponent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27" name="Conector recto 26"/>
          <p:cNvCxnSpPr>
            <a:stCxn id="21" idx="3"/>
            <a:endCxn id="25" idx="1"/>
          </p:cNvCxnSpPr>
          <p:nvPr/>
        </p:nvCxnSpPr>
        <p:spPr>
          <a:xfrm>
            <a:off x="5941296" y="3179967"/>
            <a:ext cx="13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4716016" y="3364633"/>
            <a:ext cx="0" cy="56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4716016" y="393305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364088" y="3789040"/>
            <a:ext cx="20162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app.component.ts</a:t>
            </a:r>
            <a:endParaRPr lang="es-ES"/>
          </a:p>
        </p:txBody>
      </p:sp>
      <p:cxnSp>
        <p:nvCxnSpPr>
          <p:cNvPr id="36" name="Conector recto 35"/>
          <p:cNvCxnSpPr>
            <a:stCxn id="34" idx="2"/>
          </p:cNvCxnSpPr>
          <p:nvPr/>
        </p:nvCxnSpPr>
        <p:spPr>
          <a:xfrm>
            <a:off x="6372200" y="4158372"/>
            <a:ext cx="0" cy="78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H="1">
            <a:off x="2771800" y="4941168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022016" y="4306042"/>
            <a:ext cx="4091856" cy="338554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:’./app.component.html’</a:t>
            </a:r>
          </a:p>
        </p:txBody>
      </p:sp>
      <p:cxnSp>
        <p:nvCxnSpPr>
          <p:cNvPr id="43" name="Conector recto 42"/>
          <p:cNvCxnSpPr>
            <a:stCxn id="40" idx="3"/>
          </p:cNvCxnSpPr>
          <p:nvPr/>
        </p:nvCxnSpPr>
        <p:spPr>
          <a:xfrm>
            <a:off x="6113872" y="4475319"/>
            <a:ext cx="258328" cy="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389824" y="4792266"/>
            <a:ext cx="237626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2843249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/>
              <a:t>2. Proyecto con plantilla(</a:t>
            </a:r>
            <a:r>
              <a:rPr lang="es-ES" err="1"/>
              <a:t>template</a:t>
            </a:r>
            <a:r>
              <a:rPr lang="es-ES"/>
              <a:t>) propia</a:t>
            </a:r>
          </a:p>
          <a:p>
            <a:pPr marL="0" indent="0">
              <a:buNone/>
            </a:pPr>
            <a:endParaRPr lang="es-ES"/>
          </a:p>
        </p:txBody>
      </p:sp>
      <p:cxnSp>
        <p:nvCxnSpPr>
          <p:cNvPr id="5" name="Conector recto 4"/>
          <p:cNvCxnSpPr/>
          <p:nvPr/>
        </p:nvCxnSpPr>
        <p:spPr>
          <a:xfrm>
            <a:off x="467544" y="2056369"/>
            <a:ext cx="0" cy="49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467544" y="2551133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691680" y="2366467"/>
            <a:ext cx="129614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index.html</a:t>
            </a:r>
          </a:p>
        </p:txBody>
      </p:sp>
      <p:cxnSp>
        <p:nvCxnSpPr>
          <p:cNvPr id="8" name="Conector recto 7"/>
          <p:cNvCxnSpPr>
            <a:stCxn id="7" idx="3"/>
          </p:cNvCxnSpPr>
          <p:nvPr/>
        </p:nvCxnSpPr>
        <p:spPr>
          <a:xfrm>
            <a:off x="2987824" y="2551133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483880" y="2366467"/>
            <a:ext cx="2520280" cy="338554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&lt;app&gt;&lt;/app&gt;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606766" y="3196096"/>
            <a:ext cx="19442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app.module.ts</a:t>
            </a:r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1606766" y="4291672"/>
            <a:ext cx="20162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err="1"/>
              <a:t>component.ts</a:t>
            </a:r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108967" y="4291672"/>
            <a:ext cx="4091856" cy="338554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:’template.html’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258907" y="1631033"/>
            <a:ext cx="23866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http://localhost:4200/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572000" y="3231714"/>
            <a:ext cx="3524621" cy="338554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:[</a:t>
            </a:r>
            <a:r>
              <a:rPr lang="es-ES" sz="1600" err="1">
                <a:solidFill>
                  <a:schemeClr val="bg1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212444" y="5351630"/>
            <a:ext cx="237626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template.html</a:t>
            </a:r>
          </a:p>
        </p:txBody>
      </p:sp>
      <p:cxnSp>
        <p:nvCxnSpPr>
          <p:cNvPr id="28" name="Conector recto de flecha 27"/>
          <p:cNvCxnSpPr>
            <a:stCxn id="7" idx="2"/>
          </p:cNvCxnSpPr>
          <p:nvPr/>
        </p:nvCxnSpPr>
        <p:spPr>
          <a:xfrm>
            <a:off x="2339752" y="2735799"/>
            <a:ext cx="0" cy="46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2339752" y="3565428"/>
            <a:ext cx="0" cy="7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12" idx="3"/>
            <a:endCxn id="23" idx="1"/>
          </p:cNvCxnSpPr>
          <p:nvPr/>
        </p:nvCxnSpPr>
        <p:spPr>
          <a:xfrm>
            <a:off x="3550982" y="3380762"/>
            <a:ext cx="1021018" cy="2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16" idx="3"/>
            <a:endCxn id="19" idx="1"/>
          </p:cNvCxnSpPr>
          <p:nvPr/>
        </p:nvCxnSpPr>
        <p:spPr>
          <a:xfrm flipV="1">
            <a:off x="3622990" y="4460949"/>
            <a:ext cx="485977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339752" y="4661004"/>
            <a:ext cx="0" cy="85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endCxn id="24" idx="1"/>
          </p:cNvCxnSpPr>
          <p:nvPr/>
        </p:nvCxnSpPr>
        <p:spPr>
          <a:xfrm>
            <a:off x="2339752" y="5536296"/>
            <a:ext cx="872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207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A7EEB-92DC-42E7-ACE6-2F118D1E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/>
              <a:t>Compilar el proyecto: En </a:t>
            </a:r>
            <a:r>
              <a:rPr lang="es-ES" i="1" err="1"/>
              <a:t>command</a:t>
            </a:r>
            <a:r>
              <a:rPr lang="es-ES" i="1"/>
              <a:t> </a:t>
            </a:r>
            <a:r>
              <a:rPr lang="es-ES" i="1" err="1"/>
              <a:t>prompt</a:t>
            </a:r>
            <a:r>
              <a:rPr lang="es-ES" i="1"/>
              <a:t> </a:t>
            </a:r>
            <a:r>
              <a:rPr lang="es-ES"/>
              <a:t>ejecutar </a:t>
            </a:r>
            <a:r>
              <a:rPr lang="es-ES" b="1"/>
              <a:t>ng </a:t>
            </a:r>
            <a:r>
              <a:rPr lang="es-ES" b="1" err="1"/>
              <a:t>serve</a:t>
            </a:r>
            <a:r>
              <a:rPr lang="es-ES" b="1"/>
              <a:t>.</a:t>
            </a:r>
          </a:p>
          <a:p>
            <a:r>
              <a:rPr lang="es-ES" b="1"/>
              <a:t>Navegar </a:t>
            </a:r>
            <a:r>
              <a:rPr lang="es-ES" b="1">
                <a:sym typeface="Wingdings" panose="05000000000000000000" pitchFamily="2" charset="2"/>
              </a:rPr>
              <a:t> http://localhost:4200/</a:t>
            </a:r>
            <a:endParaRPr lang="es-ES" b="1"/>
          </a:p>
          <a:p>
            <a:pPr marL="0" indent="0">
              <a:buNone/>
            </a:pPr>
            <a:endParaRPr lang="es-E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E91B29-2639-4143-A4D2-64E528536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88" y="2348880"/>
            <a:ext cx="7862697" cy="39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96123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BFC2B-D491-4FDB-B8C9-30B137ED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/>
              <a:t>Reemplazar el contenido del fichero </a:t>
            </a:r>
            <a:r>
              <a:rPr lang="es-ES" b="1"/>
              <a:t>app.component.html</a:t>
            </a:r>
            <a:r>
              <a:rPr lang="es-ES"/>
              <a:t> en la carpeta </a:t>
            </a:r>
            <a:r>
              <a:rPr lang="es-ES" b="1" err="1"/>
              <a:t>src</a:t>
            </a:r>
            <a:r>
              <a:rPr lang="es-ES" b="1"/>
              <a:t>/app</a:t>
            </a:r>
          </a:p>
          <a:p>
            <a:pPr marL="0" indent="0">
              <a:buNone/>
            </a:pP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40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40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240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ES" sz="240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240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Hot Module Replacement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40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i="1"/>
              <a:t>(Tan pronto como se haya salvado, los cambios son detectados)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E19D69-765F-4305-983D-FE79DD1FE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9" y="4365104"/>
            <a:ext cx="8037681" cy="115212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516216" y="3582879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4070583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68EE4-61B5-4576-8683-4DD17083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pPr marL="0" indent="0">
              <a:buNone/>
            </a:pPr>
            <a:r>
              <a:rPr lang="es-ES" u="sng"/>
              <a:t>¿Como trabaja una Aplicación Angular?</a:t>
            </a:r>
          </a:p>
          <a:p>
            <a:pPr marL="0" indent="0">
              <a:buNone/>
            </a:pPr>
            <a:r>
              <a:rPr lang="es-ES"/>
              <a:t>1. Cuando el browser </a:t>
            </a:r>
            <a:r>
              <a:rPr lang="es-ES" b="1"/>
              <a:t>http://localhost:4200/, </a:t>
            </a:r>
            <a:r>
              <a:rPr lang="es-ES"/>
              <a:t>el servidor responde con el fichero </a:t>
            </a:r>
            <a:r>
              <a:rPr lang="es-ES" b="1"/>
              <a:t>index.html </a:t>
            </a:r>
            <a:r>
              <a:rPr lang="es-ES"/>
              <a:t>en la carpeta </a:t>
            </a:r>
            <a:r>
              <a:rPr lang="es-ES" b="1" err="1"/>
              <a:t>src</a:t>
            </a:r>
            <a:r>
              <a:rPr lang="es-ES" b="1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D9138C-AAB3-4BF5-BB23-07B1B892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24472"/>
            <a:ext cx="8477950" cy="373677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95ED325-24DE-4D13-A2AC-6CABA573261B}"/>
              </a:ext>
            </a:extLst>
          </p:cNvPr>
          <p:cNvCxnSpPr/>
          <p:nvPr/>
        </p:nvCxnSpPr>
        <p:spPr>
          <a:xfrm flipV="1">
            <a:off x="2699792" y="5013176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2D3A983-D409-4A6B-8ECA-66EAED30E3E4}"/>
              </a:ext>
            </a:extLst>
          </p:cNvPr>
          <p:cNvCxnSpPr/>
          <p:nvPr/>
        </p:nvCxnSpPr>
        <p:spPr>
          <a:xfrm>
            <a:off x="2699792" y="5949280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26A49E4-FAB8-4380-84C7-3CE5027C8EA7}"/>
              </a:ext>
            </a:extLst>
          </p:cNvPr>
          <p:cNvSpPr txBox="1"/>
          <p:nvPr/>
        </p:nvSpPr>
        <p:spPr>
          <a:xfrm>
            <a:off x="3851920" y="5764614"/>
            <a:ext cx="417646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/>
              <a:t>Sólo contiene un elemento &lt;app-</a:t>
            </a:r>
            <a:r>
              <a:rPr lang="es-ES" err="1"/>
              <a:t>root</a:t>
            </a:r>
            <a:r>
              <a:rPr lang="es-E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147095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613C8-76E4-4F47-ACC3-711D646D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/>
              <a:t>Este </a:t>
            </a:r>
            <a:r>
              <a:rPr lang="es-ES" i="1" err="1"/>
              <a:t>root</a:t>
            </a:r>
            <a:r>
              <a:rPr lang="es-ES"/>
              <a:t> hace referencia al módulo </a:t>
            </a:r>
            <a:r>
              <a:rPr lang="es-ES" i="1" err="1"/>
              <a:t>root</a:t>
            </a:r>
            <a:r>
              <a:rPr lang="es-ES"/>
              <a:t> de Angular </a:t>
            </a:r>
            <a:r>
              <a:rPr lang="es-ES" b="1" err="1"/>
              <a:t>app.module.ts</a:t>
            </a:r>
            <a:r>
              <a:rPr lang="es-ES" b="1"/>
              <a:t> </a:t>
            </a:r>
            <a:r>
              <a:rPr lang="es-ES"/>
              <a:t>en la carpeta </a:t>
            </a:r>
            <a:r>
              <a:rPr lang="es-ES" b="1" err="1"/>
              <a:t>src</a:t>
            </a:r>
            <a:r>
              <a:rPr lang="es-ES" b="1"/>
              <a:t>/app </a:t>
            </a:r>
            <a:r>
              <a:rPr lang="es-ES"/>
              <a:t>que es el </a:t>
            </a:r>
            <a:r>
              <a:rPr lang="es-ES" i="1"/>
              <a:t>responsable de suministrar información esencial </a:t>
            </a:r>
            <a:r>
              <a:rPr lang="es-ES"/>
              <a:t>sobre la aplicación.</a:t>
            </a:r>
            <a:endParaRPr lang="es-ES" b="1"/>
          </a:p>
          <a:p>
            <a:endParaRPr lang="es-ES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AFD76B-17FF-4DAE-8788-2793DDAB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7" y="2492896"/>
            <a:ext cx="8141585" cy="396044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C2E710-8C72-4A7D-8E41-BFCA14BC886A}"/>
              </a:ext>
            </a:extLst>
          </p:cNvPr>
          <p:cNvCxnSpPr>
            <a:cxnSpLocks/>
          </p:cNvCxnSpPr>
          <p:nvPr/>
        </p:nvCxnSpPr>
        <p:spPr>
          <a:xfrm flipH="1">
            <a:off x="4283968" y="558924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8CF9AEC-2908-447E-81F7-1AAA155EFB5D}"/>
              </a:ext>
            </a:extLst>
          </p:cNvPr>
          <p:cNvCxnSpPr/>
          <p:nvPr/>
        </p:nvCxnSpPr>
        <p:spPr>
          <a:xfrm flipV="1">
            <a:off x="5364088" y="4077072"/>
            <a:ext cx="0" cy="1512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58B04B-3899-42BA-B9E4-6BD412B8960A}"/>
              </a:ext>
            </a:extLst>
          </p:cNvPr>
          <p:cNvSpPr txBox="1"/>
          <p:nvPr/>
        </p:nvSpPr>
        <p:spPr>
          <a:xfrm>
            <a:off x="5364088" y="4077072"/>
            <a:ext cx="3024334" cy="11695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/>
              <a:t>Le dice a Angular que cargará (</a:t>
            </a:r>
            <a:r>
              <a:rPr lang="es-ES" sz="1400" b="1" err="1"/>
              <a:t>bootstrap</a:t>
            </a:r>
            <a:r>
              <a:rPr lang="es-ES" sz="1400" b="1"/>
              <a:t>: sector de arranque) un componente llamado </a:t>
            </a:r>
            <a:r>
              <a:rPr lang="es-ES" sz="1400" b="1" i="1" err="1"/>
              <a:t>AppComponent</a:t>
            </a:r>
            <a:r>
              <a:rPr lang="es-ES" sz="1400" b="1"/>
              <a:t> el cual será mostrado al usuario.</a:t>
            </a:r>
          </a:p>
        </p:txBody>
      </p:sp>
    </p:spTree>
    <p:extLst>
      <p:ext uri="{BB962C8B-B14F-4D97-AF65-F5344CB8AC3E}">
        <p14:creationId xmlns:p14="http://schemas.microsoft.com/office/powerpoint/2010/main" val="175666277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DDFEA-22B1-402A-A6EA-AE366840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i="1" err="1"/>
              <a:t>AppComponent</a:t>
            </a:r>
            <a:r>
              <a:rPr lang="es-ES"/>
              <a:t> está definido en </a:t>
            </a:r>
            <a:r>
              <a:rPr lang="es-ES" b="1" err="1"/>
              <a:t>app.component.ts</a:t>
            </a:r>
            <a:r>
              <a:rPr lang="es-ES" b="1"/>
              <a:t> </a:t>
            </a:r>
            <a:r>
              <a:rPr lang="es-ES"/>
              <a:t>en la carpeta </a:t>
            </a:r>
            <a:r>
              <a:rPr lang="es-ES" b="1" err="1"/>
              <a:t>src</a:t>
            </a:r>
            <a:r>
              <a:rPr lang="es-ES" b="1"/>
              <a:t>/app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424E57-D1B6-457B-993B-0C23367F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" y="1578095"/>
            <a:ext cx="9103591" cy="3672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4780944-8B46-491B-8473-1C7537FE838F}"/>
              </a:ext>
            </a:extLst>
          </p:cNvPr>
          <p:cNvCxnSpPr/>
          <p:nvPr/>
        </p:nvCxnSpPr>
        <p:spPr>
          <a:xfrm flipH="1">
            <a:off x="5004048" y="314096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52ACAD4-B507-428D-AA59-CA38A5136925}"/>
              </a:ext>
            </a:extLst>
          </p:cNvPr>
          <p:cNvCxnSpPr/>
          <p:nvPr/>
        </p:nvCxnSpPr>
        <p:spPr>
          <a:xfrm flipV="1">
            <a:off x="6300192" y="249289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E29EEB-2EC4-4DBE-9217-65BF87D9488A}"/>
              </a:ext>
            </a:extLst>
          </p:cNvPr>
          <p:cNvSpPr txBox="1"/>
          <p:nvPr/>
        </p:nvSpPr>
        <p:spPr>
          <a:xfrm>
            <a:off x="6300191" y="2492896"/>
            <a:ext cx="2803399" cy="7694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b="1"/>
              <a:t>Le dice a Angular que este componente será usado para reemplazar un elemento HTML llamado app-</a:t>
            </a:r>
            <a:r>
              <a:rPr lang="es-ES" sz="1100" b="1" err="1"/>
              <a:t>root</a:t>
            </a:r>
            <a:endParaRPr lang="es-ES" sz="1100" b="1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B8087E-00C0-496E-B66C-65EE8E468EF5}"/>
              </a:ext>
            </a:extLst>
          </p:cNvPr>
          <p:cNvCxnSpPr/>
          <p:nvPr/>
        </p:nvCxnSpPr>
        <p:spPr>
          <a:xfrm flipH="1">
            <a:off x="6804248" y="3429000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64A594-7BB3-4748-92DB-1F51133D955C}"/>
              </a:ext>
            </a:extLst>
          </p:cNvPr>
          <p:cNvCxnSpPr/>
          <p:nvPr/>
        </p:nvCxnSpPr>
        <p:spPr>
          <a:xfrm>
            <a:off x="8316416" y="3429000"/>
            <a:ext cx="0" cy="30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BCCE2E-C343-4DEB-8B16-480F80A09BE1}"/>
              </a:ext>
            </a:extLst>
          </p:cNvPr>
          <p:cNvSpPr txBox="1"/>
          <p:nvPr/>
        </p:nvSpPr>
        <p:spPr>
          <a:xfrm>
            <a:off x="5580112" y="6109158"/>
            <a:ext cx="2736304" cy="4308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b="1"/>
              <a:t>Le dice a Angular donde encontrar el componente a presentar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2285681-B289-472E-92A8-7627C4B10520}"/>
              </a:ext>
            </a:extLst>
          </p:cNvPr>
          <p:cNvCxnSpPr/>
          <p:nvPr/>
        </p:nvCxnSpPr>
        <p:spPr>
          <a:xfrm flipH="1">
            <a:off x="6650491" y="37170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B544F5C-02E0-401F-B47D-E2E0C8AA6CD3}"/>
              </a:ext>
            </a:extLst>
          </p:cNvPr>
          <p:cNvCxnSpPr/>
          <p:nvPr/>
        </p:nvCxnSpPr>
        <p:spPr>
          <a:xfrm>
            <a:off x="7452320" y="3717032"/>
            <a:ext cx="0" cy="1872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4DE493-5E33-4CED-9688-D18AE4F70507}"/>
              </a:ext>
            </a:extLst>
          </p:cNvPr>
          <p:cNvSpPr txBox="1"/>
          <p:nvPr/>
        </p:nvSpPr>
        <p:spPr>
          <a:xfrm>
            <a:off x="5004048" y="4977172"/>
            <a:ext cx="2438529" cy="600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b="1"/>
              <a:t>Le dice a Angular que estilo CSS aplicar al componente a presentar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304E27-D3C9-46F0-862F-216A498424CA}"/>
              </a:ext>
            </a:extLst>
          </p:cNvPr>
          <p:cNvSpPr txBox="1"/>
          <p:nvPr/>
        </p:nvSpPr>
        <p:spPr>
          <a:xfrm>
            <a:off x="40410" y="5278161"/>
            <a:ext cx="2803389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/>
              <a:t>@</a:t>
            </a:r>
            <a:r>
              <a:rPr lang="es-ES" sz="1600" err="1"/>
              <a:t>Component</a:t>
            </a:r>
            <a:r>
              <a:rPr lang="es-ES" sz="1600"/>
              <a:t>. Ejemplo de Decorador. Le dice a Angular que esto es un Componente. Proporciona información a través de sus propiedades.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15B4BAA-ED5C-4DEF-8B18-3709E4B7D40D}"/>
              </a:ext>
            </a:extLst>
          </p:cNvPr>
          <p:cNvCxnSpPr>
            <a:cxnSpLocks/>
          </p:cNvCxnSpPr>
          <p:nvPr/>
        </p:nvCxnSpPr>
        <p:spPr>
          <a:xfrm flipV="1">
            <a:off x="1619672" y="2816932"/>
            <a:ext cx="0" cy="24603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B66002-4E12-4B01-98C4-9D3708CE1544}"/>
              </a:ext>
            </a:extLst>
          </p:cNvPr>
          <p:cNvCxnSpPr>
            <a:cxnSpLocks/>
          </p:cNvCxnSpPr>
          <p:nvPr/>
        </p:nvCxnSpPr>
        <p:spPr>
          <a:xfrm>
            <a:off x="1619672" y="2816932"/>
            <a:ext cx="2880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7933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90FCA-E410-4E2C-AF93-7C3CE02F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/>
              <a:t>Añadir el </a:t>
            </a:r>
            <a:r>
              <a:rPr lang="es-ES" u="sng" err="1"/>
              <a:t>framework</a:t>
            </a:r>
            <a:r>
              <a:rPr lang="es-ES" u="sng"/>
              <a:t> CSS Bootstrap</a:t>
            </a:r>
            <a:r>
              <a:rPr lang="es-ES"/>
              <a:t>.</a:t>
            </a:r>
          </a:p>
          <a:p>
            <a:r>
              <a:rPr lang="es-ES"/>
              <a:t>En la carpeta del proyecto : </a:t>
            </a:r>
            <a:r>
              <a:rPr lang="es-ES" b="1" err="1"/>
              <a:t>npm</a:t>
            </a:r>
            <a:r>
              <a:rPr lang="es-ES" b="1"/>
              <a:t> i </a:t>
            </a:r>
            <a:r>
              <a:rPr lang="es-ES" b="1" err="1"/>
              <a:t>bootstrap</a:t>
            </a:r>
            <a:endParaRPr lang="es-ES" b="1"/>
          </a:p>
          <a:p>
            <a:r>
              <a:rPr lang="es-ES"/>
              <a:t>Configurar fichero CSS en </a:t>
            </a:r>
            <a:r>
              <a:rPr lang="es-ES" b="1" err="1"/>
              <a:t>angular.json</a:t>
            </a:r>
            <a:r>
              <a:rPr lang="es-ES" b="1"/>
              <a:t> </a:t>
            </a:r>
            <a:r>
              <a:rPr lang="es-ES"/>
              <a:t>en la carpeta del proyecto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Volver a compilar </a:t>
            </a:r>
            <a:r>
              <a:rPr lang="es-ES" b="1"/>
              <a:t>ng </a:t>
            </a:r>
            <a:r>
              <a:rPr lang="es-ES" b="1" err="1"/>
              <a:t>serve</a:t>
            </a:r>
            <a:r>
              <a:rPr lang="es-ES" b="1"/>
              <a:t> </a:t>
            </a:r>
            <a:r>
              <a:rPr lang="es-ES"/>
              <a:t>para actualizar los cambios</a:t>
            </a:r>
          </a:p>
          <a:p>
            <a:endParaRPr lang="es-ES"/>
          </a:p>
          <a:p>
            <a:pPr marL="0" indent="0">
              <a:buNone/>
            </a:pPr>
            <a:endParaRPr lang="es-ES"/>
          </a:p>
          <a:p>
            <a:endParaRPr lang="es-E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C4AF71-F40B-4B82-AC48-C76597C22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96" y="2730980"/>
            <a:ext cx="7382587" cy="2952328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CCD6E20-3C9E-413B-AAB9-1C9254D4AEE6}"/>
              </a:ext>
            </a:extLst>
          </p:cNvPr>
          <p:cNvCxnSpPr/>
          <p:nvPr/>
        </p:nvCxnSpPr>
        <p:spPr>
          <a:xfrm flipH="1">
            <a:off x="5148064" y="436510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B05D94E-6AC4-4CB2-927D-5B2644BBF3FD}"/>
              </a:ext>
            </a:extLst>
          </p:cNvPr>
          <p:cNvCxnSpPr>
            <a:cxnSpLocks/>
          </p:cNvCxnSpPr>
          <p:nvPr/>
        </p:nvCxnSpPr>
        <p:spPr>
          <a:xfrm flipV="1">
            <a:off x="6084168" y="2924944"/>
            <a:ext cx="0" cy="144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0CC0AC6-08A6-4909-BCDE-6527E6EDB475}"/>
              </a:ext>
            </a:extLst>
          </p:cNvPr>
          <p:cNvSpPr txBox="1"/>
          <p:nvPr/>
        </p:nvSpPr>
        <p:spPr>
          <a:xfrm>
            <a:off x="2843808" y="2555612"/>
            <a:ext cx="61561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/>
              <a:t>"</a:t>
            </a:r>
            <a:r>
              <a:rPr lang="es-ES" b="1" err="1"/>
              <a:t>node_modules</a:t>
            </a:r>
            <a:r>
              <a:rPr lang="es-ES" b="1"/>
              <a:t>/</a:t>
            </a:r>
            <a:r>
              <a:rPr lang="es-ES" b="1" err="1"/>
              <a:t>bootstrap</a:t>
            </a:r>
            <a:r>
              <a:rPr lang="es-ES" b="1"/>
              <a:t>/</a:t>
            </a:r>
            <a:r>
              <a:rPr lang="es-ES" b="1" err="1"/>
              <a:t>dist</a:t>
            </a:r>
            <a:r>
              <a:rPr lang="es-ES" b="1"/>
              <a:t>/</a:t>
            </a:r>
            <a:r>
              <a:rPr lang="es-ES" b="1" err="1"/>
              <a:t>css</a:t>
            </a:r>
            <a:r>
              <a:rPr lang="es-ES" b="1"/>
              <a:t>/bootstrap.min.css"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BFC7395-1C7C-4FF4-A0BA-FC81BCB357A9}"/>
              </a:ext>
            </a:extLst>
          </p:cNvPr>
          <p:cNvSpPr txBox="1"/>
          <p:nvPr/>
        </p:nvSpPr>
        <p:spPr>
          <a:xfrm>
            <a:off x="683568" y="6309319"/>
            <a:ext cx="777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Ojo: “</a:t>
            </a:r>
            <a:r>
              <a:rPr lang="es-ES" err="1"/>
              <a:t>styles</a:t>
            </a:r>
            <a:r>
              <a:rPr lang="es-ES"/>
              <a:t>” de “</a:t>
            </a:r>
            <a:r>
              <a:rPr lang="es-ES" err="1"/>
              <a:t>projects</a:t>
            </a:r>
            <a:r>
              <a:rPr lang="es-ES"/>
              <a:t>” no de “test”</a:t>
            </a:r>
          </a:p>
        </p:txBody>
      </p:sp>
    </p:spTree>
    <p:extLst>
      <p:ext uri="{BB962C8B-B14F-4D97-AF65-F5344CB8AC3E}">
        <p14:creationId xmlns:p14="http://schemas.microsoft.com/office/powerpoint/2010/main" val="218584582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A7990-15EA-4703-B2C2-AFE45595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87888"/>
          </a:xfrm>
        </p:spPr>
        <p:txBody>
          <a:bodyPr/>
          <a:lstStyle/>
          <a:p>
            <a:pPr marL="0" indent="0">
              <a:buNone/>
            </a:pPr>
            <a:r>
              <a:rPr lang="es-ES" u="sng"/>
              <a:t>Creación del </a:t>
            </a:r>
            <a:r>
              <a:rPr lang="es-ES" b="1" u="sng"/>
              <a:t>Data </a:t>
            </a:r>
            <a:r>
              <a:rPr lang="es-ES" b="1" u="sng" err="1"/>
              <a:t>Model</a:t>
            </a:r>
            <a:endParaRPr lang="es-ES" b="1" u="sng"/>
          </a:p>
          <a:p>
            <a:r>
              <a:rPr lang="es-ES"/>
              <a:t>Tres partes diferentes:</a:t>
            </a:r>
          </a:p>
          <a:p>
            <a:pPr marL="0" indent="0">
              <a:buNone/>
            </a:pPr>
            <a:r>
              <a:rPr lang="es-ES"/>
              <a:t>1. Una </a:t>
            </a:r>
            <a:r>
              <a:rPr lang="es-ES" u="sng"/>
              <a:t>clase</a:t>
            </a:r>
            <a:r>
              <a:rPr lang="es-ES"/>
              <a:t> que describe los datos en el modelo</a:t>
            </a:r>
          </a:p>
          <a:p>
            <a:pPr marL="0" indent="0">
              <a:buNone/>
            </a:pPr>
            <a:r>
              <a:rPr lang="es-ES"/>
              <a:t>2. Un </a:t>
            </a:r>
            <a:r>
              <a:rPr lang="es-ES" u="sng"/>
              <a:t>data </a:t>
            </a:r>
            <a:r>
              <a:rPr lang="es-ES" u="sng" err="1"/>
              <a:t>source</a:t>
            </a:r>
            <a:r>
              <a:rPr lang="es-ES" u="sng"/>
              <a:t> </a:t>
            </a:r>
            <a:r>
              <a:rPr lang="es-ES"/>
              <a:t>que carga y salva datos a un server.</a:t>
            </a:r>
          </a:p>
          <a:p>
            <a:pPr marL="0" indent="0">
              <a:buNone/>
            </a:pPr>
            <a:r>
              <a:rPr lang="es-ES"/>
              <a:t>3. Un </a:t>
            </a:r>
            <a:r>
              <a:rPr lang="es-ES" u="sng"/>
              <a:t>repositorio</a:t>
            </a:r>
            <a:r>
              <a:rPr lang="es-ES"/>
              <a:t> que permite la manipulación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89930567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26295D-CC65-4A61-A648-DC3CBEB4E0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64823-42BD-4D10-A91C-C4896F00916D}">
  <ds:schemaRefs>
    <ds:schemaRef ds:uri="9d135851-b8f6-4004-af2f-444391dbed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2CAF17-5FA4-42D6-AC97-3A8063F3B52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Application>Microsoft Office PowerPoint</Application>
  <PresentationFormat>On-screen Show (4:3)</PresentationFormat>
  <Slides>25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Tema1</vt:lpstr>
      <vt:lpstr>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revision>1</cp:revision>
  <dcterms:created xsi:type="dcterms:W3CDTF">2012-09-30T16:13:01Z</dcterms:created>
  <dcterms:modified xsi:type="dcterms:W3CDTF">2021-10-22T18:03:53Z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