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5" autoAdjust="0"/>
    <p:restoredTop sz="94660"/>
  </p:normalViewPr>
  <p:slideViewPr>
    <p:cSldViewPr>
      <p:cViewPr varScale="1">
        <p:scale>
          <a:sx n="68" d="100"/>
          <a:sy n="68" d="100"/>
        </p:scale>
        <p:origin x="179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ANGULAR</a:t>
            </a: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s-ES" dirty="0"/>
              <a:t>10-  Usando y Creando Modules</a:t>
            </a:r>
            <a:endParaRPr lang="es-ES" b="1" dirty="0"/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B0F74A-0E06-47E1-AD5C-8601C326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endParaRPr lang="es-ES" b="1" dirty="0"/>
          </a:p>
          <a:p>
            <a:r>
              <a:rPr lang="es-ES" b="1" dirty="0"/>
              <a:t>Propiedad “</a:t>
            </a:r>
            <a:r>
              <a:rPr lang="es-ES" b="1" dirty="0" err="1"/>
              <a:t>imports</a:t>
            </a:r>
            <a:r>
              <a:rPr lang="es-ES" b="1" dirty="0"/>
              <a:t>”: </a:t>
            </a:r>
            <a:r>
              <a:rPr lang="es-ES" dirty="0"/>
              <a:t>es usada para listar los otros módulos que la aplicación necesita.</a:t>
            </a:r>
          </a:p>
          <a:p>
            <a:pPr marL="0" indent="0">
              <a:buNone/>
            </a:pPr>
            <a:r>
              <a:rPr lang="es-E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800" dirty="0" err="1"/>
              <a:t>AppRoutingModule</a:t>
            </a:r>
            <a:r>
              <a:rPr lang="es-ES" dirty="0"/>
              <a:t>, </a:t>
            </a:r>
            <a:r>
              <a:rPr lang="es-E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endParaRPr lang="es-E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i="1" u="sng" dirty="0" err="1">
                <a:solidFill>
                  <a:srgbClr val="000000"/>
                </a:solidFill>
                <a:latin typeface="Constantia (Cuerpo)"/>
              </a:rPr>
              <a:t>BrowserModule</a:t>
            </a:r>
            <a:r>
              <a:rPr lang="es-ES" sz="2400" dirty="0">
                <a:solidFill>
                  <a:srgbClr val="000000"/>
                </a:solidFill>
                <a:latin typeface="Constantia (Cuerpo)"/>
              </a:rPr>
              <a:t>: funcionalidad necesaria para ejecutar aplicaciones Angular en el browser.</a:t>
            </a:r>
          </a:p>
          <a:p>
            <a:pPr marL="0" indent="0">
              <a:buNone/>
            </a:pPr>
            <a:r>
              <a:rPr lang="es-ES" sz="2400" i="1" u="sng" dirty="0" err="1"/>
              <a:t>AppRoutingModule</a:t>
            </a:r>
            <a:r>
              <a:rPr lang="es-ES" dirty="0"/>
              <a:t>: funcionalidad necesaria para ejecutar el motor de rutas de la aplicación.</a:t>
            </a:r>
            <a:endParaRPr lang="es-ES" sz="2400" dirty="0">
              <a:solidFill>
                <a:srgbClr val="000000"/>
              </a:solidFill>
              <a:latin typeface="Constantia (Cuerpo)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0000"/>
                </a:solidFill>
                <a:latin typeface="Constantia (Cuerpo)"/>
              </a:rPr>
              <a:t>Los otros dos módulos(</a:t>
            </a:r>
            <a:r>
              <a:rPr lang="es-ES" sz="2400" i="1" dirty="0" err="1">
                <a:solidFill>
                  <a:srgbClr val="000000"/>
                </a:solidFill>
                <a:latin typeface="Constantia (Cuerpo)"/>
              </a:rPr>
              <a:t>FormsModule,ReactiveFormsModule</a:t>
            </a:r>
            <a:r>
              <a:rPr lang="es-ES" sz="2400" dirty="0">
                <a:solidFill>
                  <a:srgbClr val="000000"/>
                </a:solidFill>
                <a:latin typeface="Constantia (Cuerpo)"/>
              </a:rPr>
              <a:t>) proporcionan soporte para trabajar con formularios HTML y </a:t>
            </a:r>
            <a:r>
              <a:rPr lang="es-ES" sz="2400" dirty="0" err="1">
                <a:solidFill>
                  <a:srgbClr val="000000"/>
                </a:solidFill>
                <a:latin typeface="Constantia (Cuerpo)"/>
              </a:rPr>
              <a:t>model</a:t>
            </a:r>
            <a:r>
              <a:rPr lang="es-ES" sz="2400" dirty="0">
                <a:solidFill>
                  <a:srgbClr val="000000"/>
                </a:solidFill>
                <a:latin typeface="Constantia (Cuerpo)"/>
              </a:rPr>
              <a:t> basado en formularios.</a:t>
            </a:r>
            <a:endParaRPr lang="es-ES" dirty="0">
              <a:latin typeface="Constantia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100881837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7BC5CB-B139-425C-A7C1-24396A95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endParaRPr lang="es-ES" b="1" dirty="0"/>
          </a:p>
          <a:p>
            <a:r>
              <a:rPr lang="es-ES" b="1" dirty="0"/>
              <a:t>Propiedad “</a:t>
            </a:r>
            <a:r>
              <a:rPr lang="es-ES" b="1" dirty="0" err="1"/>
              <a:t>declarations</a:t>
            </a:r>
            <a:r>
              <a:rPr lang="es-ES" b="1" dirty="0"/>
              <a:t>”: </a:t>
            </a:r>
            <a:r>
              <a:rPr lang="es-ES" dirty="0"/>
              <a:t>lista de directivas, componentes y pipes que la aplicación necesita.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PaDiscountPipe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PaDiscountAmountDirective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6211688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8A8437-4421-4991-AC9B-BC76092B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r>
              <a:rPr lang="es-ES" b="1" dirty="0"/>
              <a:t>Propiedad “</a:t>
            </a:r>
            <a:r>
              <a:rPr lang="es-ES" b="1" dirty="0" err="1"/>
              <a:t>providers</a:t>
            </a:r>
            <a:r>
              <a:rPr lang="es-ES" b="1" dirty="0"/>
              <a:t>”: </a:t>
            </a:r>
            <a:r>
              <a:rPr lang="es-ES" dirty="0"/>
              <a:t>servicios que serán usados para resolver dependencias.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: [{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: LOCALE_ID,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useValue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"es-ES"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SimpleDataSource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endParaRPr lang="es-ES" sz="2000" dirty="0"/>
          </a:p>
          <a:p>
            <a:r>
              <a:rPr lang="es-ES" b="1" dirty="0"/>
              <a:t>Propiedad “</a:t>
            </a:r>
            <a:r>
              <a:rPr lang="es-ES" b="1" dirty="0" err="1"/>
              <a:t>bootstrap</a:t>
            </a:r>
            <a:r>
              <a:rPr lang="es-ES" b="1" dirty="0"/>
              <a:t>”: </a:t>
            </a:r>
            <a:r>
              <a:rPr lang="es-ES" dirty="0"/>
              <a:t>el </a:t>
            </a:r>
            <a:r>
              <a:rPr lang="es-ES" dirty="0" err="1"/>
              <a:t>component</a:t>
            </a:r>
            <a:r>
              <a:rPr lang="es-ES" dirty="0"/>
              <a:t> </a:t>
            </a:r>
            <a:r>
              <a:rPr lang="es-ES" dirty="0" err="1"/>
              <a:t>root</a:t>
            </a:r>
            <a:r>
              <a:rPr lang="es-ES" dirty="0"/>
              <a:t> o los componentes para la aplicación. Cuando Angular procesa el HTML principal llamado </a:t>
            </a:r>
            <a:r>
              <a:rPr lang="es-ES" i="1" dirty="0"/>
              <a:t>index.html</a:t>
            </a:r>
            <a:r>
              <a:rPr lang="es-ES" dirty="0"/>
              <a:t>, inspecciona el </a:t>
            </a:r>
            <a:r>
              <a:rPr lang="es-ES" dirty="0" err="1"/>
              <a:t>root</a:t>
            </a:r>
            <a:r>
              <a:rPr lang="es-ES" dirty="0"/>
              <a:t> y lo aplica usando la propiedad </a:t>
            </a:r>
            <a:r>
              <a:rPr lang="es-ES" i="1" dirty="0"/>
              <a:t>selector</a:t>
            </a:r>
            <a:r>
              <a:rPr lang="es-ES" dirty="0"/>
              <a:t> en el decorador </a:t>
            </a:r>
            <a:r>
              <a:rPr lang="es-ES" i="1" dirty="0"/>
              <a:t>@</a:t>
            </a:r>
            <a:r>
              <a:rPr lang="es-ES" i="1" dirty="0" err="1"/>
              <a:t>Component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2400" dirty="0"/>
              <a:t>La clase </a:t>
            </a:r>
            <a:r>
              <a:rPr lang="es-ES" sz="2400" dirty="0" err="1"/>
              <a:t>ProductComponent</a:t>
            </a:r>
            <a:r>
              <a:rPr lang="es-ES" sz="2400" dirty="0"/>
              <a:t> proporciona el </a:t>
            </a:r>
            <a:r>
              <a:rPr lang="es-ES" sz="2400" dirty="0" err="1"/>
              <a:t>root</a:t>
            </a:r>
            <a:r>
              <a:rPr lang="es-ES" sz="2400" dirty="0"/>
              <a:t> </a:t>
            </a:r>
            <a:r>
              <a:rPr lang="es-ES" sz="2400" dirty="0" err="1"/>
              <a:t>component</a:t>
            </a:r>
            <a:r>
              <a:rPr lang="es-ES" sz="2400" dirty="0"/>
              <a:t> y su selector especifica el elemento app.</a:t>
            </a:r>
          </a:p>
        </p:txBody>
      </p:sp>
    </p:spTree>
    <p:extLst>
      <p:ext uri="{BB962C8B-B14F-4D97-AF65-F5344CB8AC3E}">
        <p14:creationId xmlns:p14="http://schemas.microsoft.com/office/powerpoint/2010/main" val="68806497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28282B-32AB-4735-992F-C4E14BE7C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ym typeface="Wingdings" panose="05000000000000000000" pitchFamily="2" charset="2"/>
              </a:rPr>
              <a:t>component.ts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"template.html"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0721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D3DC01-0BA2-4415-A651-59A846F14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No hay ningún inconveniente en definir </a:t>
            </a:r>
            <a:r>
              <a:rPr lang="es-ES" u="sng" dirty="0"/>
              <a:t>múltiples </a:t>
            </a:r>
            <a:r>
              <a:rPr lang="es-ES" u="sng" dirty="0" err="1"/>
              <a:t>root</a:t>
            </a:r>
            <a:r>
              <a:rPr lang="es-ES" u="sng" dirty="0"/>
              <a:t> </a:t>
            </a:r>
            <a:r>
              <a:rPr lang="es-ES" u="sng" dirty="0" err="1"/>
              <a:t>components</a:t>
            </a:r>
            <a:r>
              <a:rPr lang="es-ES" dirty="0"/>
              <a:t> en el módulo </a:t>
            </a:r>
            <a:r>
              <a:rPr lang="es-ES" dirty="0" err="1"/>
              <a:t>root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/>
              <a:t>@</a:t>
            </a:r>
            <a:r>
              <a:rPr lang="es-ES" sz="1600" dirty="0" err="1"/>
              <a:t>NgModule</a:t>
            </a:r>
            <a:r>
              <a:rPr lang="es-ES" sz="1600" dirty="0"/>
              <a:t>({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imports</a:t>
            </a:r>
            <a:r>
              <a:rPr lang="es-ES" sz="1600" dirty="0"/>
              <a:t>: [</a:t>
            </a:r>
            <a:r>
              <a:rPr lang="es-ES" sz="1600" dirty="0" err="1"/>
              <a:t>BrowserModule</a:t>
            </a:r>
            <a:r>
              <a:rPr lang="es-ES" sz="1600" dirty="0"/>
              <a:t>, </a:t>
            </a:r>
            <a:r>
              <a:rPr lang="es-ES" sz="1600" dirty="0" err="1"/>
              <a:t>FormsModule</a:t>
            </a:r>
            <a:r>
              <a:rPr lang="es-ES" sz="1600" dirty="0"/>
              <a:t>, </a:t>
            </a:r>
            <a:r>
              <a:rPr lang="es-ES" sz="1600" dirty="0" err="1"/>
              <a:t>ReactiveFormsModule</a:t>
            </a:r>
            <a:r>
              <a:rPr lang="es-ES" sz="1600" dirty="0"/>
              <a:t>],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declarations</a:t>
            </a:r>
            <a:r>
              <a:rPr lang="es-ES" sz="1600" dirty="0"/>
              <a:t>: [</a:t>
            </a:r>
            <a:r>
              <a:rPr lang="es-ES" sz="1600" dirty="0" err="1"/>
              <a:t>ProductComponent</a:t>
            </a:r>
            <a:r>
              <a:rPr lang="es-ES" sz="1600" dirty="0"/>
              <a:t>, </a:t>
            </a:r>
            <a:r>
              <a:rPr lang="es-ES" sz="1600" dirty="0" err="1"/>
              <a:t>PaAttrDirective</a:t>
            </a:r>
            <a:r>
              <a:rPr lang="es-ES" sz="1600" dirty="0"/>
              <a:t>, </a:t>
            </a:r>
            <a:r>
              <a:rPr lang="es-ES" sz="1600" dirty="0" err="1"/>
              <a:t>PaModel</a:t>
            </a:r>
            <a:r>
              <a:rPr lang="es-ES" sz="1600" dirty="0"/>
              <a:t>,</a:t>
            </a:r>
          </a:p>
          <a:p>
            <a:pPr marL="0" indent="0">
              <a:buNone/>
            </a:pPr>
            <a:r>
              <a:rPr lang="es-ES" sz="1600" dirty="0"/>
              <a:t>    </a:t>
            </a:r>
            <a:r>
              <a:rPr lang="es-ES" sz="1600" dirty="0" err="1"/>
              <a:t>PaStructureDirective</a:t>
            </a:r>
            <a:r>
              <a:rPr lang="es-ES" sz="1600" dirty="0"/>
              <a:t>, </a:t>
            </a:r>
            <a:r>
              <a:rPr lang="es-ES" sz="1600" dirty="0" err="1"/>
              <a:t>PaIteratorDirective</a:t>
            </a:r>
            <a:r>
              <a:rPr lang="es-ES" sz="1600" dirty="0"/>
              <a:t>, </a:t>
            </a:r>
            <a:r>
              <a:rPr lang="es-ES" sz="1600" dirty="0" err="1"/>
              <a:t>PaCellColor</a:t>
            </a:r>
            <a:r>
              <a:rPr lang="es-ES" sz="1600" dirty="0"/>
              <a:t>,</a:t>
            </a:r>
          </a:p>
          <a:p>
            <a:pPr marL="0" indent="0">
              <a:buNone/>
            </a:pPr>
            <a:r>
              <a:rPr lang="es-ES" sz="1600" dirty="0"/>
              <a:t>    </a:t>
            </a:r>
            <a:r>
              <a:rPr lang="es-ES" sz="1600" dirty="0" err="1"/>
              <a:t>PaCellColorSwitcher</a:t>
            </a:r>
            <a:r>
              <a:rPr lang="es-ES" sz="1600" dirty="0"/>
              <a:t>, </a:t>
            </a:r>
            <a:r>
              <a:rPr lang="es-ES" sz="1600" dirty="0" err="1"/>
              <a:t>ProductTableComponent</a:t>
            </a:r>
            <a:r>
              <a:rPr lang="es-ES" sz="1600" dirty="0"/>
              <a:t>,</a:t>
            </a:r>
          </a:p>
          <a:p>
            <a:pPr marL="0" indent="0">
              <a:buNone/>
            </a:pPr>
            <a:r>
              <a:rPr lang="es-ES" sz="1600" dirty="0"/>
              <a:t>    </a:t>
            </a:r>
            <a:r>
              <a:rPr lang="es-ES" sz="1600" dirty="0" err="1"/>
              <a:t>ProductFormComponent</a:t>
            </a:r>
            <a:r>
              <a:rPr lang="es-ES" sz="1600" dirty="0"/>
              <a:t>, </a:t>
            </a:r>
            <a:r>
              <a:rPr lang="es-ES" sz="1600" dirty="0" err="1"/>
              <a:t>PaToggleView</a:t>
            </a:r>
            <a:r>
              <a:rPr lang="es-ES" sz="1600" dirty="0"/>
              <a:t>, </a:t>
            </a:r>
            <a:r>
              <a:rPr lang="es-ES" sz="1600" dirty="0" err="1"/>
              <a:t>PaAddTaxPipe</a:t>
            </a:r>
            <a:r>
              <a:rPr lang="es-ES" sz="1600" dirty="0"/>
              <a:t>,</a:t>
            </a:r>
          </a:p>
          <a:p>
            <a:pPr marL="0" indent="0">
              <a:buNone/>
            </a:pPr>
            <a:r>
              <a:rPr lang="es-ES" sz="1600" dirty="0"/>
              <a:t>    </a:t>
            </a:r>
            <a:r>
              <a:rPr lang="es-ES" sz="1600" dirty="0" err="1"/>
              <a:t>PaCategoryFilterPipe</a:t>
            </a:r>
            <a:r>
              <a:rPr lang="es-ES" sz="1600" dirty="0"/>
              <a:t>, </a:t>
            </a:r>
            <a:r>
              <a:rPr lang="es-ES" sz="1600" dirty="0" err="1"/>
              <a:t>PaDiscountDisplayComponent</a:t>
            </a:r>
            <a:r>
              <a:rPr lang="es-ES" sz="1600" dirty="0"/>
              <a:t>,</a:t>
            </a:r>
          </a:p>
          <a:p>
            <a:pPr marL="0" indent="0">
              <a:buNone/>
            </a:pPr>
            <a:r>
              <a:rPr lang="es-ES" sz="1600" dirty="0"/>
              <a:t>    </a:t>
            </a:r>
            <a:r>
              <a:rPr lang="es-ES" sz="1600" dirty="0" err="1"/>
              <a:t>PaDiscountEditorComponent</a:t>
            </a:r>
            <a:r>
              <a:rPr lang="es-ES" sz="1600" dirty="0"/>
              <a:t>, </a:t>
            </a:r>
            <a:r>
              <a:rPr lang="es-ES" sz="1600" dirty="0" err="1"/>
              <a:t>PaDiscountPipe</a:t>
            </a:r>
            <a:r>
              <a:rPr lang="es-ES" sz="1600" dirty="0"/>
              <a:t>, </a:t>
            </a:r>
            <a:r>
              <a:rPr lang="es-ES" sz="1600" dirty="0" err="1"/>
              <a:t>PaDiscountAmountDirective</a:t>
            </a:r>
            <a:r>
              <a:rPr lang="es-ES" sz="1600" dirty="0"/>
              <a:t>],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providers</a:t>
            </a:r>
            <a:r>
              <a:rPr lang="es-ES" sz="1600" dirty="0"/>
              <a:t>: [{ </a:t>
            </a:r>
            <a:r>
              <a:rPr lang="es-ES" sz="1600" dirty="0" err="1"/>
              <a:t>provide</a:t>
            </a:r>
            <a:r>
              <a:rPr lang="es-ES" sz="1600" dirty="0"/>
              <a:t>: LOCALE_ID, </a:t>
            </a:r>
            <a:r>
              <a:rPr lang="es-ES" sz="1600" dirty="0" err="1"/>
              <a:t>useValue</a:t>
            </a:r>
            <a:r>
              <a:rPr lang="es-ES" sz="1600" dirty="0"/>
              <a:t>: "es-ES" },</a:t>
            </a:r>
          </a:p>
          <a:p>
            <a:pPr marL="0" indent="0">
              <a:buNone/>
            </a:pPr>
            <a:r>
              <a:rPr lang="es-ES" sz="1600" dirty="0"/>
              <a:t>    </a:t>
            </a:r>
            <a:r>
              <a:rPr lang="es-ES" sz="1600" dirty="0" err="1"/>
              <a:t>DiscountService</a:t>
            </a:r>
            <a:r>
              <a:rPr lang="es-ES" sz="1600" dirty="0"/>
              <a:t>, </a:t>
            </a:r>
            <a:r>
              <a:rPr lang="es-ES" sz="1600" dirty="0" err="1"/>
              <a:t>SimpleDataSource</a:t>
            </a:r>
            <a:r>
              <a:rPr lang="es-ES" sz="1600" dirty="0"/>
              <a:t>, </a:t>
            </a:r>
            <a:r>
              <a:rPr lang="es-ES" sz="1600" dirty="0" err="1"/>
              <a:t>Model</a:t>
            </a:r>
            <a:r>
              <a:rPr lang="es-ES" sz="1600" dirty="0"/>
              <a:t>],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bootstrap</a:t>
            </a:r>
            <a:r>
              <a:rPr lang="es-ES" sz="1600" dirty="0"/>
              <a:t>: [</a:t>
            </a:r>
            <a:r>
              <a:rPr lang="es-ES" sz="1600" dirty="0" err="1"/>
              <a:t>ProductFormComponent</a:t>
            </a:r>
            <a:r>
              <a:rPr lang="es-ES" sz="1600" dirty="0"/>
              <a:t>, </a:t>
            </a:r>
            <a:r>
              <a:rPr lang="es-ES" sz="1600" dirty="0" err="1"/>
              <a:t>ProductTableComponent</a:t>
            </a:r>
            <a:r>
              <a:rPr lang="es-ES" sz="1600" dirty="0"/>
              <a:t>]</a:t>
            </a:r>
          </a:p>
          <a:p>
            <a:pPr marL="0" indent="0">
              <a:buNone/>
            </a:pPr>
            <a:r>
              <a:rPr lang="es-ES" sz="1600" dirty="0"/>
              <a:t>})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1987DB7-B86D-46A0-8C3B-4EAC15212C59}"/>
              </a:ext>
            </a:extLst>
          </p:cNvPr>
          <p:cNvCxnSpPr/>
          <p:nvPr/>
        </p:nvCxnSpPr>
        <p:spPr>
          <a:xfrm flipH="1" flipV="1">
            <a:off x="3203848" y="5329571"/>
            <a:ext cx="576064" cy="663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E687D04-43D8-4D16-801F-E1C0A4B0E64F}"/>
              </a:ext>
            </a:extLst>
          </p:cNvPr>
          <p:cNvCxnSpPr/>
          <p:nvPr/>
        </p:nvCxnSpPr>
        <p:spPr>
          <a:xfrm flipV="1">
            <a:off x="3781102" y="5357793"/>
            <a:ext cx="792088" cy="663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61940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B1B754-1777-436B-AE55-365C9235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dirty="0"/>
              <a:t>Para reflejar estos cambios en el principal HTML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index.html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!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doctype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="en"&gt;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="utf-8"&gt;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Ejemplo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base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="/"&gt;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="viewport"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="width=device-width, initial-scale=1"&gt;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icon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image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/x-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icon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="favicon.ico"&gt;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="m-2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row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="col-8 p-2"&gt;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paProductTable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paProductTable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="col-4 p-2"&gt;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paProductForm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paProductForm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B8C40F3-D711-4279-98FB-B6A2A5998266}"/>
              </a:ext>
            </a:extLst>
          </p:cNvPr>
          <p:cNvCxnSpPr/>
          <p:nvPr/>
        </p:nvCxnSpPr>
        <p:spPr>
          <a:xfrm flipH="1" flipV="1">
            <a:off x="4860032" y="5013176"/>
            <a:ext cx="1512168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E7CC4DB-D091-40E6-BE14-407CAB94FEA6}"/>
              </a:ext>
            </a:extLst>
          </p:cNvPr>
          <p:cNvCxnSpPr/>
          <p:nvPr/>
        </p:nvCxnSpPr>
        <p:spPr>
          <a:xfrm flipH="1">
            <a:off x="4860032" y="5445224"/>
            <a:ext cx="1512168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9018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F02CE8-21CF-4EF0-932C-EE973E8F5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u="sng" dirty="0"/>
              <a:t>2. </a:t>
            </a:r>
            <a:r>
              <a:rPr lang="es-ES" u="sng" dirty="0" err="1"/>
              <a:t>Feature</a:t>
            </a:r>
            <a:r>
              <a:rPr lang="es-ES" u="sng" dirty="0"/>
              <a:t> Modules:</a:t>
            </a:r>
          </a:p>
          <a:p>
            <a:pPr lvl="1"/>
            <a:r>
              <a:rPr lang="es-ES" dirty="0"/>
              <a:t>Usados para agrupar funcionalidad relacionada que pueda ser usada como una entidad individual.</a:t>
            </a:r>
          </a:p>
          <a:p>
            <a:pPr lvl="1"/>
            <a:r>
              <a:rPr lang="es-ES" dirty="0"/>
              <a:t>Usan el mismo decorador </a:t>
            </a:r>
            <a:r>
              <a:rPr lang="es-ES" i="1" dirty="0"/>
              <a:t>@</a:t>
            </a:r>
            <a:r>
              <a:rPr lang="es-ES" i="1" dirty="0" err="1"/>
              <a:t>NgModule</a:t>
            </a:r>
            <a:r>
              <a:rPr lang="es-ES" dirty="0"/>
              <a:t>, pero con algunas propiedades nuevas, e incluso para las mismas propiedades tienen unos efectos diferentes.</a:t>
            </a:r>
          </a:p>
        </p:txBody>
      </p:sp>
    </p:spTree>
    <p:extLst>
      <p:ext uri="{BB962C8B-B14F-4D97-AF65-F5344CB8AC3E}">
        <p14:creationId xmlns:p14="http://schemas.microsoft.com/office/powerpoint/2010/main" val="423946619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1B802A-0A1F-4DA4-9ABC-2900B2C5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u="sng" dirty="0"/>
              <a:t>Creación de un Module Modelo</a:t>
            </a:r>
          </a:p>
          <a:p>
            <a:pPr marL="0" indent="0">
              <a:buNone/>
            </a:pPr>
            <a:r>
              <a:rPr lang="es-ES" dirty="0"/>
              <a:t>El primer paso es crear la carpeta que contendrá el Module.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model</a:t>
            </a:r>
            <a:r>
              <a:rPr lang="es-ES" b="1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En un PowerShell ejecutar los siguientes comandos para mover ficheros:(moverse a la ruta donde este el proyecto y luego ejecutar en la línea de comandos PowerShell)</a:t>
            </a:r>
          </a:p>
          <a:p>
            <a:pPr marL="0" indent="0">
              <a:buNone/>
            </a:pPr>
            <a:r>
              <a:rPr lang="es-ES" sz="1800" dirty="0" err="1">
                <a:latin typeface="Consolas" panose="020B0609020204030204" pitchFamily="49" charset="0"/>
                <a:sym typeface="Wingdings" panose="05000000000000000000" pitchFamily="2" charset="2"/>
              </a:rPr>
              <a:t>mv</a:t>
            </a:r>
            <a:r>
              <a:rPr lang="es-ES" sz="18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s-ES" sz="1800" dirty="0" err="1">
                <a:latin typeface="Consolas" panose="020B0609020204030204" pitchFamily="49" charset="0"/>
                <a:sym typeface="Wingdings" panose="05000000000000000000" pitchFamily="2" charset="2"/>
              </a:rPr>
              <a:t>src</a:t>
            </a:r>
            <a:r>
              <a:rPr lang="es-ES" sz="1800" dirty="0">
                <a:latin typeface="Consolas" panose="020B0609020204030204" pitchFamily="49" charset="0"/>
                <a:sym typeface="Wingdings" panose="05000000000000000000" pitchFamily="2" charset="2"/>
              </a:rPr>
              <a:t>/app/*.</a:t>
            </a:r>
            <a:r>
              <a:rPr lang="es-ES" sz="1800" dirty="0" err="1">
                <a:latin typeface="Consolas" panose="020B0609020204030204" pitchFamily="49" charset="0"/>
                <a:sym typeface="Wingdings" panose="05000000000000000000" pitchFamily="2" charset="2"/>
              </a:rPr>
              <a:t>model.ts</a:t>
            </a:r>
            <a:r>
              <a:rPr lang="es-ES" sz="18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s-ES" sz="1800" dirty="0" err="1">
                <a:latin typeface="Consolas" panose="020B0609020204030204" pitchFamily="49" charset="0"/>
                <a:sym typeface="Wingdings" panose="05000000000000000000" pitchFamily="2" charset="2"/>
              </a:rPr>
              <a:t>src</a:t>
            </a:r>
            <a:r>
              <a:rPr lang="es-ES" sz="1800" dirty="0">
                <a:latin typeface="Consolas" panose="020B0609020204030204" pitchFamily="49" charset="0"/>
                <a:sym typeface="Wingdings" panose="05000000000000000000" pitchFamily="2" charset="2"/>
              </a:rPr>
              <a:t>/app/</a:t>
            </a:r>
            <a:r>
              <a:rPr lang="es-ES" sz="1800" dirty="0" err="1">
                <a:latin typeface="Consolas" panose="020B0609020204030204" pitchFamily="49" charset="0"/>
                <a:sym typeface="Wingdings" panose="05000000000000000000" pitchFamily="2" charset="2"/>
              </a:rPr>
              <a:t>model</a:t>
            </a:r>
            <a:r>
              <a:rPr lang="es-ES" sz="1800" dirty="0">
                <a:latin typeface="Consolas" panose="020B0609020204030204" pitchFamily="49" charset="0"/>
                <a:sym typeface="Wingdings" panose="05000000000000000000" pitchFamily="2" charset="2"/>
              </a:rPr>
              <a:t>/</a:t>
            </a:r>
          </a:p>
          <a:p>
            <a:pPr marL="0" indent="0">
              <a:buNone/>
            </a:pPr>
            <a:r>
              <a:rPr lang="es-ES" sz="1800" dirty="0" err="1">
                <a:latin typeface="Consolas" panose="020B0609020204030204" pitchFamily="49" charset="0"/>
                <a:sym typeface="Wingdings" panose="05000000000000000000" pitchFamily="2" charset="2"/>
              </a:rPr>
              <a:t>mv</a:t>
            </a:r>
            <a:r>
              <a:rPr lang="es-ES" sz="18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s-ES" sz="1800" dirty="0" err="1">
                <a:latin typeface="Consolas" panose="020B0609020204030204" pitchFamily="49" charset="0"/>
                <a:sym typeface="Wingdings" panose="05000000000000000000" pitchFamily="2" charset="2"/>
              </a:rPr>
              <a:t>src</a:t>
            </a:r>
            <a:r>
              <a:rPr lang="es-ES" sz="1800" dirty="0">
                <a:latin typeface="Consolas" panose="020B0609020204030204" pitchFamily="49" charset="0"/>
                <a:sym typeface="Wingdings" panose="05000000000000000000" pitchFamily="2" charset="2"/>
              </a:rPr>
              <a:t>/app/</a:t>
            </a:r>
            <a:r>
              <a:rPr lang="es-ES" sz="1800" dirty="0" err="1">
                <a:latin typeface="Consolas" panose="020B0609020204030204" pitchFamily="49" charset="0"/>
                <a:sym typeface="Wingdings" panose="05000000000000000000" pitchFamily="2" charset="2"/>
              </a:rPr>
              <a:t>limit.formvalidator.ts</a:t>
            </a:r>
            <a:r>
              <a:rPr lang="es-ES" sz="18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s-ES" sz="1800" dirty="0" err="1">
                <a:latin typeface="Consolas" panose="020B0609020204030204" pitchFamily="49" charset="0"/>
                <a:sym typeface="Wingdings" panose="05000000000000000000" pitchFamily="2" charset="2"/>
              </a:rPr>
              <a:t>src</a:t>
            </a:r>
            <a:r>
              <a:rPr lang="es-ES" sz="1800" dirty="0">
                <a:latin typeface="Consolas" panose="020B0609020204030204" pitchFamily="49" charset="0"/>
                <a:sym typeface="Wingdings" panose="05000000000000000000" pitchFamily="2" charset="2"/>
              </a:rPr>
              <a:t>/app/</a:t>
            </a:r>
            <a:r>
              <a:rPr lang="es-ES" sz="1800" dirty="0" err="1">
                <a:latin typeface="Consolas" panose="020B0609020204030204" pitchFamily="49" charset="0"/>
                <a:sym typeface="Wingdings" panose="05000000000000000000" pitchFamily="2" charset="2"/>
              </a:rPr>
              <a:t>model</a:t>
            </a:r>
            <a:r>
              <a:rPr lang="es-ES" sz="1800" dirty="0">
                <a:latin typeface="Consolas" panose="020B0609020204030204" pitchFamily="49" charset="0"/>
                <a:sym typeface="Wingdings" panose="05000000000000000000" pitchFamily="2" charset="2"/>
              </a:rPr>
              <a:t>/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El resultado final tiene que ser el siguiente:</a:t>
            </a:r>
          </a:p>
          <a:p>
            <a:pPr marL="0" indent="0">
              <a:buNone/>
            </a:pPr>
            <a:r>
              <a:rPr lang="es-ES" sz="1800" dirty="0" err="1"/>
              <a:t>src</a:t>
            </a:r>
            <a:r>
              <a:rPr lang="es-ES" sz="1800" dirty="0"/>
              <a:t>/app/</a:t>
            </a:r>
            <a:r>
              <a:rPr lang="es-ES" sz="1800" dirty="0" err="1"/>
              <a:t>model</a:t>
            </a:r>
            <a:r>
              <a:rPr lang="es-ES" sz="1800" dirty="0"/>
              <a:t>/</a:t>
            </a:r>
            <a:r>
              <a:rPr lang="es-ES" sz="1800" dirty="0" err="1"/>
              <a:t>datasource.model.ts</a:t>
            </a:r>
            <a:endParaRPr lang="es-ES" sz="1800" dirty="0"/>
          </a:p>
          <a:p>
            <a:pPr marL="0" indent="0">
              <a:buNone/>
            </a:pPr>
            <a:r>
              <a:rPr lang="es-ES" sz="1800" dirty="0" err="1"/>
              <a:t>src</a:t>
            </a:r>
            <a:r>
              <a:rPr lang="es-ES" sz="1800" dirty="0"/>
              <a:t>/app/</a:t>
            </a:r>
            <a:r>
              <a:rPr lang="es-ES" sz="1800" dirty="0" err="1"/>
              <a:t>model</a:t>
            </a:r>
            <a:r>
              <a:rPr lang="es-ES" sz="1800" dirty="0"/>
              <a:t>/</a:t>
            </a:r>
            <a:r>
              <a:rPr lang="es-ES" sz="1800" dirty="0" err="1"/>
              <a:t>form.model.ts</a:t>
            </a:r>
            <a:endParaRPr lang="es-ES" sz="1800" dirty="0"/>
          </a:p>
          <a:p>
            <a:pPr marL="0" indent="0">
              <a:buNone/>
            </a:pPr>
            <a:r>
              <a:rPr lang="es-ES" sz="1800" dirty="0" err="1"/>
              <a:t>src</a:t>
            </a:r>
            <a:r>
              <a:rPr lang="es-ES" sz="1800" dirty="0"/>
              <a:t>/app/</a:t>
            </a:r>
            <a:r>
              <a:rPr lang="es-ES" sz="1800" dirty="0" err="1"/>
              <a:t>model</a:t>
            </a:r>
            <a:r>
              <a:rPr lang="es-ES" sz="1800" dirty="0"/>
              <a:t>/</a:t>
            </a:r>
            <a:r>
              <a:rPr lang="es-ES" sz="1800" dirty="0" err="1"/>
              <a:t>limit.formvalidator.ts</a:t>
            </a:r>
            <a:endParaRPr lang="es-ES" sz="1800" dirty="0"/>
          </a:p>
          <a:p>
            <a:pPr marL="0" indent="0">
              <a:buNone/>
            </a:pPr>
            <a:r>
              <a:rPr lang="es-ES" sz="1800" dirty="0" err="1"/>
              <a:t>src</a:t>
            </a:r>
            <a:r>
              <a:rPr lang="es-ES" sz="1800" dirty="0"/>
              <a:t>/app/</a:t>
            </a:r>
            <a:r>
              <a:rPr lang="es-ES" sz="1800" dirty="0" err="1"/>
              <a:t>model</a:t>
            </a:r>
            <a:r>
              <a:rPr lang="es-ES" sz="1800" dirty="0"/>
              <a:t>/</a:t>
            </a:r>
            <a:r>
              <a:rPr lang="es-ES" sz="1800" dirty="0" err="1"/>
              <a:t>product.model.ts</a:t>
            </a:r>
            <a:endParaRPr lang="es-ES" sz="1800" dirty="0"/>
          </a:p>
          <a:p>
            <a:pPr marL="0" indent="0">
              <a:buNone/>
            </a:pPr>
            <a:r>
              <a:rPr lang="es-ES" sz="1800" dirty="0" err="1"/>
              <a:t>src</a:t>
            </a:r>
            <a:r>
              <a:rPr lang="es-ES" sz="1800" dirty="0"/>
              <a:t>/app/</a:t>
            </a:r>
            <a:r>
              <a:rPr lang="es-ES" sz="1800" dirty="0" err="1"/>
              <a:t>model</a:t>
            </a:r>
            <a:r>
              <a:rPr lang="es-ES" sz="1800" dirty="0"/>
              <a:t>/</a:t>
            </a:r>
            <a:r>
              <a:rPr lang="es-ES" sz="1800" dirty="0" err="1"/>
              <a:t>repository.model.ts</a:t>
            </a:r>
            <a:endParaRPr lang="es-ES" sz="1800" dirty="0"/>
          </a:p>
          <a:p>
            <a:pPr marL="0" indent="0"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17372942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9DD68-600E-47DA-8BDB-EE6D3C45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u="sng" dirty="0"/>
              <a:t>Definir un Module: </a:t>
            </a:r>
            <a:r>
              <a:rPr lang="es-ES" dirty="0"/>
              <a:t>El siguiente paso es definir un module que enlace todo. </a:t>
            </a:r>
          </a:p>
          <a:p>
            <a:pPr marL="0" indent="0">
              <a:buNone/>
            </a:pPr>
            <a:r>
              <a:rPr lang="es-ES" dirty="0"/>
              <a:t>Nuevo fichero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model.module.ts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model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SimpleDataSource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datasource.model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SimpleDataSource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600" b="1" u="sng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3B79E76-7CCA-4D5E-B821-674110D76FD9}"/>
              </a:ext>
            </a:extLst>
          </p:cNvPr>
          <p:cNvCxnSpPr/>
          <p:nvPr/>
        </p:nvCxnSpPr>
        <p:spPr>
          <a:xfrm flipV="1">
            <a:off x="1475656" y="378904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1870CF2-2A34-4095-9C86-85C32C0B3693}"/>
              </a:ext>
            </a:extLst>
          </p:cNvPr>
          <p:cNvCxnSpPr/>
          <p:nvPr/>
        </p:nvCxnSpPr>
        <p:spPr>
          <a:xfrm>
            <a:off x="1475656" y="4005064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C51AC0-C9D7-456F-BF41-8E69A3640294}"/>
              </a:ext>
            </a:extLst>
          </p:cNvPr>
          <p:cNvCxnSpPr>
            <a:cxnSpLocks/>
          </p:cNvCxnSpPr>
          <p:nvPr/>
        </p:nvCxnSpPr>
        <p:spPr>
          <a:xfrm>
            <a:off x="4283968" y="4005064"/>
            <a:ext cx="0" cy="156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AEEBB2-768A-4D53-A371-0EF2BFB209F1}"/>
              </a:ext>
            </a:extLst>
          </p:cNvPr>
          <p:cNvSpPr txBox="1"/>
          <p:nvPr/>
        </p:nvSpPr>
        <p:spPr>
          <a:xfrm>
            <a:off x="4284347" y="4339443"/>
            <a:ext cx="4402825" cy="132343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b="1" dirty="0"/>
              <a:t>Cuando se usa </a:t>
            </a:r>
            <a:r>
              <a:rPr lang="es-ES" sz="1600" b="1" i="1" dirty="0" err="1"/>
              <a:t>providers</a:t>
            </a:r>
            <a:r>
              <a:rPr lang="es-ES" sz="1600" b="1" dirty="0"/>
              <a:t> en un </a:t>
            </a:r>
            <a:r>
              <a:rPr lang="es-ES" sz="1600" b="1" dirty="0" err="1"/>
              <a:t>feature</a:t>
            </a:r>
            <a:r>
              <a:rPr lang="es-ES" sz="1600" b="1" dirty="0"/>
              <a:t> module, las clases declaradas, en este caso </a:t>
            </a:r>
            <a:r>
              <a:rPr lang="es-ES" sz="1600" b="1" i="1" dirty="0" err="1"/>
              <a:t>Model</a:t>
            </a:r>
            <a:r>
              <a:rPr lang="es-ES" sz="1600" b="1" dirty="0"/>
              <a:t> y </a:t>
            </a:r>
            <a:r>
              <a:rPr lang="es-ES" sz="1600" b="1" i="1" dirty="0" err="1"/>
              <a:t>SimpleDataSource</a:t>
            </a:r>
            <a:r>
              <a:rPr lang="es-ES" sz="1600" b="1" dirty="0"/>
              <a:t>, son registradas con el inyector de módulos, lo que significa que son accesibles en toda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369731679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66CE0-BE0B-4D24-B66B-1E1B9CB7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u="sng" dirty="0"/>
              <a:t>Actualizando las otras clases en la aplicación</a:t>
            </a:r>
            <a:r>
              <a:rPr lang="es-ES" dirty="0"/>
              <a:t>: El siguiente paso es actualizar los </a:t>
            </a:r>
            <a:r>
              <a:rPr lang="es-ES" i="1" dirty="0" err="1"/>
              <a:t>imports</a:t>
            </a:r>
            <a:r>
              <a:rPr lang="es-ES" dirty="0"/>
              <a:t> al nuevo modulo. Hay 4 ficheros afectados:</a:t>
            </a:r>
          </a:p>
          <a:p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attr.directive.ts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 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ElementRef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Attribute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Input,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SimpleChange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EventEmitter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HostListener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HostBinding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pa-attr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//...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77D6392-E9D4-4D95-8AE0-C493E6A77E2E}"/>
              </a:ext>
            </a:extLst>
          </p:cNvPr>
          <p:cNvCxnSpPr/>
          <p:nvPr/>
        </p:nvCxnSpPr>
        <p:spPr>
          <a:xfrm flipH="1">
            <a:off x="6084168" y="3645024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88131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2877E8F-D2A4-416B-93CF-DCC74E42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84835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NOTA PARA EL CURSO: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este tema no vamos a hacer un desarrollo de los puntos en código, al ser un tema de teoría, vamos a descargar el proyecto ya confeccionado, estudiando los puntos sobre el código del proyecto.</a:t>
            </a:r>
          </a:p>
          <a:p>
            <a:pPr marL="0" indent="0">
              <a:buNone/>
            </a:pPr>
            <a:r>
              <a:rPr lang="es-ES" dirty="0"/>
              <a:t>Descargar:</a:t>
            </a:r>
          </a:p>
          <a:p>
            <a:pPr marL="0" indent="0">
              <a:buNone/>
            </a:pPr>
            <a:r>
              <a:rPr lang="es-ES" dirty="0"/>
              <a:t>C:\MASTER_CURSO\ANGULAR_CURSO\PROYECTOS\módulos\example.zip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Y ejecutar lo siguiente en el </a:t>
            </a:r>
            <a:r>
              <a:rPr lang="es-ES" dirty="0" err="1"/>
              <a:t>prompt</a:t>
            </a:r>
            <a:r>
              <a:rPr lang="es-ES" dirty="0"/>
              <a:t>(en principio, esto no hace falta ya que el proyecto comprimido ya lo lleva):</a:t>
            </a:r>
          </a:p>
          <a:p>
            <a:pPr marL="0" indent="0">
              <a:buNone/>
            </a:pPr>
            <a:r>
              <a:rPr lang="es-ES" i="1" dirty="0" err="1"/>
              <a:t>npm</a:t>
            </a:r>
            <a:r>
              <a:rPr lang="es-ES" i="1" dirty="0"/>
              <a:t> </a:t>
            </a:r>
            <a:r>
              <a:rPr lang="es-ES" i="1" dirty="0" err="1"/>
              <a:t>install</a:t>
            </a:r>
            <a:r>
              <a:rPr lang="es-ES" i="1" dirty="0"/>
              <a:t> --</a:t>
            </a:r>
            <a:r>
              <a:rPr lang="es-ES" i="1" dirty="0" err="1"/>
              <a:t>save-dev</a:t>
            </a:r>
            <a:r>
              <a:rPr lang="es-ES" i="1" dirty="0"/>
              <a:t> @angular-devkit/build-angular</a:t>
            </a:r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15931532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B3DCED-54CB-48FC-8EBF-DAB01FA9F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categoryFilter.pipe.ts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Pipe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@Pipe({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filter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pure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transform(products: Product[], category: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 Product[]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?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products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products.filter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p.category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category);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6CAD503-0D25-4366-A390-0BA112880873}"/>
              </a:ext>
            </a:extLst>
          </p:cNvPr>
          <p:cNvCxnSpPr/>
          <p:nvPr/>
        </p:nvCxnSpPr>
        <p:spPr>
          <a:xfrm flipH="1">
            <a:off x="5940152" y="20608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55406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14625-8CAE-460B-B75A-D317A2774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productForm.component.ts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Output,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EventEmitter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form.model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"productForm.component.html"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styleUrls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: ["productForm.component.css"]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//...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16A1D9A-9B67-4EFC-9051-8889A8031270}"/>
              </a:ext>
            </a:extLst>
          </p:cNvPr>
          <p:cNvCxnSpPr/>
          <p:nvPr/>
        </p:nvCxnSpPr>
        <p:spPr>
          <a:xfrm flipH="1">
            <a:off x="6156176" y="1700808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377F6A5-F9C3-4D73-8886-574EE1DF3CA2}"/>
              </a:ext>
            </a:extLst>
          </p:cNvPr>
          <p:cNvCxnSpPr/>
          <p:nvPr/>
        </p:nvCxnSpPr>
        <p:spPr>
          <a:xfrm flipH="1">
            <a:off x="6804248" y="1988840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54F0CC8-5301-473A-A99F-B2DF06FA00A6}"/>
              </a:ext>
            </a:extLst>
          </p:cNvPr>
          <p:cNvCxnSpPr/>
          <p:nvPr/>
        </p:nvCxnSpPr>
        <p:spPr>
          <a:xfrm flipH="1">
            <a:off x="6012160" y="2276872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44784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C018F4-7491-4210-86F2-54987AC38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productTable.component.ts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Input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paProductTable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"productTable.component.html"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/>
              <a:t>//…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6F4D4D5-9C61-4E25-918F-9C3C26E5521F}"/>
              </a:ext>
            </a:extLst>
          </p:cNvPr>
          <p:cNvCxnSpPr>
            <a:cxnSpLocks/>
          </p:cNvCxnSpPr>
          <p:nvPr/>
        </p:nvCxnSpPr>
        <p:spPr>
          <a:xfrm flipH="1">
            <a:off x="6156176" y="1772816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D813F02-247C-4322-BC3F-4416EB76BCC7}"/>
              </a:ext>
            </a:extLst>
          </p:cNvPr>
          <p:cNvCxnSpPr/>
          <p:nvPr/>
        </p:nvCxnSpPr>
        <p:spPr>
          <a:xfrm flipH="1">
            <a:off x="6156176" y="2060848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724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6DF30-93FF-47AF-8B39-BC795E37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r>
              <a:rPr lang="es-ES" u="sng" dirty="0"/>
              <a:t>Actualizar el Modulo </a:t>
            </a:r>
            <a:r>
              <a:rPr lang="es-ES" u="sng" dirty="0" err="1"/>
              <a:t>Root</a:t>
            </a:r>
            <a:r>
              <a:rPr lang="es-ES" dirty="0"/>
              <a:t>: (Paso final)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latin typeface="Consolas" panose="020B0609020204030204" pitchFamily="49" charset="0"/>
              </a:rPr>
              <a:t>//...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PaDiscountAmountDirective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discountAmount.directive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model.module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VALUE_SERVICE,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PaDisplayValueDirective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valueDisplay.directive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registerLocaleData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imports: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PaDiscountPipe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PaDiscountAmountDirective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[{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LOCALE_ID,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useValue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"es-ES"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{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VALUE_SERVICE,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useValue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Apples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}],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392A3F2-B6A9-4DEA-86B7-AE2C1A1FCCB1}"/>
              </a:ext>
            </a:extLst>
          </p:cNvPr>
          <p:cNvCxnSpPr/>
          <p:nvPr/>
        </p:nvCxnSpPr>
        <p:spPr>
          <a:xfrm flipH="1">
            <a:off x="4860032" y="2564904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CC2ECF7-8A6A-4365-AD5C-7C3F2580FA82}"/>
              </a:ext>
            </a:extLst>
          </p:cNvPr>
          <p:cNvCxnSpPr/>
          <p:nvPr/>
        </p:nvCxnSpPr>
        <p:spPr>
          <a:xfrm flipH="1">
            <a:off x="6444208" y="558924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7055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127F68-1C7E-4611-85D7-17A2AB17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Agrupación de </a:t>
            </a:r>
            <a:r>
              <a:rPr lang="es-ES" u="sng" dirty="0" err="1"/>
              <a:t>funcionalides</a:t>
            </a:r>
            <a:r>
              <a:rPr lang="es-ES" u="sng" dirty="0"/>
              <a:t> comunes</a:t>
            </a:r>
          </a:p>
          <a:p>
            <a:r>
              <a:rPr lang="es-ES" dirty="0"/>
              <a:t>El siguiente paso es agrupar todas las funcionalidades comunes de la aplicación como </a:t>
            </a:r>
            <a:r>
              <a:rPr lang="es-ES" i="1" dirty="0"/>
              <a:t>pipes</a:t>
            </a:r>
            <a:r>
              <a:rPr lang="es-ES" dirty="0"/>
              <a:t> y </a:t>
            </a:r>
            <a:r>
              <a:rPr lang="es-ES" i="1" dirty="0"/>
              <a:t>directivas</a:t>
            </a:r>
            <a:r>
              <a:rPr lang="es-ES" dirty="0"/>
              <a:t>.</a:t>
            </a:r>
          </a:p>
          <a:p>
            <a:r>
              <a:rPr lang="es-ES" dirty="0"/>
              <a:t>Vamos a mover todas las pipes, directivas y servicios dentro de un módulo individual.</a:t>
            </a:r>
          </a:p>
          <a:p>
            <a:r>
              <a:rPr lang="es-ES" dirty="0"/>
              <a:t>Crear carpeta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common</a:t>
            </a:r>
            <a:endParaRPr lang="es-ES" b="1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Ejecutar los siguientes comandos en </a:t>
            </a:r>
            <a:r>
              <a:rPr lang="es-ES" i="1" dirty="0">
                <a:sym typeface="Wingdings" panose="05000000000000000000" pitchFamily="2" charset="2"/>
              </a:rPr>
              <a:t>PowerShell</a:t>
            </a:r>
          </a:p>
          <a:p>
            <a:pPr marL="0" indent="0">
              <a:buNone/>
            </a:pPr>
            <a:r>
              <a:rPr lang="es-ES" dirty="0" err="1">
                <a:sym typeface="Wingdings" panose="05000000000000000000" pitchFamily="2" charset="2"/>
              </a:rPr>
              <a:t>mv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/app/*.</a:t>
            </a:r>
            <a:r>
              <a:rPr lang="es-ES" dirty="0" err="1">
                <a:sym typeface="Wingdings" panose="05000000000000000000" pitchFamily="2" charset="2"/>
              </a:rPr>
              <a:t>pipe.ts</a:t>
            </a:r>
            <a:r>
              <a:rPr lang="es-ES" dirty="0">
                <a:sym typeface="Wingdings" panose="05000000000000000000" pitchFamily="2" charset="2"/>
              </a:rPr>
              <a:t> 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</a:t>
            </a:r>
            <a:r>
              <a:rPr lang="es-ES" dirty="0" err="1">
                <a:sym typeface="Wingdings" panose="05000000000000000000" pitchFamily="2" charset="2"/>
              </a:rPr>
              <a:t>common</a:t>
            </a:r>
            <a:r>
              <a:rPr lang="es-ES" dirty="0">
                <a:sym typeface="Wingdings" panose="05000000000000000000" pitchFamily="2" charset="2"/>
              </a:rPr>
              <a:t>/</a:t>
            </a:r>
          </a:p>
          <a:p>
            <a:pPr marL="0" indent="0">
              <a:buNone/>
            </a:pPr>
            <a:r>
              <a:rPr lang="es-ES" dirty="0" err="1">
                <a:sym typeface="Wingdings" panose="05000000000000000000" pitchFamily="2" charset="2"/>
              </a:rPr>
              <a:t>mv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/app/*.</a:t>
            </a:r>
            <a:r>
              <a:rPr lang="es-ES" dirty="0" err="1">
                <a:sym typeface="Wingdings" panose="05000000000000000000" pitchFamily="2" charset="2"/>
              </a:rPr>
              <a:t>directive.ts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</a:t>
            </a:r>
            <a:r>
              <a:rPr lang="es-ES" dirty="0" err="1">
                <a:sym typeface="Wingdings" panose="05000000000000000000" pitchFamily="2" charset="2"/>
              </a:rPr>
              <a:t>common</a:t>
            </a:r>
            <a:r>
              <a:rPr lang="es-ES" dirty="0">
                <a:sym typeface="Wingdings" panose="05000000000000000000" pitchFamily="2" charset="2"/>
              </a:rPr>
              <a:t>/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Sino funciona (Tabla 21.6 </a:t>
            </a:r>
            <a:r>
              <a:rPr lang="es-ES">
                <a:sym typeface="Wingdings" panose="05000000000000000000" pitchFamily="2" charset="2"/>
              </a:rPr>
              <a:t>pag.540)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676612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5C2601-AF2C-4AD3-8335-AE0A3771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5559896"/>
          </a:xfrm>
        </p:spPr>
        <p:txBody>
          <a:bodyPr/>
          <a:lstStyle/>
          <a:p>
            <a:r>
              <a:rPr lang="es-ES" dirty="0"/>
              <a:t>Actualizando las clases en el nuevo módulo: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attr.directive.ts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common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ElementRef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Attribute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Input,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SimpleChange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EventEmitter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HostListener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HostBinding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pa-attr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//...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0F273AD-8587-4BA3-9301-C5F81308630E}"/>
              </a:ext>
            </a:extLst>
          </p:cNvPr>
          <p:cNvCxnSpPr/>
          <p:nvPr/>
        </p:nvCxnSpPr>
        <p:spPr>
          <a:xfrm flipV="1">
            <a:off x="3419872" y="342900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669BB23-B09C-491F-BD4F-C2BC1A64A3F5}"/>
              </a:ext>
            </a:extLst>
          </p:cNvPr>
          <p:cNvCxnSpPr/>
          <p:nvPr/>
        </p:nvCxnSpPr>
        <p:spPr>
          <a:xfrm>
            <a:off x="3419872" y="3717032"/>
            <a:ext cx="26642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0799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53D71-9FAB-4C6B-83D6-30EA7F7DE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categoryFilter.pipe.ts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common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Pipe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@Pipe({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filter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pure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transform(products: Product[], category: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 Product[]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?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products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products.filter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p.category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category);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94C6F40-7475-4B38-8362-0934A74CD0BE}"/>
              </a:ext>
            </a:extLst>
          </p:cNvPr>
          <p:cNvCxnSpPr/>
          <p:nvPr/>
        </p:nvCxnSpPr>
        <p:spPr>
          <a:xfrm flipV="1">
            <a:off x="3419872" y="198884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D0F4B31-9167-42F8-B53C-CAE658C95D35}"/>
              </a:ext>
            </a:extLst>
          </p:cNvPr>
          <p:cNvCxnSpPr/>
          <p:nvPr/>
        </p:nvCxnSpPr>
        <p:spPr>
          <a:xfrm>
            <a:off x="3419872" y="2276872"/>
            <a:ext cx="31683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11468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E1ABA4-6643-4D7C-AAD9-2E301EBD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 dirty="0"/>
              <a:t>Definiendo el módulo: El siguiente paso es crear un módulo que enlace toda la funcionalidad que ha sido movida a la nueva carpeta:</a:t>
            </a:r>
          </a:p>
          <a:p>
            <a:r>
              <a:rPr lang="es-ES" dirty="0"/>
              <a:t>Nuevo fichero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common.module.ts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common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addTax.pipe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attr.directive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categoryFilter.pipe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cellColor.directive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cellColorSwitcher.directive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PaDiscountPipe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discount.pipe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PaDiscountAmountDirective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discountAmount.directive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iterator.directive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structure.directive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twoway.directive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VALUE_SERVICE,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PaDisplayValueDirective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valueDisplay.directive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log.service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model.module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200" b="1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3519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0B8383-02DD-406F-941A-2F3618093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VALUE_SERVICE,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useValue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Apples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PaDiscountAmountDirective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PaDisplayValueDirective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PaDiscountAmountDirective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PaDisplayValueDirective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CommonModule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87464331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20F084-7660-47D6-B265-2A0859B3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i="1" dirty="0" err="1"/>
              <a:t>imports</a:t>
            </a:r>
            <a:r>
              <a:rPr lang="es-ES" dirty="0"/>
              <a:t>: Algunas directivas y pipes en el modulo dependen de los servicios definidos en </a:t>
            </a:r>
            <a:r>
              <a:rPr lang="es-ES" i="1" dirty="0" err="1"/>
              <a:t>Model</a:t>
            </a:r>
            <a:r>
              <a:rPr lang="es-ES" i="1" dirty="0"/>
              <a:t> Module</a:t>
            </a:r>
            <a:r>
              <a:rPr lang="es-ES" dirty="0"/>
              <a:t>.</a:t>
            </a:r>
          </a:p>
          <a:p>
            <a:r>
              <a:rPr lang="es-ES" i="1" dirty="0" err="1"/>
              <a:t>providers</a:t>
            </a:r>
            <a:r>
              <a:rPr lang="es-ES" dirty="0"/>
              <a:t>: Asegura que los servicios que las directivas y las pipes tendrán acceso a las clases creadas </a:t>
            </a:r>
            <a:r>
              <a:rPr lang="es-ES" i="1" dirty="0" err="1"/>
              <a:t>LogService</a:t>
            </a:r>
            <a:r>
              <a:rPr lang="es-ES" dirty="0"/>
              <a:t> y </a:t>
            </a:r>
            <a:r>
              <a:rPr lang="es-ES" i="1" dirty="0" err="1"/>
              <a:t>DiscountServices</a:t>
            </a:r>
            <a:r>
              <a:rPr lang="es-ES" dirty="0"/>
              <a:t> no sólo en el </a:t>
            </a:r>
            <a:r>
              <a:rPr lang="es-ES" dirty="0" err="1"/>
              <a:t>common</a:t>
            </a:r>
            <a:r>
              <a:rPr lang="es-ES" dirty="0"/>
              <a:t> module sino en toda la aplicación.</a:t>
            </a:r>
          </a:p>
          <a:p>
            <a:r>
              <a:rPr lang="es-ES" i="1" dirty="0" err="1"/>
              <a:t>declarations</a:t>
            </a:r>
            <a:r>
              <a:rPr lang="es-ES" dirty="0"/>
              <a:t>: proporciona una lista de directivas y pipes. Dos propósitos : activa las clases para su uso en cualquier </a:t>
            </a:r>
            <a:r>
              <a:rPr lang="es-ES" dirty="0" err="1"/>
              <a:t>template</a:t>
            </a:r>
            <a:r>
              <a:rPr lang="es-ES" dirty="0"/>
              <a:t> contenido dentro del modulo y permite a un modulo crear estas clases fuera del modulo.</a:t>
            </a:r>
          </a:p>
          <a:p>
            <a:r>
              <a:rPr lang="es-ES" i="1" dirty="0" err="1"/>
              <a:t>exports</a:t>
            </a:r>
            <a:r>
              <a:rPr lang="es-ES" dirty="0"/>
              <a:t>: define el conjunto de </a:t>
            </a:r>
            <a:r>
              <a:rPr lang="es-ES" dirty="0" err="1"/>
              <a:t>directives</a:t>
            </a:r>
            <a:r>
              <a:rPr lang="es-ES" dirty="0"/>
              <a:t>, </a:t>
            </a:r>
            <a:r>
              <a:rPr lang="es-ES" dirty="0" err="1"/>
              <a:t>components</a:t>
            </a:r>
            <a:r>
              <a:rPr lang="es-ES" dirty="0"/>
              <a:t> y pipes que el modulo proporciona cuando es importado en cualquier parte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30170822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5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En este tema: (TODO TEORÍA)</a:t>
            </a:r>
          </a:p>
          <a:p>
            <a:pPr marL="0" indent="0">
              <a:buNone/>
            </a:pPr>
            <a:r>
              <a:rPr lang="es-ES" sz="2400" b="1" dirty="0"/>
              <a:t>Modules</a:t>
            </a:r>
            <a:r>
              <a:rPr lang="es-ES" sz="2400" dirty="0"/>
              <a:t> le proporcionan información a Angular  sobre la configuración de la aplicación.</a:t>
            </a:r>
          </a:p>
          <a:p>
            <a:pPr lvl="1"/>
            <a:r>
              <a:rPr lang="es-ES" sz="2200" b="1" dirty="0" err="1"/>
              <a:t>Root</a:t>
            </a:r>
            <a:r>
              <a:rPr lang="es-ES" sz="2200" b="1" dirty="0"/>
              <a:t> Module(módulo </a:t>
            </a:r>
            <a:r>
              <a:rPr lang="es-ES" sz="2200" b="1" dirty="0" err="1"/>
              <a:t>ráiz</a:t>
            </a:r>
            <a:r>
              <a:rPr lang="es-ES" sz="2200" b="1" dirty="0"/>
              <a:t>): </a:t>
            </a:r>
            <a:r>
              <a:rPr lang="es-ES" sz="2200" dirty="0"/>
              <a:t>le</a:t>
            </a:r>
            <a:r>
              <a:rPr lang="es-ES" sz="2200" b="1" dirty="0"/>
              <a:t> </a:t>
            </a:r>
            <a:r>
              <a:rPr lang="es-ES" sz="2200" dirty="0"/>
              <a:t>describe la Aplicación a Angular, estableciendo características esenciales tales como Componentes y Servicios. </a:t>
            </a:r>
          </a:p>
          <a:p>
            <a:pPr lvl="1"/>
            <a:r>
              <a:rPr lang="es-ES" sz="2200" b="1" dirty="0" err="1"/>
              <a:t>Feature</a:t>
            </a:r>
            <a:r>
              <a:rPr lang="es-ES" sz="2200" b="1" dirty="0"/>
              <a:t> Module(módulo de funciones): </a:t>
            </a:r>
            <a:r>
              <a:rPr lang="es-ES" sz="2200" dirty="0"/>
              <a:t>son útiles para añadir estructura a proyectos complejos haciéndolos mas fácil de manejar y mantener.</a:t>
            </a:r>
          </a:p>
          <a:p>
            <a:r>
              <a:rPr lang="es-ES" sz="2400" dirty="0"/>
              <a:t>Modules son clases a las cuales se les aplica el decorador </a:t>
            </a:r>
            <a:r>
              <a:rPr lang="es-ES" sz="2400" b="1" i="1" dirty="0"/>
              <a:t>@</a:t>
            </a:r>
            <a:r>
              <a:rPr lang="es-ES" sz="2400" b="1" i="1" dirty="0" err="1"/>
              <a:t>NgModule</a:t>
            </a:r>
            <a:r>
              <a:rPr lang="es-ES" sz="2400" dirty="0"/>
              <a:t>. Las propiedades usadas por el decorador tienen diferentes significados según sean </a:t>
            </a:r>
            <a:r>
              <a:rPr lang="es-ES" sz="2400" i="1" dirty="0"/>
              <a:t>Módulos </a:t>
            </a:r>
            <a:r>
              <a:rPr lang="es-ES" sz="2400" i="1" dirty="0" err="1"/>
              <a:t>Root</a:t>
            </a:r>
            <a:r>
              <a:rPr lang="es-ES" sz="2400" i="1" dirty="0"/>
              <a:t> </a:t>
            </a:r>
            <a:r>
              <a:rPr lang="es-ES" sz="2400" dirty="0"/>
              <a:t>o </a:t>
            </a:r>
            <a:r>
              <a:rPr lang="es-ES" sz="2400" i="1" dirty="0"/>
              <a:t>Módulos </a:t>
            </a:r>
            <a:r>
              <a:rPr lang="es-ES" sz="2400" i="1" dirty="0" err="1"/>
              <a:t>Feature</a:t>
            </a:r>
            <a:r>
              <a:rPr lang="es-ES" sz="2400" dirty="0"/>
              <a:t>.</a:t>
            </a:r>
          </a:p>
          <a:p>
            <a:r>
              <a:rPr lang="es-ES" dirty="0"/>
              <a:t>Toda aplicación debe tener un Modulo </a:t>
            </a:r>
            <a:r>
              <a:rPr lang="es-ES" dirty="0" err="1"/>
              <a:t>Root</a:t>
            </a:r>
            <a:r>
              <a:rPr lang="es-ES" dirty="0"/>
              <a:t>, el uso de los Módulos </a:t>
            </a:r>
            <a:r>
              <a:rPr lang="es-ES" dirty="0" err="1"/>
              <a:t>Feature</a:t>
            </a:r>
            <a:r>
              <a:rPr lang="es-ES" dirty="0"/>
              <a:t> es enteramente opcional.</a:t>
            </a:r>
          </a:p>
          <a:p>
            <a:endParaRPr lang="es-ES" dirty="0"/>
          </a:p>
          <a:p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E36AFD-1826-403A-9C96-ECB14896C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91945"/>
          </a:xfrm>
        </p:spPr>
        <p:txBody>
          <a:bodyPr/>
          <a:lstStyle/>
          <a:p>
            <a:r>
              <a:rPr lang="es-ES" u="sng" dirty="0"/>
              <a:t>Actualizar las otras clases en la Aplicación: </a:t>
            </a:r>
            <a:r>
              <a:rPr lang="es-ES" dirty="0"/>
              <a:t>que contienen </a:t>
            </a:r>
            <a:r>
              <a:rPr lang="es-ES" dirty="0" err="1"/>
              <a:t>imports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discountDisplay.component.ts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Input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"./common/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paDiscountDisplay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template: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`&lt;div class="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-info text-white p-2"&gt;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The discount is {{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discounter.discount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&lt;/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&gt;`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CE6860F-D3DD-4021-9BCE-816463F9293F}"/>
              </a:ext>
            </a:extLst>
          </p:cNvPr>
          <p:cNvCxnSpPr/>
          <p:nvPr/>
        </p:nvCxnSpPr>
        <p:spPr>
          <a:xfrm flipV="1">
            <a:off x="4788024" y="285293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2E934E6-D12B-44E4-9198-BA80BD4E5190}"/>
              </a:ext>
            </a:extLst>
          </p:cNvPr>
          <p:cNvCxnSpPr/>
          <p:nvPr/>
        </p:nvCxnSpPr>
        <p:spPr>
          <a:xfrm>
            <a:off x="4788024" y="3212976"/>
            <a:ext cx="25922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6390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E02FE6-95DC-47B5-883B-F5B254E49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discountEditor.component.ts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Input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"./common/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paDiscountEditor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`&lt;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form-group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&lt;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&lt;input [(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ngModel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)]="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discounter.discount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     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-control" 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number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 /&gt;             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&lt;/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&gt;`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61E4AEE-9650-4AD1-B9A3-1D315B4E2B9E}"/>
              </a:ext>
            </a:extLst>
          </p:cNvPr>
          <p:cNvCxnSpPr/>
          <p:nvPr/>
        </p:nvCxnSpPr>
        <p:spPr>
          <a:xfrm flipV="1">
            <a:off x="4788024" y="213285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91D77A1-6B12-4A0E-BC3F-91C7D22E1BC8}"/>
              </a:ext>
            </a:extLst>
          </p:cNvPr>
          <p:cNvCxnSpPr>
            <a:cxnSpLocks/>
          </p:cNvCxnSpPr>
          <p:nvPr/>
        </p:nvCxnSpPr>
        <p:spPr>
          <a:xfrm>
            <a:off x="4788024" y="2564904"/>
            <a:ext cx="30963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99181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EFC17-1DBE-4F73-9CD2-1B21003FE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productForm.component.ts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Output,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EventEmitter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VALUE_SERVICE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"./common/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valueDisplay.directive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"productForm.component.html"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viewProviders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[{ provide: VALUE_SERVICE,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"Oranges"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styleUrls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: ["productForm.component.css"]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//...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B0848A7-5EE1-4EDD-9F88-D9A8D1C53A90}"/>
              </a:ext>
            </a:extLst>
          </p:cNvPr>
          <p:cNvCxnSpPr/>
          <p:nvPr/>
        </p:nvCxnSpPr>
        <p:spPr>
          <a:xfrm flipV="1">
            <a:off x="4572000" y="299695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8337DBC-A64A-4865-8BED-076C6C5C0012}"/>
              </a:ext>
            </a:extLst>
          </p:cNvPr>
          <p:cNvCxnSpPr/>
          <p:nvPr/>
        </p:nvCxnSpPr>
        <p:spPr>
          <a:xfrm>
            <a:off x="4572000" y="3429000"/>
            <a:ext cx="3312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62843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860066-6B6D-4E0A-8161-CDA3632E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productTable.component.ts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Input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"./common/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paProductTable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"productTable.component.html"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//...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0042B1C-15FB-4EA4-8FDD-28CB180B5321}"/>
              </a:ext>
            </a:extLst>
          </p:cNvPr>
          <p:cNvCxnSpPr/>
          <p:nvPr/>
        </p:nvCxnSpPr>
        <p:spPr>
          <a:xfrm flipV="1">
            <a:off x="4788024" y="263691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BD689-08E3-4294-8CD9-A55B0AA110AA}"/>
              </a:ext>
            </a:extLst>
          </p:cNvPr>
          <p:cNvCxnSpPr>
            <a:cxnSpLocks/>
          </p:cNvCxnSpPr>
          <p:nvPr/>
        </p:nvCxnSpPr>
        <p:spPr>
          <a:xfrm>
            <a:off x="4788024" y="2996952"/>
            <a:ext cx="34563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6513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6F6AF3-53C7-4900-969B-560701F38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u="sng" dirty="0"/>
              <a:t>Actualizar el </a:t>
            </a:r>
            <a:r>
              <a:rPr lang="es-ES" i="1" u="sng" dirty="0" err="1"/>
              <a:t>Root</a:t>
            </a:r>
            <a:r>
              <a:rPr lang="es-ES" i="1" u="sng" dirty="0"/>
              <a:t> Module</a:t>
            </a:r>
            <a:r>
              <a:rPr lang="es-ES" u="sng" dirty="0"/>
              <a:t>: </a:t>
            </a:r>
            <a:r>
              <a:rPr lang="es-ES" dirty="0"/>
              <a:t>El paso final es actualizar el modulo </a:t>
            </a:r>
            <a:r>
              <a:rPr lang="es-ES" dirty="0" err="1"/>
              <a:t>root</a:t>
            </a:r>
            <a:r>
              <a:rPr lang="es-ES" dirty="0"/>
              <a:t> para que cargue el </a:t>
            </a:r>
            <a:r>
              <a:rPr lang="es-ES" dirty="0" err="1"/>
              <a:t>common</a:t>
            </a:r>
            <a:r>
              <a:rPr lang="es-ES" dirty="0"/>
              <a:t> module proporcionando acceso a las directivas y pipes que contiene.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productTable.component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productForm.component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LOCALE_ID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'@angular/common/locales/es'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registerLocaleData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common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discountDisplay.component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discountEditor.component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6747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F87A03-63C4-4211-9B7F-97E6BB5B8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model.module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CommonModule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"./common/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common.module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registerLocaleData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imports: 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CommonModule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LOCALE_ID,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useValue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"es-ES"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291A86E-C908-4952-8F9F-318AC4FC151C}"/>
              </a:ext>
            </a:extLst>
          </p:cNvPr>
          <p:cNvCxnSpPr/>
          <p:nvPr/>
        </p:nvCxnSpPr>
        <p:spPr>
          <a:xfrm flipV="1">
            <a:off x="4427984" y="105273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2998365-1E70-42E9-9088-D69F23C2ADD8}"/>
              </a:ext>
            </a:extLst>
          </p:cNvPr>
          <p:cNvCxnSpPr/>
          <p:nvPr/>
        </p:nvCxnSpPr>
        <p:spPr>
          <a:xfrm>
            <a:off x="4427984" y="1340768"/>
            <a:ext cx="27363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4E6745C-FECB-4CCB-A323-EFA45FEB750C}"/>
              </a:ext>
            </a:extLst>
          </p:cNvPr>
          <p:cNvCxnSpPr/>
          <p:nvPr/>
        </p:nvCxnSpPr>
        <p:spPr>
          <a:xfrm flipH="1">
            <a:off x="7308304" y="234888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89935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E58A7-3B96-4C4A-98C0-4C6C7802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r>
              <a:rPr lang="es-ES" u="sng" dirty="0"/>
              <a:t>Crear un </a:t>
            </a:r>
            <a:r>
              <a:rPr lang="es-ES" u="sng" dirty="0" err="1"/>
              <a:t>Feature</a:t>
            </a:r>
            <a:r>
              <a:rPr lang="es-ES" u="sng" dirty="0"/>
              <a:t> Module con Componentes:</a:t>
            </a:r>
          </a:p>
          <a:p>
            <a:r>
              <a:rPr lang="es-ES" dirty="0"/>
              <a:t>Crear una carpeta </a:t>
            </a:r>
            <a:r>
              <a:rPr lang="es-ES" b="1" dirty="0" err="1"/>
              <a:t>src</a:t>
            </a:r>
            <a:r>
              <a:rPr lang="es-ES" b="1" dirty="0"/>
              <a:t>/app/</a:t>
            </a:r>
            <a:r>
              <a:rPr lang="es-ES" b="1" dirty="0" err="1"/>
              <a:t>components</a:t>
            </a:r>
            <a:endParaRPr lang="es-ES" b="1" dirty="0"/>
          </a:p>
          <a:p>
            <a:r>
              <a:rPr lang="es-ES" dirty="0"/>
              <a:t>PowerShell:</a:t>
            </a:r>
          </a:p>
          <a:p>
            <a:pPr marL="393700" lvl="1" indent="0">
              <a:buNone/>
            </a:pPr>
            <a:r>
              <a:rPr lang="es-ES" dirty="0"/>
              <a:t>mv </a:t>
            </a:r>
            <a:r>
              <a:rPr lang="es-ES" dirty="0" err="1"/>
              <a:t>src</a:t>
            </a:r>
            <a:r>
              <a:rPr lang="es-ES" dirty="0"/>
              <a:t>/app/*.</a:t>
            </a:r>
            <a:r>
              <a:rPr lang="es-ES" dirty="0" err="1"/>
              <a:t>component.ts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/app/</a:t>
            </a:r>
            <a:r>
              <a:rPr lang="es-ES" dirty="0" err="1"/>
              <a:t>components</a:t>
            </a:r>
            <a:r>
              <a:rPr lang="es-ES" dirty="0"/>
              <a:t>/</a:t>
            </a:r>
          </a:p>
          <a:p>
            <a:pPr marL="393700" lvl="1" indent="0">
              <a:buNone/>
            </a:pPr>
            <a:r>
              <a:rPr lang="es-ES" dirty="0" err="1"/>
              <a:t>mv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/app/*.component.html </a:t>
            </a:r>
            <a:r>
              <a:rPr lang="es-ES" dirty="0" err="1"/>
              <a:t>src</a:t>
            </a:r>
            <a:r>
              <a:rPr lang="es-ES" dirty="0"/>
              <a:t>/app/</a:t>
            </a:r>
            <a:r>
              <a:rPr lang="es-ES" dirty="0" err="1"/>
              <a:t>components</a:t>
            </a:r>
            <a:r>
              <a:rPr lang="es-ES" dirty="0"/>
              <a:t>/</a:t>
            </a:r>
          </a:p>
          <a:p>
            <a:pPr marL="393700" lvl="1" indent="0">
              <a:buNone/>
            </a:pPr>
            <a:r>
              <a:rPr lang="es-ES" dirty="0" err="1"/>
              <a:t>mv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/app/*.component.css </a:t>
            </a:r>
            <a:r>
              <a:rPr lang="es-ES" dirty="0" err="1"/>
              <a:t>src</a:t>
            </a:r>
            <a:r>
              <a:rPr lang="es-ES" dirty="0"/>
              <a:t>/app/</a:t>
            </a:r>
            <a:r>
              <a:rPr lang="es-ES" dirty="0" err="1"/>
              <a:t>components</a:t>
            </a:r>
            <a:r>
              <a:rPr lang="es-ES" dirty="0"/>
              <a:t>/</a:t>
            </a:r>
          </a:p>
          <a:p>
            <a:pPr marL="3937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209308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40118-F951-415E-83BF-CA199173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Crear el Module </a:t>
            </a:r>
            <a:r>
              <a:rPr lang="es-ES" dirty="0" err="1"/>
              <a:t>Definition</a:t>
            </a:r>
            <a:endParaRPr lang="es-ES" dirty="0"/>
          </a:p>
          <a:p>
            <a:pPr marL="0" indent="0">
              <a:buNone/>
            </a:pPr>
            <a:r>
              <a:rPr lang="es-ES" sz="2000" dirty="0"/>
              <a:t>Nuevo fichero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ym typeface="Wingdings" panose="05000000000000000000" pitchFamily="2" charset="2"/>
              </a:rPr>
              <a:t>components.module.ts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/app/</a:t>
            </a:r>
            <a:r>
              <a:rPr lang="es-ES" sz="2000" b="1" dirty="0" err="1">
                <a:sym typeface="Wingdings" panose="05000000000000000000" pitchFamily="2" charset="2"/>
              </a:rPr>
              <a:t>components</a:t>
            </a:r>
            <a:endParaRPr lang="es-ES" sz="20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"@angular/platform-browser"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"../common/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common.module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discountDisplay.component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discountEditor.component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productForm.component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productTable.component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imports: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ComponentsModule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49AD628-4988-4B06-A390-89348076438F}"/>
              </a:ext>
            </a:extLst>
          </p:cNvPr>
          <p:cNvCxnSpPr/>
          <p:nvPr/>
        </p:nvCxnSpPr>
        <p:spPr>
          <a:xfrm flipH="1">
            <a:off x="6444208" y="198884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171A76B-BF3E-4863-9EF7-B49D24896573}"/>
              </a:ext>
            </a:extLst>
          </p:cNvPr>
          <p:cNvCxnSpPr/>
          <p:nvPr/>
        </p:nvCxnSpPr>
        <p:spPr>
          <a:xfrm flipH="1">
            <a:off x="6084168" y="2204864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E0FE72A-B82D-4170-92C0-54A102C950F3}"/>
              </a:ext>
            </a:extLst>
          </p:cNvPr>
          <p:cNvCxnSpPr/>
          <p:nvPr/>
        </p:nvCxnSpPr>
        <p:spPr>
          <a:xfrm flipH="1">
            <a:off x="6444208" y="508518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7170253-BB59-4D61-8F77-B7DA69C9E15F}"/>
              </a:ext>
            </a:extLst>
          </p:cNvPr>
          <p:cNvCxnSpPr/>
          <p:nvPr/>
        </p:nvCxnSpPr>
        <p:spPr>
          <a:xfrm>
            <a:off x="8100392" y="1988840"/>
            <a:ext cx="0" cy="453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5D3520E-1589-4E0E-A714-B96901EE96CC}"/>
              </a:ext>
            </a:extLst>
          </p:cNvPr>
          <p:cNvSpPr txBox="1"/>
          <p:nvPr/>
        </p:nvSpPr>
        <p:spPr>
          <a:xfrm>
            <a:off x="4139952" y="5373216"/>
            <a:ext cx="3960440" cy="138499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Importa </a:t>
            </a:r>
            <a:r>
              <a:rPr lang="es-ES" sz="1200" b="1" dirty="0" err="1"/>
              <a:t>BrowserModule</a:t>
            </a:r>
            <a:r>
              <a:rPr lang="es-ES" sz="1200" b="1" dirty="0"/>
              <a:t> y </a:t>
            </a:r>
            <a:r>
              <a:rPr lang="es-ES" sz="1200" b="1" dirty="0" err="1"/>
              <a:t>CommonModule</a:t>
            </a:r>
            <a:r>
              <a:rPr lang="es-ES" sz="1200" b="1" dirty="0"/>
              <a:t> para asegurar que las directivas tienen acceso a los servicios y las clases declarables que necesitan. Exporta </a:t>
            </a:r>
            <a:r>
              <a:rPr lang="es-ES" sz="1200" b="1" dirty="0" err="1"/>
              <a:t>ProductFormComponent</a:t>
            </a:r>
            <a:r>
              <a:rPr lang="es-ES" sz="1200" b="1" dirty="0"/>
              <a:t> y </a:t>
            </a:r>
            <a:r>
              <a:rPr lang="es-ES" sz="1200" b="1" dirty="0" err="1"/>
              <a:t>ProductTableComponent</a:t>
            </a:r>
            <a:r>
              <a:rPr lang="es-ES" sz="1200" b="1" dirty="0"/>
              <a:t> componentes usados en el Bootstrap del </a:t>
            </a:r>
            <a:r>
              <a:rPr lang="es-ES" sz="1200" b="1" dirty="0" err="1"/>
              <a:t>root</a:t>
            </a:r>
            <a:r>
              <a:rPr lang="es-ES" sz="1200" b="1" dirty="0"/>
              <a:t>. Los otros componentes son privados del modulo.</a:t>
            </a:r>
          </a:p>
        </p:txBody>
      </p:sp>
    </p:spTree>
    <p:extLst>
      <p:ext uri="{BB962C8B-B14F-4D97-AF65-F5344CB8AC3E}">
        <p14:creationId xmlns:p14="http://schemas.microsoft.com/office/powerpoint/2010/main" val="261482425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4256E-27C6-4B4A-9621-E655869F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Actualizar las otras clases</a:t>
            </a:r>
          </a:p>
          <a:p>
            <a:pPr marL="0" indent="0">
              <a:buNone/>
            </a:pPr>
            <a:r>
              <a:rPr lang="es-ES" sz="2200" dirty="0">
                <a:sym typeface="Wingdings" panose="05000000000000000000" pitchFamily="2" charset="2"/>
              </a:rPr>
              <a:t> </a:t>
            </a:r>
            <a:r>
              <a:rPr lang="es-ES" sz="2200" b="1" dirty="0" err="1">
                <a:sym typeface="Wingdings" panose="05000000000000000000" pitchFamily="2" charset="2"/>
              </a:rPr>
              <a:t>discountDisplay.component.ts</a:t>
            </a:r>
            <a:r>
              <a:rPr lang="es-ES" sz="2200" b="1" dirty="0">
                <a:sym typeface="Wingdings" panose="05000000000000000000" pitchFamily="2" charset="2"/>
              </a:rPr>
              <a:t> </a:t>
            </a:r>
            <a:r>
              <a:rPr lang="es-ES" sz="2200" dirty="0">
                <a:sym typeface="Wingdings" panose="05000000000000000000" pitchFamily="2" charset="2"/>
              </a:rPr>
              <a:t>en </a:t>
            </a:r>
            <a:r>
              <a:rPr lang="es-ES" sz="2200" b="1" dirty="0" err="1">
                <a:sym typeface="Wingdings" panose="05000000000000000000" pitchFamily="2" charset="2"/>
              </a:rPr>
              <a:t>src</a:t>
            </a:r>
            <a:r>
              <a:rPr lang="es-ES" sz="2200" b="1" dirty="0">
                <a:sym typeface="Wingdings" panose="05000000000000000000" pitchFamily="2" charset="2"/>
              </a:rPr>
              <a:t>/app/</a:t>
            </a:r>
            <a:r>
              <a:rPr lang="es-ES" sz="2200" b="1" dirty="0" err="1">
                <a:sym typeface="Wingdings" panose="05000000000000000000" pitchFamily="2" charset="2"/>
              </a:rPr>
              <a:t>component</a:t>
            </a:r>
            <a:endParaRPr lang="es-ES" sz="22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Input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"../common/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paDiscountDisplay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template: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`&lt;div class="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-info text-white p-2"&gt;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The discount is {{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discounter.discount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&lt;/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&gt;`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BDB60C5-16FF-4468-BC4F-CE1376282B58}"/>
              </a:ext>
            </a:extLst>
          </p:cNvPr>
          <p:cNvCxnSpPr/>
          <p:nvPr/>
        </p:nvCxnSpPr>
        <p:spPr>
          <a:xfrm flipV="1">
            <a:off x="4283968" y="213285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762A-D5C6-4910-BD78-558F9BCD6305}"/>
              </a:ext>
            </a:extLst>
          </p:cNvPr>
          <p:cNvCxnSpPr/>
          <p:nvPr/>
        </p:nvCxnSpPr>
        <p:spPr>
          <a:xfrm>
            <a:off x="4283968" y="2492896"/>
            <a:ext cx="28803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4205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5649FF-3391-4B44-BE59-BF5668EBC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discountEditor.component.ts</a:t>
            </a:r>
            <a:r>
              <a:rPr lang="es-ES" sz="2400" dirty="0">
                <a:sym typeface="Wingdings" panose="05000000000000000000" pitchFamily="2" charset="2"/>
              </a:rPr>
              <a:t> 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/app/</a:t>
            </a:r>
            <a:r>
              <a:rPr lang="es-ES" sz="2400" b="1" dirty="0" err="1">
                <a:sym typeface="Wingdings" panose="05000000000000000000" pitchFamily="2" charset="2"/>
              </a:rPr>
              <a:t>component</a:t>
            </a:r>
            <a:endParaRPr lang="es-ES" sz="24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Input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"../common/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paDiscountEditor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`&lt;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form-group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&lt;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&lt;input [(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ngModel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)]="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discounter.discount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     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-control" 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number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 /&gt;             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&lt;/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&gt;`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3879C0E-94D6-41A0-BE1D-7556E8E52D15}"/>
              </a:ext>
            </a:extLst>
          </p:cNvPr>
          <p:cNvCxnSpPr>
            <a:cxnSpLocks/>
          </p:cNvCxnSpPr>
          <p:nvPr/>
        </p:nvCxnSpPr>
        <p:spPr>
          <a:xfrm flipV="1">
            <a:off x="4283968" y="191683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883B08F-110B-41CB-B67B-A581F190593E}"/>
              </a:ext>
            </a:extLst>
          </p:cNvPr>
          <p:cNvCxnSpPr/>
          <p:nvPr/>
        </p:nvCxnSpPr>
        <p:spPr>
          <a:xfrm>
            <a:off x="4283968" y="2348880"/>
            <a:ext cx="28083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7694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5E3A2-A169-4491-84C8-08AADDF0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r>
              <a:rPr lang="es-ES" u="sng" dirty="0"/>
              <a:t>Preparar el ejemplo</a:t>
            </a:r>
            <a:r>
              <a:rPr lang="es-ES" dirty="0"/>
              <a:t>: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productTable.component.ts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Discount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paFor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= index; let odd = odd;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let even = even"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[class.bg-info]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="odd"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="even"&gt;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1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1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1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1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800080"/>
                </a:solidFill>
                <a:latin typeface="Consolas" panose="020B0609020204030204" pitchFamily="49" charset="0"/>
              </a:rPr>
              <a:t>discount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100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800080"/>
                </a:solidFill>
                <a:latin typeface="Consolas" panose="020B0609020204030204" pitchFamily="49" charset="0"/>
              </a:rPr>
              <a:t>"EUE":"€"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[pa-price]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item.price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#discount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="discount"&gt;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800080"/>
                </a:solidFill>
                <a:latin typeface="Consolas" panose="020B0609020204030204" pitchFamily="49" charset="0"/>
              </a:rPr>
              <a:t>discount.discountAmount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100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800080"/>
                </a:solidFill>
                <a:latin typeface="Consolas" panose="020B0609020204030204" pitchFamily="49" charset="0"/>
              </a:rPr>
              <a:t>"EUE":"€"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xs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1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6400"/>
                </a:solidFill>
                <a:latin typeface="Consolas" panose="020B0609020204030204" pitchFamily="49" charset="0"/>
              </a:rPr>
              <a:t>&lt;!--&lt;</a:t>
            </a:r>
            <a:r>
              <a:rPr lang="es-ES" sz="1100" dirty="0" err="1">
                <a:solidFill>
                  <a:srgbClr val="006400"/>
                </a:solidFill>
                <a:latin typeface="Consolas" panose="020B0609020204030204" pitchFamily="49" charset="0"/>
              </a:rPr>
              <a:t>paDiscountEditor</a:t>
            </a:r>
            <a:r>
              <a:rPr lang="es-ES" sz="1100" dirty="0">
                <a:solidFill>
                  <a:srgbClr val="006400"/>
                </a:solidFill>
                <a:latin typeface="Consolas" panose="020B0609020204030204" pitchFamily="49" charset="0"/>
              </a:rPr>
              <a:t>&gt;&lt;/</a:t>
            </a:r>
            <a:r>
              <a:rPr lang="es-ES" sz="1100" dirty="0" err="1">
                <a:solidFill>
                  <a:srgbClr val="006400"/>
                </a:solidFill>
                <a:latin typeface="Consolas" panose="020B0609020204030204" pitchFamily="49" charset="0"/>
              </a:rPr>
              <a:t>paDiscountEditor</a:t>
            </a:r>
            <a:r>
              <a:rPr lang="es-ES" sz="1100" dirty="0">
                <a:solidFill>
                  <a:srgbClr val="006400"/>
                </a:solidFill>
                <a:latin typeface="Consolas" panose="020B0609020204030204" pitchFamily="49" charset="0"/>
              </a:rPr>
              <a:t>&gt;--&gt;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6400"/>
                </a:solidFill>
                <a:latin typeface="Consolas" panose="020B0609020204030204" pitchFamily="49" charset="0"/>
              </a:rPr>
              <a:t>&lt;!--&lt;</a:t>
            </a:r>
            <a:r>
              <a:rPr lang="es-ES" sz="1100" dirty="0" err="1">
                <a:solidFill>
                  <a:srgbClr val="006400"/>
                </a:solidFill>
                <a:latin typeface="Consolas" panose="020B0609020204030204" pitchFamily="49" charset="0"/>
              </a:rPr>
              <a:t>paDiscountDisplay</a:t>
            </a:r>
            <a:r>
              <a:rPr lang="es-ES" sz="1100" dirty="0">
                <a:solidFill>
                  <a:srgbClr val="006400"/>
                </a:solidFill>
                <a:latin typeface="Consolas" panose="020B0609020204030204" pitchFamily="49" charset="0"/>
              </a:rPr>
              <a:t>&gt;&lt;/</a:t>
            </a:r>
            <a:r>
              <a:rPr lang="es-ES" sz="1100" dirty="0" err="1">
                <a:solidFill>
                  <a:srgbClr val="006400"/>
                </a:solidFill>
                <a:latin typeface="Consolas" panose="020B0609020204030204" pitchFamily="49" charset="0"/>
              </a:rPr>
              <a:t>paDiscountDisplay</a:t>
            </a:r>
            <a:r>
              <a:rPr lang="es-ES" sz="1100" dirty="0">
                <a:solidFill>
                  <a:srgbClr val="006400"/>
                </a:solidFill>
                <a:latin typeface="Consolas" panose="020B0609020204030204" pitchFamily="49" charset="0"/>
              </a:rPr>
              <a:t>&gt;--&gt;</a:t>
            </a:r>
            <a:endParaRPr lang="es-ES" sz="11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9E7F866-8E19-4F9C-9AC2-0B8781D74409}"/>
              </a:ext>
            </a:extLst>
          </p:cNvPr>
          <p:cNvCxnSpPr/>
          <p:nvPr/>
        </p:nvCxnSpPr>
        <p:spPr>
          <a:xfrm flipH="1">
            <a:off x="4067944" y="6453336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5DE544D5-BE44-4D32-AC7B-5C95BA5B7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321" y="6582072"/>
            <a:ext cx="1731414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4123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152FDF-D995-44E7-B8EA-172A70C2D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productForm.component.ts</a:t>
            </a:r>
            <a:r>
              <a:rPr lang="es-ES" sz="2400" b="1" dirty="0">
                <a:sym typeface="Wingdings" panose="05000000000000000000" pitchFamily="2" charset="2"/>
              </a:rPr>
              <a:t>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/app/</a:t>
            </a:r>
            <a:r>
              <a:rPr lang="es-ES" sz="2400" b="1" dirty="0" err="1">
                <a:sym typeface="Wingdings" panose="05000000000000000000" pitchFamily="2" charset="2"/>
              </a:rPr>
              <a:t>component</a:t>
            </a:r>
            <a:endParaRPr lang="es-ES" sz="24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Output,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EventEmitter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form.model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VALUE_SERVICE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"../common/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valueDisplay.directive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"productForm.component.html"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viewProviders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[{ provide: VALUE_SERVICE,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"Oranges"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styleUrls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: ["productForm.component.css"]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//...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2F5C242-3DC0-44A0-8810-6E1CA5ABA8FE}"/>
              </a:ext>
            </a:extLst>
          </p:cNvPr>
          <p:cNvCxnSpPr/>
          <p:nvPr/>
        </p:nvCxnSpPr>
        <p:spPr>
          <a:xfrm flipH="1">
            <a:off x="6228184" y="1844824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0B05D97-285D-4122-A588-BBC6A378E20E}"/>
              </a:ext>
            </a:extLst>
          </p:cNvPr>
          <p:cNvCxnSpPr/>
          <p:nvPr/>
        </p:nvCxnSpPr>
        <p:spPr>
          <a:xfrm flipH="1">
            <a:off x="6804248" y="2132856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C0066D6-0AC2-46A8-A5F7-1AFB9FEF1E74}"/>
              </a:ext>
            </a:extLst>
          </p:cNvPr>
          <p:cNvCxnSpPr/>
          <p:nvPr/>
        </p:nvCxnSpPr>
        <p:spPr>
          <a:xfrm flipH="1">
            <a:off x="6228184" y="2420888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61473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4DC5A-4A54-42C0-B31D-0A0ED50E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productTable.component.ts</a:t>
            </a:r>
            <a:r>
              <a:rPr lang="es-ES" sz="2400" b="1" dirty="0">
                <a:sym typeface="Wingdings" panose="05000000000000000000" pitchFamily="2" charset="2"/>
              </a:rPr>
              <a:t>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/app/</a:t>
            </a:r>
            <a:r>
              <a:rPr lang="es-ES" sz="2400" b="1" dirty="0" err="1">
                <a:sym typeface="Wingdings" panose="05000000000000000000" pitchFamily="2" charset="2"/>
              </a:rPr>
              <a:t>component</a:t>
            </a:r>
            <a:endParaRPr lang="es-ES" sz="24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Input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"../common/</a:t>
            </a:r>
            <a:r>
              <a:rPr lang="en-U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paProductTable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"productTable.component.html"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discounter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 = new </a:t>
            </a:r>
            <a:r>
              <a:rPr lang="es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dataModel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//...</a:t>
            </a:r>
            <a:endParaRPr lang="es-E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DF12A78-194F-49AC-A54C-958D0572E6A0}"/>
              </a:ext>
            </a:extLst>
          </p:cNvPr>
          <p:cNvCxnSpPr/>
          <p:nvPr/>
        </p:nvCxnSpPr>
        <p:spPr>
          <a:xfrm flipH="1">
            <a:off x="6948264" y="1772816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70E8340-1F57-49B3-AC2E-403E0EEF1D57}"/>
              </a:ext>
            </a:extLst>
          </p:cNvPr>
          <p:cNvCxnSpPr/>
          <p:nvPr/>
        </p:nvCxnSpPr>
        <p:spPr>
          <a:xfrm flipH="1">
            <a:off x="6876256" y="2132856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4AFC828-DB77-4720-BE82-B2D7D518BE38}"/>
              </a:ext>
            </a:extLst>
          </p:cNvPr>
          <p:cNvCxnSpPr/>
          <p:nvPr/>
        </p:nvCxnSpPr>
        <p:spPr>
          <a:xfrm flipV="1">
            <a:off x="4788024" y="270892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ED1FD63-F492-449C-A132-FFAECF0065C9}"/>
              </a:ext>
            </a:extLst>
          </p:cNvPr>
          <p:cNvCxnSpPr>
            <a:cxnSpLocks/>
          </p:cNvCxnSpPr>
          <p:nvPr/>
        </p:nvCxnSpPr>
        <p:spPr>
          <a:xfrm>
            <a:off x="4788024" y="3068960"/>
            <a:ext cx="3600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97586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84BD9-7F80-4C93-82A9-74327182B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 dirty="0"/>
              <a:t>El paso final es actualizar el </a:t>
            </a:r>
            <a:r>
              <a:rPr lang="es-ES" dirty="0" err="1"/>
              <a:t>root</a:t>
            </a:r>
            <a:r>
              <a:rPr lang="es-ES" dirty="0"/>
              <a:t> module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components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productTable.component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"./components/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productForm.component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LOCALE_ID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'@angular/common/locales/es'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registerLocaleData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'@angular/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common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model.module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"./common/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common.module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ComponentsModule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components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components.module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registerLocaleData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CommonModule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ComponentsModule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[{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LOCALE_ID,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useValue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"es-ES"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}],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23AB458-585A-4CA0-9C0F-FA24C41B81A9}"/>
              </a:ext>
            </a:extLst>
          </p:cNvPr>
          <p:cNvCxnSpPr/>
          <p:nvPr/>
        </p:nvCxnSpPr>
        <p:spPr>
          <a:xfrm flipH="1">
            <a:off x="6156176" y="4581128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86904C4-5739-4615-81EF-629235AA2BA3}"/>
              </a:ext>
            </a:extLst>
          </p:cNvPr>
          <p:cNvCxnSpPr/>
          <p:nvPr/>
        </p:nvCxnSpPr>
        <p:spPr>
          <a:xfrm flipH="1">
            <a:off x="5831055" y="5661248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1"/>
          <p:cNvSpPr txBox="1"/>
          <p:nvPr/>
        </p:nvSpPr>
        <p:spPr>
          <a:xfrm>
            <a:off x="7020272" y="6356829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48727299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lvl="0" indent="0">
              <a:buNone/>
            </a:pPr>
            <a:r>
              <a:rPr lang="es-ES" b="1" u="sng" dirty="0">
                <a:solidFill>
                  <a:prstClr val="black"/>
                </a:solidFill>
              </a:rPr>
              <a:t>Ejercicio Propuesto(10.1)</a:t>
            </a:r>
          </a:p>
          <a:p>
            <a:pPr marL="0" lvl="0" indent="0">
              <a:buNone/>
            </a:pPr>
            <a:r>
              <a:rPr lang="es-ES" dirty="0">
                <a:solidFill>
                  <a:prstClr val="black"/>
                </a:solidFill>
              </a:rPr>
              <a:t>1. Eliminar la inyección de dependencias en la tabla y formulario para el </a:t>
            </a:r>
            <a:r>
              <a:rPr lang="es-ES" dirty="0" err="1">
                <a:solidFill>
                  <a:prstClr val="black"/>
                </a:solidFill>
              </a:rPr>
              <a:t>desucuento</a:t>
            </a:r>
            <a:r>
              <a:rPr lang="es-ES" dirty="0">
                <a:solidFill>
                  <a:prstClr val="black"/>
                </a:solidFill>
              </a:rPr>
              <a:t> del precio de un curso.</a:t>
            </a:r>
          </a:p>
          <a:p>
            <a:pPr marL="0" lvl="0" indent="0">
              <a:buNone/>
            </a:pPr>
            <a:r>
              <a:rPr lang="es-ES" dirty="0">
                <a:solidFill>
                  <a:prstClr val="black"/>
                </a:solidFill>
              </a:rPr>
              <a:t>2. Modificar el </a:t>
            </a:r>
            <a:r>
              <a:rPr lang="es-ES" dirty="0" err="1">
                <a:solidFill>
                  <a:prstClr val="black"/>
                </a:solidFill>
              </a:rPr>
              <a:t>Root</a:t>
            </a:r>
            <a:r>
              <a:rPr lang="es-ES" dirty="0">
                <a:solidFill>
                  <a:prstClr val="black"/>
                </a:solidFill>
              </a:rPr>
              <a:t> Module para que su </a:t>
            </a:r>
            <a:r>
              <a:rPr lang="es-ES" dirty="0" err="1">
                <a:solidFill>
                  <a:prstClr val="black"/>
                </a:solidFill>
              </a:rPr>
              <a:t>bootstrap</a:t>
            </a:r>
            <a:r>
              <a:rPr lang="es-ES" dirty="0">
                <a:solidFill>
                  <a:prstClr val="black"/>
                </a:solidFill>
              </a:rPr>
              <a:t> sea la tabla y el formulario</a:t>
            </a:r>
          </a:p>
          <a:p>
            <a:pPr marL="0" lvl="0" indent="0">
              <a:buNone/>
            </a:pPr>
            <a:r>
              <a:rPr lang="es-ES" dirty="0">
                <a:solidFill>
                  <a:prstClr val="black"/>
                </a:solidFill>
              </a:rPr>
              <a:t>3. Crear un modulo organizando el proyecto para que trabaje con él.</a:t>
            </a:r>
          </a:p>
          <a:p>
            <a:pPr marL="0" lvl="0" indent="0">
              <a:buNone/>
            </a:pPr>
            <a:endParaRPr lang="es-E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s-E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s-ES">
                <a:solidFill>
                  <a:prstClr val="black"/>
                </a:solidFill>
              </a:rPr>
              <a:t>REVISAR NO FUNCIONA</a:t>
            </a:r>
            <a:endParaRPr lang="es-E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s-ES" dirty="0">
              <a:solidFill>
                <a:prstClr val="black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040233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117399-5E9C-43EA-9892-A67D1B099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productForm.component.html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novalidate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formGroup</a:t>
            </a:r>
            <a:r>
              <a:rPr lang="es-ES" sz="11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ngSubmit</a:t>
            </a:r>
            <a:r>
              <a:rPr lang="es-ES" sz="11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submitForm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="form-group"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="let control of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form.productControls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100" dirty="0" err="1">
                <a:solidFill>
                  <a:srgbClr val="800080"/>
                </a:solidFill>
                <a:latin typeface="Consolas" panose="020B0609020204030204" pitchFamily="49" charset="0"/>
              </a:rPr>
              <a:t>control.label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-control"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s-ES" sz="11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11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newProduct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control.modelProperty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]"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100" dirty="0" err="1">
                <a:solidFill>
                  <a:srgbClr val="800080"/>
                </a:solidFill>
                <a:latin typeface="Consolas" panose="020B0609020204030204" pitchFamily="49" charset="0"/>
              </a:rPr>
              <a:t>control.modelProperty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formControlName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100" dirty="0" err="1">
                <a:solidFill>
                  <a:srgbClr val="800080"/>
                </a:solidFill>
                <a:latin typeface="Consolas" panose="020B0609020204030204" pitchFamily="49" charset="0"/>
              </a:rPr>
              <a:t>control.modelProperty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text-danger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list-unstyled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="(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formSubmitted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 ||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control.dirty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) &amp;&amp; !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control.valid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 error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control.getValidationMessages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100" dirty="0">
                <a:solidFill>
                  <a:srgbClr val="800080"/>
                </a:solidFill>
                <a:latin typeface="Consolas" panose="020B0609020204030204" pitchFamily="49" charset="0"/>
              </a:rPr>
              <a:t>error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1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disabled</a:t>
            </a:r>
            <a:r>
              <a:rPr lang="es-ES" sz="11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formSubmitted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 &amp;&amp; !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form.valid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class.btn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-secondary]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formSubmitted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&amp;&amp; !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form.valid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6400"/>
                </a:solidFill>
                <a:latin typeface="Consolas" panose="020B0609020204030204" pitchFamily="49" charset="0"/>
              </a:rPr>
              <a:t>&lt;!--&lt;div class="</a:t>
            </a:r>
            <a:r>
              <a:rPr lang="en-US" sz="1100" dirty="0" err="1">
                <a:solidFill>
                  <a:srgbClr val="006400"/>
                </a:solidFill>
                <a:latin typeface="Consolas" panose="020B0609020204030204" pitchFamily="49" charset="0"/>
              </a:rPr>
              <a:t>bg</a:t>
            </a:r>
            <a:r>
              <a:rPr lang="en-US" sz="1100" dirty="0">
                <a:solidFill>
                  <a:srgbClr val="006400"/>
                </a:solidFill>
                <a:latin typeface="Consolas" panose="020B0609020204030204" pitchFamily="49" charset="0"/>
              </a:rPr>
              <a:t>-info text-white m-2 p-2"&gt;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6400"/>
                </a:solidFill>
                <a:latin typeface="Consolas" panose="020B0609020204030204" pitchFamily="49" charset="0"/>
              </a:rPr>
              <a:t>  View Child Value: &lt;span </a:t>
            </a:r>
            <a:r>
              <a:rPr lang="en-US" sz="1100" dirty="0" err="1">
                <a:solidFill>
                  <a:srgbClr val="006400"/>
                </a:solidFill>
                <a:latin typeface="Consolas" panose="020B0609020204030204" pitchFamily="49" charset="0"/>
              </a:rPr>
              <a:t>paDisplayValue</a:t>
            </a:r>
            <a:r>
              <a:rPr lang="en-US" sz="1100" dirty="0">
                <a:solidFill>
                  <a:srgbClr val="006400"/>
                </a:solidFill>
                <a:latin typeface="Consolas" panose="020B0609020204030204" pitchFamily="49" charset="0"/>
              </a:rPr>
              <a:t>&gt;&lt;/span&gt;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6400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006400"/>
                </a:solidFill>
                <a:latin typeface="Consolas" panose="020B0609020204030204" pitchFamily="49" charset="0"/>
              </a:rPr>
              <a:t>div</a:t>
            </a:r>
            <a:r>
              <a:rPr lang="es-ES" sz="1100" dirty="0">
                <a:solidFill>
                  <a:srgbClr val="0064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6400"/>
                </a:solidFill>
                <a:latin typeface="Consolas" panose="020B0609020204030204" pitchFamily="49" charset="0"/>
              </a:rPr>
              <a:t>&lt;div class="</a:t>
            </a:r>
            <a:r>
              <a:rPr lang="en-US" sz="1100" dirty="0" err="1">
                <a:solidFill>
                  <a:srgbClr val="006400"/>
                </a:solidFill>
                <a:latin typeface="Consolas" panose="020B0609020204030204" pitchFamily="49" charset="0"/>
              </a:rPr>
              <a:t>bg</a:t>
            </a:r>
            <a:r>
              <a:rPr lang="en-US" sz="1100" dirty="0">
                <a:solidFill>
                  <a:srgbClr val="006400"/>
                </a:solidFill>
                <a:latin typeface="Consolas" panose="020B0609020204030204" pitchFamily="49" charset="0"/>
              </a:rPr>
              <a:t>-info text-white m-2 p-2"&gt;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6400"/>
                </a:solidFill>
                <a:latin typeface="Consolas" panose="020B0609020204030204" pitchFamily="49" charset="0"/>
              </a:rPr>
              <a:t>  View Child Value: &lt;ng-content&gt;&lt;/ng-content&gt;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6400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006400"/>
                </a:solidFill>
                <a:latin typeface="Consolas" panose="020B0609020204030204" pitchFamily="49" charset="0"/>
              </a:rPr>
              <a:t>div</a:t>
            </a:r>
            <a:r>
              <a:rPr lang="es-ES" sz="1100" dirty="0">
                <a:solidFill>
                  <a:srgbClr val="006400"/>
                </a:solidFill>
                <a:latin typeface="Consolas" panose="020B0609020204030204" pitchFamily="49" charset="0"/>
              </a:rPr>
              <a:t>&gt;--&gt;</a:t>
            </a:r>
            <a:endParaRPr lang="es-E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26C45D3B-530B-4399-A93A-F6DE895A355E}"/>
              </a:ext>
            </a:extLst>
          </p:cNvPr>
          <p:cNvSpPr/>
          <p:nvPr/>
        </p:nvSpPr>
        <p:spPr>
          <a:xfrm>
            <a:off x="4788024" y="5229200"/>
            <a:ext cx="144016" cy="100811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21C6997-010E-4918-AD19-D199CCA89447}"/>
              </a:ext>
            </a:extLst>
          </p:cNvPr>
          <p:cNvCxnSpPr/>
          <p:nvPr/>
        </p:nvCxnSpPr>
        <p:spPr>
          <a:xfrm flipH="1">
            <a:off x="5220072" y="5667284"/>
            <a:ext cx="2088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1987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F33E30-E977-4C6C-A82B-CA8D2912F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1. Modulo </a:t>
            </a:r>
            <a:r>
              <a:rPr lang="es-ES" u="sng" dirty="0" err="1"/>
              <a:t>Root</a:t>
            </a:r>
            <a:r>
              <a:rPr lang="es-ES" dirty="0"/>
              <a:t>: Angular tiene al menos un módulo conocido como </a:t>
            </a:r>
            <a:r>
              <a:rPr lang="es-ES" i="1" dirty="0" err="1"/>
              <a:t>Root</a:t>
            </a:r>
            <a:r>
              <a:rPr lang="es-ES" i="1" dirty="0"/>
              <a:t> Module</a:t>
            </a:r>
            <a:r>
              <a:rPr lang="es-ES" dirty="0"/>
              <a:t>. Generalmente está definido en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  <a:r>
              <a:rPr lang="es-ES" dirty="0">
                <a:sym typeface="Wingdings" panose="05000000000000000000" pitchFamily="2" charset="2"/>
              </a:rPr>
              <a:t> al que se le aplica del decorador </a:t>
            </a:r>
            <a:r>
              <a:rPr lang="es-ES" b="1" dirty="0">
                <a:sym typeface="Wingdings" panose="05000000000000000000" pitchFamily="2" charset="2"/>
              </a:rPr>
              <a:t>@</a:t>
            </a:r>
            <a:r>
              <a:rPr lang="es-ES" b="1" dirty="0" err="1">
                <a:sym typeface="Wingdings" panose="05000000000000000000" pitchFamily="2" charset="2"/>
              </a:rPr>
              <a:t>NgModule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attr.directive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twoway.directive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structure.directive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iterator.directive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cellColorSwitcher.directive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productTable.component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productForm.component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toggleView.component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addTax.pipe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categoryFilter.pipe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3535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C2C8F-5B17-47EC-A19E-ACB05372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LOCALE_ID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'@angular/common/locales/es'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registerLocaleData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'@angular/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common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discountDisplay.component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discountEditor.component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PaDiscountPipe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discount.pipe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PaDiscountAmountDirective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discountAmount.directive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SimpleDataSource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datasource.model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registerLocaleData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PaDiscountDisplayComponent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PaDiscountEditorComponent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PaDiscountPipe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PaDiscountAmountDirective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[{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LOCALE_ID,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useValue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"es-ES"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SimpleDataSource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436075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4E175D-759E-45EC-9406-8CE3F210F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5847928"/>
          </a:xfrm>
        </p:spPr>
        <p:txBody>
          <a:bodyPr/>
          <a:lstStyle/>
          <a:p>
            <a:r>
              <a:rPr lang="es-ES" dirty="0"/>
              <a:t>Puede haber múltiples módulos en un proyecto, pero el </a:t>
            </a:r>
            <a:r>
              <a:rPr lang="es-ES" u="sng" dirty="0" err="1"/>
              <a:t>root</a:t>
            </a:r>
            <a:r>
              <a:rPr lang="es-ES" u="sng" dirty="0"/>
              <a:t> module </a:t>
            </a:r>
            <a:r>
              <a:rPr lang="es-ES" dirty="0"/>
              <a:t>es el único que es usado en el fichero </a:t>
            </a:r>
            <a:r>
              <a:rPr lang="es-ES" dirty="0" err="1"/>
              <a:t>bootstrap</a:t>
            </a:r>
            <a:r>
              <a:rPr lang="es-ES" dirty="0"/>
              <a:t>, al cual normalmente se le llama: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main.ts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.		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enableProdMode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platformBrowserDynamic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platform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-browser-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dynamic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'./app/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app.module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environments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environment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environment.production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enableProdMode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platformBrowserDynamic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.catch(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console.log(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s-ES" sz="16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B77E639-D215-4479-8AC4-826F10F86F9F}"/>
              </a:ext>
            </a:extLst>
          </p:cNvPr>
          <p:cNvCxnSpPr/>
          <p:nvPr/>
        </p:nvCxnSpPr>
        <p:spPr>
          <a:xfrm>
            <a:off x="5436096" y="501317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585D536-3B7E-406B-8AE1-2B40C4C6A0FE}"/>
              </a:ext>
            </a:extLst>
          </p:cNvPr>
          <p:cNvCxnSpPr>
            <a:cxnSpLocks/>
          </p:cNvCxnSpPr>
          <p:nvPr/>
        </p:nvCxnSpPr>
        <p:spPr>
          <a:xfrm>
            <a:off x="5436096" y="5013176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050BE75-07ED-4531-A620-932CDF78D310}"/>
              </a:ext>
            </a:extLst>
          </p:cNvPr>
          <p:cNvSpPr txBox="1"/>
          <p:nvPr/>
        </p:nvSpPr>
        <p:spPr>
          <a:xfrm>
            <a:off x="5436101" y="4551510"/>
            <a:ext cx="266429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Especifica el módulo listado en listado anterior</a:t>
            </a:r>
          </a:p>
        </p:txBody>
      </p:sp>
    </p:spTree>
    <p:extLst>
      <p:ext uri="{BB962C8B-B14F-4D97-AF65-F5344CB8AC3E}">
        <p14:creationId xmlns:p14="http://schemas.microsoft.com/office/powerpoint/2010/main" val="30899739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37383-D17A-41BB-86E5-821F83E8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endParaRPr lang="es-ES" u="sng" dirty="0"/>
          </a:p>
          <a:p>
            <a:pPr marL="0" indent="0">
              <a:buNone/>
            </a:pPr>
            <a:r>
              <a:rPr lang="es-ES" dirty="0"/>
              <a:t>Propiedades de </a:t>
            </a:r>
            <a:r>
              <a:rPr lang="es-ES" b="1" i="1" dirty="0"/>
              <a:t>@</a:t>
            </a:r>
            <a:r>
              <a:rPr lang="es-ES" b="1" i="1" dirty="0" err="1"/>
              <a:t>NgModule</a:t>
            </a:r>
            <a:r>
              <a:rPr lang="es-ES" b="1" dirty="0"/>
              <a:t>:</a:t>
            </a:r>
          </a:p>
          <a:p>
            <a:r>
              <a:rPr lang="es-ES" b="1" u="sng" dirty="0" err="1"/>
              <a:t>imports</a:t>
            </a:r>
            <a:r>
              <a:rPr lang="es-ES" dirty="0"/>
              <a:t>: módulos requeridos para dar soporte a </a:t>
            </a:r>
            <a:r>
              <a:rPr lang="es-ES" i="1" dirty="0" err="1"/>
              <a:t>directives</a:t>
            </a:r>
            <a:r>
              <a:rPr lang="es-ES" dirty="0"/>
              <a:t>, </a:t>
            </a:r>
            <a:r>
              <a:rPr lang="es-ES" i="1" dirty="0" err="1"/>
              <a:t>components</a:t>
            </a:r>
            <a:r>
              <a:rPr lang="es-ES" dirty="0"/>
              <a:t> y </a:t>
            </a:r>
            <a:r>
              <a:rPr lang="es-ES" i="1" dirty="0"/>
              <a:t>pipes</a:t>
            </a:r>
            <a:r>
              <a:rPr lang="es-ES" dirty="0"/>
              <a:t>.</a:t>
            </a:r>
          </a:p>
          <a:p>
            <a:r>
              <a:rPr lang="es-ES" b="1" u="sng" dirty="0" err="1"/>
              <a:t>declarations</a:t>
            </a:r>
            <a:r>
              <a:rPr lang="es-ES" dirty="0"/>
              <a:t>: especifica </a:t>
            </a:r>
            <a:r>
              <a:rPr lang="es-ES" i="1" dirty="0" err="1"/>
              <a:t>directives</a:t>
            </a:r>
            <a:r>
              <a:rPr lang="es-ES" dirty="0"/>
              <a:t>, </a:t>
            </a:r>
            <a:r>
              <a:rPr lang="es-ES" i="1" dirty="0" err="1"/>
              <a:t>components</a:t>
            </a:r>
            <a:r>
              <a:rPr lang="es-ES" dirty="0"/>
              <a:t> y </a:t>
            </a:r>
            <a:r>
              <a:rPr lang="es-ES" i="1" dirty="0"/>
              <a:t>pipes</a:t>
            </a:r>
            <a:r>
              <a:rPr lang="es-ES" dirty="0"/>
              <a:t> que son usadas en la aplicación.</a:t>
            </a:r>
          </a:p>
          <a:p>
            <a:r>
              <a:rPr lang="es-ES" b="1" u="sng" dirty="0" err="1"/>
              <a:t>providers</a:t>
            </a:r>
            <a:r>
              <a:rPr lang="es-ES" dirty="0"/>
              <a:t>: servicio que será usado por el inyector de dependencias.</a:t>
            </a:r>
          </a:p>
          <a:p>
            <a:r>
              <a:rPr lang="es-ES" b="1" u="sng" dirty="0" err="1"/>
              <a:t>bootstrap</a:t>
            </a:r>
            <a:r>
              <a:rPr lang="es-ES" dirty="0"/>
              <a:t>: especifica el Componente </a:t>
            </a:r>
            <a:r>
              <a:rPr lang="es-ES" dirty="0" err="1"/>
              <a:t>Root</a:t>
            </a:r>
            <a:r>
              <a:rPr lang="es-ES" dirty="0"/>
              <a:t> para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357447799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D32045-06CA-4309-A383-5FC055DB7341}"/>
</file>

<file path=customXml/itemProps2.xml><?xml version="1.0" encoding="utf-8"?>
<ds:datastoreItem xmlns:ds="http://schemas.openxmlformats.org/officeDocument/2006/customXml" ds:itemID="{C42C420A-6724-4F46-AF36-1A688277C566}"/>
</file>

<file path=customXml/itemProps3.xml><?xml version="1.0" encoding="utf-8"?>
<ds:datastoreItem xmlns:ds="http://schemas.openxmlformats.org/officeDocument/2006/customXml" ds:itemID="{F22A528D-5619-491D-AB12-29C7EF5CEB42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11130</TotalTime>
  <Words>4855</Words>
  <Application>Microsoft Office PowerPoint</Application>
  <PresentationFormat>Presentación en pantalla (4:3)</PresentationFormat>
  <Paragraphs>614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0" baseType="lpstr">
      <vt:lpstr>Arial</vt:lpstr>
      <vt:lpstr>Calibri</vt:lpstr>
      <vt:lpstr>Consolas</vt:lpstr>
      <vt:lpstr>Constantia</vt:lpstr>
      <vt:lpstr>Constantia (Cuerpo)</vt:lpstr>
      <vt:lpstr>Wingdings 2</vt:lpstr>
      <vt:lpstr>Tema1</vt:lpstr>
      <vt:lpstr>ANGULAR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lastModifiedBy>Javier Vázquez Albarrán</cp:lastModifiedBy>
  <cp:revision>518</cp:revision>
  <dcterms:created xsi:type="dcterms:W3CDTF">2012-09-30T16:13:01Z</dcterms:created>
  <dcterms:modified xsi:type="dcterms:W3CDTF">2021-09-14T10:41:14Z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