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5" autoAdjust="0"/>
    <p:restoredTop sz="87570" autoAdjust="0"/>
  </p:normalViewPr>
  <p:slideViewPr>
    <p:cSldViewPr>
      <p:cViewPr varScale="1">
        <p:scale>
          <a:sx n="63" d="100"/>
          <a:sy n="63" d="100"/>
        </p:scale>
        <p:origin x="19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28/05/2020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09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/>
              <a:t>Services</a:t>
            </a:r>
            <a:r>
              <a:rPr lang="es-ES" dirty="0"/>
              <a:t> son objetos que proporcionan soporte a otros bloques de funcionalidad de la aplicación tales como </a:t>
            </a:r>
            <a:r>
              <a:rPr lang="es-ES" i="1" dirty="0" err="1"/>
              <a:t>directives</a:t>
            </a:r>
            <a:r>
              <a:rPr lang="es-ES" dirty="0"/>
              <a:t>, </a:t>
            </a:r>
            <a:r>
              <a:rPr lang="es-ES" i="1" dirty="0" err="1"/>
              <a:t>components</a:t>
            </a:r>
            <a:r>
              <a:rPr lang="es-ES" dirty="0"/>
              <a:t> y </a:t>
            </a:r>
            <a:r>
              <a:rPr lang="es-ES" i="1" dirty="0"/>
              <a:t>pipes</a:t>
            </a:r>
            <a:r>
              <a:rPr lang="es-ES" dirty="0"/>
              <a:t> en un proceso llamado </a:t>
            </a:r>
            <a:r>
              <a:rPr lang="es-ES" b="1" i="1" dirty="0"/>
              <a:t>Inyección de dependencia</a:t>
            </a:r>
            <a:r>
              <a:rPr lang="es-ES" i="1" dirty="0"/>
              <a:t>.</a:t>
            </a:r>
            <a:endParaRPr lang="es-ES" dirty="0"/>
          </a:p>
          <a:p>
            <a:r>
              <a:rPr lang="es-ES" dirty="0"/>
              <a:t>Simplifican la estructura de la aplicación haciéndola más fácil de mover o reusar su funcionalidad.</a:t>
            </a:r>
          </a:p>
          <a:p>
            <a:r>
              <a:rPr lang="es-ES" dirty="0"/>
              <a:t>Son clases a las que se les aplica el decorador </a:t>
            </a:r>
            <a:r>
              <a:rPr lang="es-ES" b="1" i="1" dirty="0"/>
              <a:t>@</a:t>
            </a:r>
            <a:r>
              <a:rPr lang="es-ES" b="1" i="1" dirty="0" err="1"/>
              <a:t>Injectable</a:t>
            </a:r>
            <a:r>
              <a:rPr lang="es-ES" b="1" i="1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49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CASO DE QUE NO FUNCIONARA COPIAR EL EJEMPLOAPP QUE HAY EN F:\ANGULAR6(MASTER)\CURSO\CursoAngular\ejemploApp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49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28/05/2020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28/05/2020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28/05/2020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28/05/2020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28/05/2020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28/05/2020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28/05/2020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28/05/2020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28/05/2020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28/05/2020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28/05/2020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11-  Características Avanzadas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0D94D-08C4-47F3-B38F-D34F7B3D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u="sng" dirty="0"/>
              <a:t>Crear el Componente Table</a:t>
            </a:r>
            <a:r>
              <a:rPr lang="es-ES" dirty="0"/>
              <a:t>: foco central de la aplicación. Presentará al usuario una tabla con la lista de productos y botones que proporcionarán acceso a otras áreas de la aplicación para editar, crear o borrar.</a:t>
            </a:r>
          </a:p>
          <a:p>
            <a:pPr marL="0" indent="0">
              <a:buNone/>
            </a:pPr>
            <a:r>
              <a:rPr lang="es-ES" sz="2400" dirty="0"/>
              <a:t>Nuevo fichero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table.component.ts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/app/</a:t>
            </a:r>
            <a:r>
              <a:rPr lang="es-ES" sz="2400" b="1" dirty="0" err="1">
                <a:sym typeface="Wingdings" panose="05000000000000000000" pitchFamily="2" charset="2"/>
              </a:rPr>
              <a:t>core</a:t>
            </a:r>
            <a:endParaRPr lang="es-ES" sz="24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11.6)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MODES,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paTable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"table.component.html"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1409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599F9-E5F6-4AB1-B1F5-58A1BDF6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.model.deleteProduct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.state.mode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MODES.EDIT;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.state.mode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MODES.CREATE;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280347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E3FC3-B427-4542-93FD-BD1D4E71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sz="2400" u="sng" dirty="0"/>
              <a:t>Crear el </a:t>
            </a:r>
            <a:r>
              <a:rPr lang="es-ES" sz="2400" u="sng" dirty="0" err="1"/>
              <a:t>template</a:t>
            </a:r>
            <a:r>
              <a:rPr lang="es-ES" sz="2400" u="sng" dirty="0"/>
              <a:t> para el Componente </a:t>
            </a:r>
            <a:r>
              <a:rPr lang="es-ES" sz="2400" u="sng" dirty="0" err="1"/>
              <a:t>Table</a:t>
            </a:r>
            <a:r>
              <a:rPr lang="es-ES" sz="2400" u="sng" dirty="0"/>
              <a:t> </a:t>
            </a:r>
            <a:r>
              <a:rPr lang="es-ES" sz="2400" dirty="0"/>
              <a:t>: </a:t>
            </a:r>
          </a:p>
          <a:p>
            <a:pPr marL="0" indent="0">
              <a:buNone/>
            </a:pPr>
            <a:r>
              <a:rPr lang="es-ES" sz="2400" dirty="0"/>
              <a:t>nuevo HTML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11.7)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05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item.id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05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05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05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05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05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editProduct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(item.id)"&gt;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-primary m-1"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createProduct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1050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s-E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05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05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1357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F874E-89C1-47AC-9211-9E093E33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u="sng" dirty="0"/>
              <a:t>Crear Componente </a:t>
            </a:r>
            <a:r>
              <a:rPr lang="es-ES" u="sng" dirty="0" err="1"/>
              <a:t>Form</a:t>
            </a:r>
            <a:r>
              <a:rPr lang="es-ES" dirty="0"/>
              <a:t>: formulario HTML que permite añadir nuevos productos y modificar los existentes.</a:t>
            </a:r>
          </a:p>
          <a:p>
            <a:pPr marL="0" indent="0">
              <a:buNone/>
            </a:pPr>
            <a:r>
              <a:rPr lang="es-ES" sz="2400" dirty="0"/>
              <a:t>Nuevo fichero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form.component.ts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/app/</a:t>
            </a:r>
            <a:r>
              <a:rPr lang="es-ES" sz="2400" b="1" dirty="0" err="1">
                <a:sym typeface="Wingdings" panose="05000000000000000000" pitchFamily="2" charset="2"/>
              </a:rPr>
              <a:t>core</a:t>
            </a:r>
            <a:endParaRPr lang="es-ES" sz="24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11.8)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MODES,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paForm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"form.component.html"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"form.component.css"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9131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D8E8B-496F-4C8E-B144-DC541DD7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.state.mode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MODES.EDIT;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form.reset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351335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 sz="2400" u="sng" dirty="0"/>
              <a:t>Crear el </a:t>
            </a:r>
            <a:r>
              <a:rPr lang="es-ES" sz="2400" u="sng" dirty="0" err="1"/>
              <a:t>template</a:t>
            </a:r>
            <a:r>
              <a:rPr lang="es-ES" sz="2400" u="sng" dirty="0"/>
              <a:t> para </a:t>
            </a:r>
            <a:r>
              <a:rPr lang="es-ES" sz="2400" u="sng" dirty="0" err="1"/>
              <a:t>Component</a:t>
            </a:r>
            <a:r>
              <a:rPr lang="es-ES" sz="2400" u="sng" dirty="0"/>
              <a:t> </a:t>
            </a:r>
            <a:r>
              <a:rPr lang="es-ES" sz="2400" u="sng" dirty="0" err="1"/>
              <a:t>Form</a:t>
            </a:r>
            <a:r>
              <a:rPr lang="es-ES" sz="2400" u="sng" dirty="0"/>
              <a:t> </a:t>
            </a:r>
            <a:r>
              <a:rPr lang="es-ES" sz="2400" dirty="0"/>
              <a:t>: </a:t>
            </a:r>
            <a:r>
              <a:rPr lang="es-ES" sz="2400" dirty="0">
                <a:sym typeface="Wingdings" panose="05000000000000000000" pitchFamily="2" charset="2"/>
              </a:rPr>
              <a:t>nuevo fichero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form.component.html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11.9)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-primary text-white p-2"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="editing"&gt;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900" dirty="0">
                <a:solidFill>
                  <a:srgbClr val="800080"/>
                </a:solidFill>
                <a:latin typeface="Consolas" panose="020B0609020204030204" pitchFamily="49" charset="0"/>
              </a:rPr>
              <a:t>editing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800080"/>
                </a:solidFill>
                <a:latin typeface="Consolas" panose="020B0609020204030204" pitchFamily="49" charset="0"/>
              </a:rPr>
              <a:t>?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0080"/>
                </a:solidFill>
                <a:latin typeface="Consolas" panose="020B0609020204030204" pitchFamily="49" charset="0"/>
              </a:rPr>
              <a:t>"Edit"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0080"/>
                </a:solidFill>
                <a:latin typeface="Consolas" panose="020B0609020204030204" pitchFamily="49" charset="0"/>
              </a:rPr>
              <a:t>"Create"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n-NO" sz="9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900" dirty="0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900" dirty="0">
                <a:solidFill>
                  <a:srgbClr val="FF0000"/>
                </a:solidFill>
                <a:latin typeface="Consolas" panose="020B0609020204030204" pitchFamily="49" charset="0"/>
              </a:rPr>
              <a:t>#form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="ngForm"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900" dirty="0">
                <a:solidFill>
                  <a:srgbClr val="FF0000"/>
                </a:solidFill>
                <a:latin typeface="Consolas" panose="020B0609020204030204" pitchFamily="49" charset="0"/>
              </a:rPr>
              <a:t>(ngSubmit)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="submitForm(form)"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900" dirty="0">
                <a:solidFill>
                  <a:srgbClr val="FF0000"/>
                </a:solidFill>
                <a:latin typeface="Consolas" panose="020B0609020204030204" pitchFamily="49" charset="0"/>
              </a:rPr>
              <a:t>(reset)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="resetForm()"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n-NO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="name"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9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9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="product.name"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="category"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9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9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product.category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="price"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9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9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product.price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="^[0-9\.]+$"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-primary m-1"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9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class.btn-warning</a:t>
            </a:r>
            <a:r>
              <a:rPr lang="es-ES" sz="9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editing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s-ES" sz="9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form.invalid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editing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>
                <a:solidFill>
                  <a:srgbClr val="800080"/>
                </a:solidFill>
                <a:latin typeface="Consolas" panose="020B0609020204030204" pitchFamily="49" charset="0"/>
              </a:rPr>
              <a:t>?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Save</a:t>
            </a:r>
            <a:r>
              <a:rPr lang="es-ES" sz="9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9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900" dirty="0" err="1">
                <a:solidFill>
                  <a:srgbClr val="800080"/>
                </a:solidFill>
                <a:latin typeface="Consolas" panose="020B0609020204030204" pitchFamily="49" charset="0"/>
              </a:rPr>
              <a:t>Create</a:t>
            </a:r>
            <a:r>
              <a:rPr lang="es-ES" sz="9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="reset"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-secondary m-1"&gt;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9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9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9428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u="sng" dirty="0"/>
              <a:t>Crear </a:t>
            </a:r>
            <a:r>
              <a:rPr lang="es-ES" u="sng" dirty="0" err="1"/>
              <a:t>Styles</a:t>
            </a:r>
            <a:r>
              <a:rPr lang="es-ES" u="sng" dirty="0"/>
              <a:t> para </a:t>
            </a:r>
            <a:r>
              <a:rPr lang="es-ES" u="sng" dirty="0" err="1"/>
              <a:t>Form</a:t>
            </a:r>
            <a:r>
              <a:rPr lang="es-ES" u="sng" dirty="0"/>
              <a:t> </a:t>
            </a:r>
            <a:r>
              <a:rPr lang="es-ES" u="sng" dirty="0" err="1"/>
              <a:t>Component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sz="2400" dirty="0"/>
              <a:t>Nuevo fichero 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/>
              <a:t>form.component.css</a:t>
            </a:r>
            <a:r>
              <a:rPr lang="es-ES" sz="2400" dirty="0"/>
              <a:t> en </a:t>
            </a:r>
            <a:r>
              <a:rPr lang="es-ES" sz="2400" b="1" dirty="0" err="1"/>
              <a:t>src</a:t>
            </a:r>
            <a:r>
              <a:rPr lang="es-ES" sz="2400" b="1" dirty="0"/>
              <a:t>/app/</a:t>
            </a:r>
            <a:r>
              <a:rPr lang="es-ES" sz="2400" b="1" dirty="0" err="1"/>
              <a:t>core</a:t>
            </a:r>
            <a:endParaRPr lang="es-ES" sz="2400" b="1" dirty="0"/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11.10)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input.ng-dirty.ng-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invalid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#ff0000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input.ng-dirty.ng-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valid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#6bc502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3498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u="sng" dirty="0"/>
              <a:t>Completar el Modulo Core</a:t>
            </a:r>
            <a:r>
              <a:rPr lang="es-ES" dirty="0"/>
              <a:t>: Para definir el módulo que contiene los componentes, nuevo fichero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core.module.ts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11.11)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platform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-browser"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model.module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CoreModule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8812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9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Crear el módulo de mensajes: </a:t>
            </a:r>
            <a:r>
              <a:rPr lang="es-ES" dirty="0"/>
              <a:t> contendrá un servicio que será usado para devolver mensajes o errores al usuario y un componente que los presentará.</a:t>
            </a:r>
          </a:p>
          <a:p>
            <a:r>
              <a:rPr lang="es-ES" u="sng" dirty="0"/>
              <a:t>Crear </a:t>
            </a:r>
            <a:r>
              <a:rPr lang="es-ES" u="sng" dirty="0" err="1"/>
              <a:t>Model</a:t>
            </a:r>
            <a:r>
              <a:rPr lang="es-ES" u="sng" dirty="0"/>
              <a:t> para mensajes y Servicio</a:t>
            </a:r>
            <a:r>
              <a:rPr lang="es-ES" dirty="0"/>
              <a:t>: nuevo fichero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message.model.ts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messages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11.12)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error: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3419872" y="350100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3419872" y="3501008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4067944" y="3408858"/>
            <a:ext cx="273630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Texto del mensaje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627784" y="443711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627784" y="4869160"/>
            <a:ext cx="3029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852361" y="4730660"/>
            <a:ext cx="2808312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Si el mensaje representa un error.</a:t>
            </a:r>
          </a:p>
        </p:txBody>
      </p:sp>
    </p:spTree>
    <p:extLst>
      <p:ext uri="{BB962C8B-B14F-4D97-AF65-F5344CB8AC3E}">
        <p14:creationId xmlns:p14="http://schemas.microsoft.com/office/powerpoint/2010/main" val="316293746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sz="2200" dirty="0"/>
              <a:t>Nuevo fichero </a:t>
            </a:r>
            <a:r>
              <a:rPr lang="es-ES" sz="2200" dirty="0">
                <a:sym typeface="Wingdings" panose="05000000000000000000" pitchFamily="2" charset="2"/>
              </a:rPr>
              <a:t> </a:t>
            </a:r>
            <a:r>
              <a:rPr lang="es-ES" sz="2200" b="1" dirty="0" err="1">
                <a:sym typeface="Wingdings" panose="05000000000000000000" pitchFamily="2" charset="2"/>
              </a:rPr>
              <a:t>message.service.ts</a:t>
            </a:r>
            <a:r>
              <a:rPr lang="es-ES" sz="2200" dirty="0">
                <a:sym typeface="Wingdings" panose="05000000000000000000" pitchFamily="2" charset="2"/>
              </a:rPr>
              <a:t> en </a:t>
            </a:r>
            <a:r>
              <a:rPr lang="es-ES" sz="2200" b="1" dirty="0" err="1">
                <a:sym typeface="Wingdings" panose="05000000000000000000" pitchFamily="2" charset="2"/>
              </a:rPr>
              <a:t>src</a:t>
            </a:r>
            <a:r>
              <a:rPr lang="es-ES" sz="2200" b="1" dirty="0">
                <a:sym typeface="Wingdings" panose="05000000000000000000" pitchFamily="2" charset="2"/>
              </a:rPr>
              <a:t>/app/</a:t>
            </a:r>
            <a:r>
              <a:rPr lang="es-ES" sz="2200" b="1" dirty="0" err="1">
                <a:sym typeface="Wingdings" panose="05000000000000000000" pitchFamily="2" charset="2"/>
              </a:rPr>
              <a:t>messages</a:t>
            </a:r>
            <a:endParaRPr lang="es-ES" sz="22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11.13)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(m: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.handler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.handler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registerMessageHandler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(m: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.handler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8538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5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En este tema:</a:t>
            </a:r>
          </a:p>
          <a:p>
            <a:r>
              <a:rPr lang="es-ES" sz="2400" dirty="0"/>
              <a:t>En los temas anteriores se añadieron clases y contenido al proyecto para demostrar las diferentes características de Angular y en el tema 10 se introdujo el concepto de </a:t>
            </a:r>
            <a:r>
              <a:rPr lang="es-ES" sz="2400" i="1" dirty="0" err="1"/>
              <a:t>feature</a:t>
            </a:r>
            <a:r>
              <a:rPr lang="es-ES" sz="2400" dirty="0"/>
              <a:t> </a:t>
            </a:r>
            <a:r>
              <a:rPr lang="es-ES" sz="2400" i="1" dirty="0"/>
              <a:t>modules</a:t>
            </a:r>
            <a:r>
              <a:rPr lang="es-ES" sz="2400" dirty="0"/>
              <a:t> para añadir algo de </a:t>
            </a:r>
            <a:r>
              <a:rPr lang="es-ES" sz="2400" b="1" dirty="0"/>
              <a:t>estructura</a:t>
            </a:r>
            <a:r>
              <a:rPr lang="es-ES" sz="2400" dirty="0"/>
              <a:t> al proyecto. El resultado fue un proyecto con un montón de funcionalidades redundantes y no usadas. </a:t>
            </a:r>
          </a:p>
          <a:p>
            <a:r>
              <a:rPr lang="es-ES" sz="2400" dirty="0"/>
              <a:t>En esta parte crearemos un  nuevo proyecto que tome algunas de las características introducidas y genere una estructura clara sobre la que construir todos los temas que siguen.</a:t>
            </a:r>
          </a:p>
          <a:p>
            <a:endParaRPr lang="es-ES" dirty="0"/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u="sng" dirty="0"/>
              <a:t>Crear el componente y la plantilla</a:t>
            </a:r>
            <a:r>
              <a:rPr lang="es-ES" dirty="0"/>
              <a:t>: ahora que tenemos una fuente de mensajes, podemos crear un componente que los muestre al usuario.</a:t>
            </a:r>
          </a:p>
          <a:p>
            <a:pPr marL="0" indent="0">
              <a:buNone/>
            </a:pPr>
            <a:r>
              <a:rPr lang="es-ES" sz="2200" dirty="0"/>
              <a:t>Nuevo fichero </a:t>
            </a:r>
            <a:r>
              <a:rPr lang="es-ES" sz="2200" dirty="0">
                <a:sym typeface="Wingdings" panose="05000000000000000000" pitchFamily="2" charset="2"/>
              </a:rPr>
              <a:t> </a:t>
            </a:r>
            <a:r>
              <a:rPr lang="es-ES" sz="2200" b="1" dirty="0" err="1"/>
              <a:t>message.component.ts</a:t>
            </a:r>
            <a:r>
              <a:rPr lang="es-ES" sz="2200" dirty="0"/>
              <a:t> en </a:t>
            </a:r>
            <a:r>
              <a:rPr lang="es-ES" sz="2200" b="1" dirty="0" err="1"/>
              <a:t>src</a:t>
            </a:r>
            <a:r>
              <a:rPr lang="es-ES" sz="2200" b="1" dirty="0"/>
              <a:t>/app/</a:t>
            </a:r>
            <a:r>
              <a:rPr lang="es-ES" sz="2200" b="1" dirty="0" err="1"/>
              <a:t>messages</a:t>
            </a:r>
            <a:endParaRPr lang="es-ES" sz="2200" b="1" dirty="0"/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11.14)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message.service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paMessages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"message.component.html"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lastMessage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messageService.registerMessageHandler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.lastMessage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4067944" y="458112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4067944" y="4581128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148064" y="3573016"/>
            <a:ext cx="3312368" cy="15696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El componente recibe un objeto </a:t>
            </a:r>
            <a:r>
              <a:rPr lang="es-ES" sz="1200" b="1" i="1" dirty="0" err="1"/>
              <a:t>MessageService</a:t>
            </a:r>
            <a:r>
              <a:rPr lang="es-ES" sz="1200" b="1" dirty="0"/>
              <a:t> como argumento del constructor y lo usa para registrar una función manejadora que será invocada cuando un mensaje sea recibido por el servicio, asignando el mensaje mas reciente a una propiedad llamada </a:t>
            </a:r>
            <a:r>
              <a:rPr lang="es-ES" sz="1200" b="1" i="1" dirty="0" err="1"/>
              <a:t>lastMessage</a:t>
            </a:r>
            <a:r>
              <a:rPr lang="es-ES" sz="12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12963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Nuevo fichero 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/>
              <a:t>message.component.html</a:t>
            </a:r>
            <a:r>
              <a:rPr lang="es-ES" sz="2000" dirty="0"/>
              <a:t> en </a:t>
            </a:r>
            <a:r>
              <a:rPr lang="es-ES" sz="2000" b="1" dirty="0" err="1"/>
              <a:t>src</a:t>
            </a:r>
            <a:r>
              <a:rPr lang="es-ES" sz="2000" b="1" dirty="0"/>
              <a:t>/app/</a:t>
            </a:r>
            <a:r>
              <a:rPr lang="es-ES" sz="2000" b="1" dirty="0" err="1"/>
              <a:t>messages</a:t>
            </a:r>
            <a:endParaRPr lang="es-ES" sz="2000" b="1" dirty="0"/>
          </a:p>
          <a:p>
            <a:pPr marL="0" indent="0" algn="ctr">
              <a:buNone/>
            </a:pP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11.15)</a:t>
            </a:r>
          </a:p>
          <a:p>
            <a:pPr marL="0" indent="0">
              <a:buNone/>
            </a:pPr>
            <a:endParaRPr lang="es-E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lastMessage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-info text-white p-2 text-center"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[class.bg-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danger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lastMessage.error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lastMessage.text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06363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Completar el módulo de mensajes</a:t>
            </a:r>
          </a:p>
          <a:p>
            <a:pPr marL="0" lvl="0" indent="0">
              <a:buNone/>
            </a:pPr>
            <a:r>
              <a:rPr lang="es-ES" sz="2200" dirty="0">
                <a:solidFill>
                  <a:prstClr val="black"/>
                </a:solidFill>
              </a:rPr>
              <a:t>Nuevo fichero </a:t>
            </a:r>
          </a:p>
          <a:p>
            <a:pPr marL="0" lvl="0" indent="0">
              <a:buNone/>
            </a:pPr>
            <a:r>
              <a:rPr lang="es-ES" sz="22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" sz="2200" b="1" dirty="0" err="1">
                <a:solidFill>
                  <a:prstClr val="black"/>
                </a:solidFill>
              </a:rPr>
              <a:t>message.module.ts</a:t>
            </a:r>
            <a:r>
              <a:rPr lang="es-ES" sz="2200" dirty="0">
                <a:solidFill>
                  <a:prstClr val="black"/>
                </a:solidFill>
              </a:rPr>
              <a:t> en </a:t>
            </a:r>
            <a:r>
              <a:rPr lang="es-ES" sz="2200" b="1" dirty="0" err="1">
                <a:solidFill>
                  <a:prstClr val="black"/>
                </a:solidFill>
              </a:rPr>
              <a:t>src</a:t>
            </a:r>
            <a:r>
              <a:rPr lang="es-ES" sz="2200" b="1" dirty="0">
                <a:solidFill>
                  <a:prstClr val="black"/>
                </a:solidFill>
              </a:rPr>
              <a:t>/app/</a:t>
            </a:r>
            <a:r>
              <a:rPr lang="es-ES" sz="2200" b="1" dirty="0" err="1">
                <a:solidFill>
                  <a:prstClr val="black"/>
                </a:solidFill>
              </a:rPr>
              <a:t>messages</a:t>
            </a:r>
            <a:endParaRPr lang="es-ES" sz="2200" b="1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11.16)</a:t>
            </a:r>
          </a:p>
          <a:p>
            <a:pPr marL="0" lvl="0" indent="0" algn="ctr">
              <a:buNone/>
            </a:pPr>
            <a:endParaRPr lang="es-E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platform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-browser"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message.service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pPr marL="0" lvl="0" indent="0">
              <a:buNone/>
            </a:pPr>
            <a:endParaRPr lang="es-ES" sz="16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656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50916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Completando el proyecto</a:t>
            </a:r>
            <a:r>
              <a:rPr lang="es-ES" dirty="0"/>
              <a:t>: Unimos los diferentes módulos para que trabajen conjuntamente.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lvl="0" indent="0" algn="ctr">
              <a:buNone/>
            </a:pP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11.17)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platform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-browser'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'./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app.component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model.module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CoreModule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core.module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message.module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message.component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CoreModule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9335239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u="sng" dirty="0">
                <a:sym typeface="Wingdings" panose="05000000000000000000" pitchFamily="2" charset="2"/>
              </a:rPr>
              <a:t>Paso final</a:t>
            </a:r>
            <a:r>
              <a:rPr lang="es-ES" dirty="0">
                <a:sym typeface="Wingdings" panose="05000000000000000000" pitchFamily="2" charset="2"/>
              </a:rPr>
              <a:t>: actualizar el HTML  </a:t>
            </a:r>
            <a:r>
              <a:rPr lang="es-ES" b="1" dirty="0">
                <a:sym typeface="Wingdings" panose="05000000000000000000" pitchFamily="2" charset="2"/>
              </a:rPr>
              <a:t>index.html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11.18)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!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="en"&gt;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="utf-8"&gt;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ExampleApp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base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="/"&gt;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="width=device-width, initial-scale=1"&gt;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/x-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="favicon.ico"&gt;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paMessages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paMessages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="col-8 p-2"&gt;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paTable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paTable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="col-4 p-2"&gt;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paForm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paForm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sp>
        <p:nvSpPr>
          <p:cNvPr id="5" name="CuadroTexto 1"/>
          <p:cNvSpPr txBox="1"/>
          <p:nvPr/>
        </p:nvSpPr>
        <p:spPr>
          <a:xfrm>
            <a:off x="6732240" y="5805264"/>
            <a:ext cx="15945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Compilar y Visualizar</a:t>
            </a:r>
          </a:p>
        </p:txBody>
      </p:sp>
    </p:spTree>
    <p:extLst>
      <p:ext uri="{BB962C8B-B14F-4D97-AF65-F5344CB8AC3E}">
        <p14:creationId xmlns:p14="http://schemas.microsoft.com/office/powerpoint/2010/main" val="11619041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3240360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>
                <a:solidFill>
                  <a:prstClr val="black"/>
                </a:solidFill>
              </a:rPr>
              <a:t>Ejercicio Propuesto(11.1)</a:t>
            </a:r>
          </a:p>
          <a:p>
            <a:r>
              <a:rPr lang="es-ES" dirty="0">
                <a:solidFill>
                  <a:prstClr val="black"/>
                </a:solidFill>
              </a:rPr>
              <a:t>Crear un nuevo proyecto (</a:t>
            </a:r>
            <a:r>
              <a:rPr lang="es-ES" dirty="0" err="1">
                <a:solidFill>
                  <a:prstClr val="black"/>
                </a:solidFill>
              </a:rPr>
              <a:t>practicaAppII</a:t>
            </a:r>
            <a:r>
              <a:rPr lang="es-ES" dirty="0">
                <a:solidFill>
                  <a:prstClr val="black"/>
                </a:solidFill>
              </a:rPr>
              <a:t>).</a:t>
            </a:r>
          </a:p>
          <a:p>
            <a:r>
              <a:rPr lang="es-ES" dirty="0">
                <a:solidFill>
                  <a:prstClr val="black"/>
                </a:solidFill>
              </a:rPr>
              <a:t>Crear las siguientes subcarpetas:</a:t>
            </a:r>
          </a:p>
          <a:p>
            <a:pPr lvl="1"/>
            <a:r>
              <a:rPr lang="es-ES" b="1" dirty="0">
                <a:sym typeface="Wingdings" panose="05000000000000000000" pitchFamily="2" charset="2"/>
              </a:rPr>
              <a:t>	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r>
              <a:rPr lang="es-ES" dirty="0">
                <a:sym typeface="Wingdings" panose="05000000000000000000" pitchFamily="2" charset="2"/>
              </a:rPr>
              <a:t>: data </a:t>
            </a:r>
            <a:r>
              <a:rPr lang="es-ES" dirty="0" err="1">
                <a:sym typeface="Wingdings" panose="05000000000000000000" pitchFamily="2" charset="2"/>
              </a:rPr>
              <a:t>model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ES" b="1" dirty="0">
                <a:sym typeface="Wingdings" panose="05000000000000000000" pitchFamily="2" charset="2"/>
              </a:rPr>
              <a:t>	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r>
              <a:rPr lang="es-ES" dirty="0">
                <a:sym typeface="Wingdings" panose="05000000000000000000" pitchFamily="2" charset="2"/>
              </a:rPr>
              <a:t>: </a:t>
            </a:r>
            <a:r>
              <a:rPr lang="es-ES" dirty="0" err="1">
                <a:sym typeface="Wingdings" panose="05000000000000000000" pitchFamily="2" charset="2"/>
              </a:rPr>
              <a:t>core</a:t>
            </a:r>
            <a:r>
              <a:rPr lang="es-ES" dirty="0">
                <a:sym typeface="Wingdings" panose="05000000000000000000" pitchFamily="2" charset="2"/>
              </a:rPr>
              <a:t> de la aplicación.</a:t>
            </a:r>
          </a:p>
          <a:p>
            <a:pPr lvl="1"/>
            <a:r>
              <a:rPr lang="es-ES" b="1" dirty="0">
                <a:sym typeface="Wingdings" panose="05000000000000000000" pitchFamily="2" charset="2"/>
              </a:rPr>
              <a:t>	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messages</a:t>
            </a:r>
            <a:r>
              <a:rPr lang="es-ES" dirty="0">
                <a:sym typeface="Wingdings" panose="05000000000000000000" pitchFamily="2" charset="2"/>
              </a:rPr>
              <a:t>: módulos para mostrar 	mensajes y errores al usuario.</a:t>
            </a:r>
          </a:p>
          <a:p>
            <a:endParaRPr lang="es-ES" dirty="0">
              <a:solidFill>
                <a:prstClr val="black"/>
              </a:solidFill>
            </a:endParaRP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3630706"/>
            <a:ext cx="9144000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9483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6CD83-8D61-44A0-A332-A105E01E3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Crear el proyecto de ejemplo:</a:t>
            </a:r>
            <a:endParaRPr lang="es-ES" b="1" dirty="0"/>
          </a:p>
          <a:p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prompt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ng new </a:t>
            </a:r>
            <a:r>
              <a:rPr lang="es-ES" b="1" dirty="0" err="1">
                <a:sym typeface="Wingdings" panose="05000000000000000000" pitchFamily="2" charset="2"/>
              </a:rPr>
              <a:t>ejemploApp</a:t>
            </a:r>
            <a:endParaRPr lang="es-ES" b="1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Bootstrap CSS  </a:t>
            </a:r>
            <a:r>
              <a:rPr lang="es-ES" b="1" dirty="0">
                <a:sym typeface="Wingdings" panose="05000000000000000000" pitchFamily="2" charset="2"/>
              </a:rPr>
              <a:t>cd </a:t>
            </a:r>
            <a:r>
              <a:rPr lang="es-ES" b="1" dirty="0" err="1">
                <a:sym typeface="Wingdings" panose="05000000000000000000" pitchFamily="2" charset="2"/>
              </a:rPr>
              <a:t>ejemploApp</a:t>
            </a:r>
            <a:r>
              <a:rPr lang="es-ES" b="1" dirty="0">
                <a:sym typeface="Wingdings" panose="05000000000000000000" pitchFamily="2" charset="2"/>
              </a:rPr>
              <a:t> </a:t>
            </a:r>
          </a:p>
          <a:p>
            <a:pPr marL="2195830" lvl="8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        </a:t>
            </a:r>
            <a:r>
              <a:rPr lang="es-ES" sz="2600" b="1" dirty="0" err="1">
                <a:sym typeface="Wingdings" panose="05000000000000000000" pitchFamily="2" charset="2"/>
              </a:rPr>
              <a:t>npm</a:t>
            </a:r>
            <a:r>
              <a:rPr lang="es-ES" sz="2600" b="1" dirty="0">
                <a:sym typeface="Wingdings" panose="05000000000000000000" pitchFamily="2" charset="2"/>
              </a:rPr>
              <a:t> </a:t>
            </a:r>
            <a:r>
              <a:rPr lang="es-ES" sz="2600" b="1" dirty="0" err="1">
                <a:sym typeface="Wingdings" panose="05000000000000000000" pitchFamily="2" charset="2"/>
              </a:rPr>
              <a:t>install</a:t>
            </a:r>
            <a:r>
              <a:rPr lang="es-ES" sz="2600" b="1" dirty="0">
                <a:sym typeface="Wingdings" panose="05000000000000000000" pitchFamily="2" charset="2"/>
              </a:rPr>
              <a:t> </a:t>
            </a:r>
            <a:r>
              <a:rPr lang="es-ES" sz="2600" b="1" dirty="0" err="1">
                <a:sym typeface="Wingdings" panose="05000000000000000000" pitchFamily="2" charset="2"/>
              </a:rPr>
              <a:t>bootstrap</a:t>
            </a:r>
            <a:r>
              <a:rPr lang="es-ES" sz="2600" b="1" dirty="0">
                <a:sym typeface="Wingdings" panose="05000000000000000000" pitchFamily="2" charset="2"/>
              </a:rPr>
              <a:t> @4.1.1</a:t>
            </a:r>
          </a:p>
          <a:p>
            <a:pPr marL="0" indent="0">
              <a:buNone/>
            </a:pPr>
            <a:r>
              <a:rPr lang="es-ES" u="sng" dirty="0">
                <a:sym typeface="Wingdings" panose="05000000000000000000" pitchFamily="2" charset="2"/>
              </a:rPr>
              <a:t>Crear la estructura del proyecto: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Subcarpetas que serán usadas para contener el código de la aplicación y algunos módulos característicos:</a:t>
            </a:r>
          </a:p>
          <a:p>
            <a:pPr marL="0" indent="0">
              <a:buNone/>
            </a:pP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r>
              <a:rPr lang="es-ES" dirty="0">
                <a:sym typeface="Wingdings" panose="05000000000000000000" pitchFamily="2" charset="2"/>
              </a:rPr>
              <a:t>: data </a:t>
            </a:r>
            <a:r>
              <a:rPr lang="es-ES" dirty="0" err="1">
                <a:sym typeface="Wingdings" panose="05000000000000000000" pitchFamily="2" charset="2"/>
              </a:rPr>
              <a:t>model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r>
              <a:rPr lang="es-ES" dirty="0">
                <a:sym typeface="Wingdings" panose="05000000000000000000" pitchFamily="2" charset="2"/>
              </a:rPr>
              <a:t>: </a:t>
            </a:r>
            <a:r>
              <a:rPr lang="es-ES" dirty="0" err="1">
                <a:sym typeface="Wingdings" panose="05000000000000000000" pitchFamily="2" charset="2"/>
              </a:rPr>
              <a:t>core</a:t>
            </a:r>
            <a:r>
              <a:rPr lang="es-ES" dirty="0">
                <a:sym typeface="Wingdings" panose="05000000000000000000" pitchFamily="2" charset="2"/>
              </a:rPr>
              <a:t> de la aplicación.</a:t>
            </a:r>
          </a:p>
          <a:p>
            <a:pPr marL="0" indent="0">
              <a:buNone/>
            </a:pP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messages</a:t>
            </a:r>
            <a:r>
              <a:rPr lang="es-ES" dirty="0">
                <a:sym typeface="Wingdings" panose="05000000000000000000" pitchFamily="2" charset="2"/>
              </a:rPr>
              <a:t>: módulos para mostrar mensajes y errores al usuario.</a:t>
            </a: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6039752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1F435-F7D0-44C3-9198-A266426F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Crear </a:t>
            </a:r>
            <a:r>
              <a:rPr lang="es-ES" b="1" u="sng" dirty="0" err="1"/>
              <a:t>Model</a:t>
            </a:r>
            <a:r>
              <a:rPr lang="es-ES" b="1" u="sng" dirty="0"/>
              <a:t> Module</a:t>
            </a:r>
            <a:r>
              <a:rPr lang="es-ES" u="sng" dirty="0"/>
              <a:t>.</a:t>
            </a:r>
          </a:p>
          <a:p>
            <a:r>
              <a:rPr lang="es-ES" dirty="0"/>
              <a:t>Crear </a:t>
            </a:r>
            <a:r>
              <a:rPr lang="es-ES" i="1" dirty="0" err="1"/>
              <a:t>Product</a:t>
            </a:r>
            <a:r>
              <a:rPr lang="es-ES" dirty="0"/>
              <a:t> </a:t>
            </a:r>
            <a:r>
              <a:rPr lang="es-ES" i="1" dirty="0"/>
              <a:t>Data</a:t>
            </a:r>
            <a:r>
              <a:rPr lang="es-ES" dirty="0"/>
              <a:t> </a:t>
            </a:r>
            <a:r>
              <a:rPr lang="es-ES" i="1" dirty="0" err="1"/>
              <a:t>Type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Nuevo fichero  </a:t>
            </a:r>
            <a:r>
              <a:rPr lang="es-ES" sz="2400" b="1" dirty="0" err="1">
                <a:sym typeface="Wingdings" panose="05000000000000000000" pitchFamily="2" charset="2"/>
              </a:rPr>
              <a:t>product.model.ts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/app/</a:t>
            </a:r>
            <a:r>
              <a:rPr lang="es-ES" sz="2400" b="1" dirty="0" err="1">
                <a:sym typeface="Wingdings" panose="05000000000000000000" pitchFamily="2" charset="2"/>
              </a:rPr>
              <a:t>model</a:t>
            </a:r>
            <a:endParaRPr lang="es-ES" sz="24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11.1)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id?: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?: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?: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?: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8124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3D2E4-0474-45ED-8011-3F269B93D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dirty="0"/>
              <a:t>Crear </a:t>
            </a:r>
            <a:r>
              <a:rPr lang="es-ES" i="1" dirty="0"/>
              <a:t>Data </a:t>
            </a:r>
            <a:r>
              <a:rPr lang="es-ES" i="1" dirty="0" err="1"/>
              <a:t>Source</a:t>
            </a:r>
            <a:r>
              <a:rPr lang="es-ES" i="1" dirty="0"/>
              <a:t> </a:t>
            </a:r>
            <a:r>
              <a:rPr lang="es-ES" dirty="0"/>
              <a:t>y </a:t>
            </a:r>
            <a:r>
              <a:rPr lang="es-ES" i="1" dirty="0" err="1"/>
              <a:t>Repository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sz="2400" dirty="0"/>
              <a:t>Nuevo fichero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static.datasource.ts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/app/</a:t>
            </a:r>
            <a:r>
              <a:rPr lang="es-ES" sz="2400" b="1" dirty="0" err="1">
                <a:sym typeface="Wingdings" panose="05000000000000000000" pitchFamily="2" charset="2"/>
              </a:rPr>
              <a:t>model</a:t>
            </a:r>
            <a:endParaRPr lang="es-ES" sz="24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11.2)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StaticDataSource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Array&lt;Product&gt;(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Product(1,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"Kayak"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"Watersports"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275),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Product(2,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"Lifejacket"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"Watersports"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48.95),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Product(3,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"Soccer Ball"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"Soccer"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19.50),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Product(4,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"Corner Flags"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"Soccer"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34.95),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Product(5,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"Thinking Cap"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"Chess"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16));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DD83C32-E944-454D-AAE1-50B32A3E07C1}"/>
              </a:ext>
            </a:extLst>
          </p:cNvPr>
          <p:cNvCxnSpPr>
            <a:cxnSpLocks/>
          </p:cNvCxnSpPr>
          <p:nvPr/>
        </p:nvCxnSpPr>
        <p:spPr>
          <a:xfrm flipH="1">
            <a:off x="1907704" y="2708920"/>
            <a:ext cx="417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F546A276-A6A9-445C-ACB8-ACBB1E6F6FB9}"/>
              </a:ext>
            </a:extLst>
          </p:cNvPr>
          <p:cNvSpPr txBox="1"/>
          <p:nvPr/>
        </p:nvSpPr>
        <p:spPr>
          <a:xfrm>
            <a:off x="6228184" y="25242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 nota</a:t>
            </a:r>
          </a:p>
        </p:txBody>
      </p:sp>
    </p:spTree>
    <p:extLst>
      <p:ext uri="{BB962C8B-B14F-4D97-AF65-F5344CB8AC3E}">
        <p14:creationId xmlns:p14="http://schemas.microsoft.com/office/powerpoint/2010/main" val="2699334650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8D077-A78B-46B5-895F-786C3072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lvl="0" indent="0">
              <a:buNone/>
            </a:pPr>
            <a:r>
              <a:rPr lang="es-ES" sz="2400" dirty="0">
                <a:solidFill>
                  <a:prstClr val="black"/>
                </a:solidFill>
              </a:rPr>
              <a:t>Nuevo fichero </a:t>
            </a:r>
            <a:r>
              <a:rPr lang="es-ES" sz="24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olidFill>
                  <a:prstClr val="black"/>
                </a:solidFill>
                <a:sym typeface="Wingdings" panose="05000000000000000000" pitchFamily="2" charset="2"/>
              </a:rPr>
              <a:t>repository.model.ts</a:t>
            </a:r>
            <a:r>
              <a:rPr lang="es-E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sz="2400" dirty="0">
                <a:solidFill>
                  <a:prstClr val="black"/>
                </a:solidFill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olidFill>
                  <a:prstClr val="black"/>
                </a:solidFill>
                <a:sym typeface="Wingdings" panose="05000000000000000000" pitchFamily="2" charset="2"/>
              </a:rPr>
              <a:t>src</a:t>
            </a:r>
            <a:r>
              <a:rPr lang="es-E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/app/</a:t>
            </a:r>
            <a:r>
              <a:rPr lang="es-ES" sz="2400" b="1" dirty="0" err="1">
                <a:solidFill>
                  <a:prstClr val="black"/>
                </a:solidFill>
                <a:sym typeface="Wingdings" panose="05000000000000000000" pitchFamily="2" charset="2"/>
              </a:rPr>
              <a:t>model</a:t>
            </a:r>
            <a:endParaRPr lang="es-ES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11.3)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StaticDataSource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static.datasource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locator = (p: Product, id: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=&gt; p.id == id;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StaticDataSource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Array&lt;Product&gt;();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.dataSource.getData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.products.push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.products.find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(p, id));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ES" sz="1400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186408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ED4EC-CCAA-41AC-9573-AA9C86CD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(product.id == 0 || product.id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product.id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.generateID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.products.push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(p, product.id));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.products.splice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(index, 1, product);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.products.findIndex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(p, id));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-1)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.products.splice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(index, 1);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generateID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(candidate)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candidate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83684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B362E2-6EEA-40E7-B3E7-9E57A99B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u="sng" dirty="0"/>
              <a:t>Completando el </a:t>
            </a:r>
            <a:r>
              <a:rPr lang="es-ES" u="sng" dirty="0" err="1"/>
              <a:t>Model</a:t>
            </a:r>
            <a:r>
              <a:rPr lang="es-ES" u="sng" dirty="0"/>
              <a:t> Module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s-ES" dirty="0"/>
              <a:t>Necesitamos definir el módulo.</a:t>
            </a:r>
          </a:p>
          <a:p>
            <a:pPr marL="0" indent="0">
              <a:buNone/>
            </a:pPr>
            <a:r>
              <a:rPr lang="es-ES" dirty="0"/>
              <a:t>Nuevo fichero: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model.module.ts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model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11.4)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StaticDataSource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static.datasource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StaticDataSource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ModelModule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2937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35707-C00B-4393-8A10-05E5BEC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3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Crear el Module Core</a:t>
            </a:r>
          </a:p>
          <a:p>
            <a:pPr marL="0" indent="0">
              <a:buNone/>
            </a:pPr>
            <a:r>
              <a:rPr lang="es-ES" dirty="0"/>
              <a:t>Contiene la </a:t>
            </a:r>
            <a:r>
              <a:rPr lang="es-ES" i="1" dirty="0"/>
              <a:t>funcionalidad central </a:t>
            </a:r>
            <a:r>
              <a:rPr lang="es-ES" dirty="0"/>
              <a:t>de la aplicación. Presentará al usuario una lista de productos permitiendo creación y editado de los mismos.</a:t>
            </a:r>
          </a:p>
          <a:p>
            <a:r>
              <a:rPr lang="es-ES" dirty="0"/>
              <a:t>Crear </a:t>
            </a:r>
            <a:r>
              <a:rPr lang="es-ES" i="1" dirty="0" err="1"/>
              <a:t>Shared</a:t>
            </a:r>
            <a:r>
              <a:rPr lang="es-ES" i="1" dirty="0"/>
              <a:t> </a:t>
            </a:r>
            <a:r>
              <a:rPr lang="es-ES" i="1" dirty="0" err="1"/>
              <a:t>State</a:t>
            </a:r>
            <a:r>
              <a:rPr lang="es-ES" i="1" dirty="0"/>
              <a:t> </a:t>
            </a:r>
            <a:r>
              <a:rPr lang="es-ES" i="1" dirty="0" err="1"/>
              <a:t>Service</a:t>
            </a:r>
            <a:r>
              <a:rPr lang="es-ES" dirty="0"/>
              <a:t>: registra el </a:t>
            </a:r>
            <a:r>
              <a:rPr lang="es-ES" b="1" u="sng" dirty="0"/>
              <a:t>modo</a:t>
            </a:r>
            <a:r>
              <a:rPr lang="es-ES" dirty="0"/>
              <a:t> actual, observando si el usuario está </a:t>
            </a:r>
            <a:r>
              <a:rPr lang="es-ES" i="1" dirty="0"/>
              <a:t>editando un producto</a:t>
            </a:r>
            <a:r>
              <a:rPr lang="es-ES" dirty="0"/>
              <a:t> o </a:t>
            </a:r>
            <a:r>
              <a:rPr lang="es-ES" i="1" dirty="0"/>
              <a:t>creando</a:t>
            </a:r>
            <a:r>
              <a:rPr lang="es-ES" dirty="0"/>
              <a:t> un nuevo producto. </a:t>
            </a:r>
          </a:p>
          <a:p>
            <a:pPr marL="0" indent="0">
              <a:buNone/>
            </a:pPr>
            <a:r>
              <a:rPr lang="es-ES" sz="2400" dirty="0"/>
              <a:t>Nuevo fichero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sharedState.model.ts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/app/</a:t>
            </a:r>
            <a:r>
              <a:rPr lang="es-ES" sz="2400" b="1" dirty="0" err="1">
                <a:sym typeface="Wingdings" panose="05000000000000000000" pitchFamily="2" charset="2"/>
              </a:rPr>
              <a:t>core</a:t>
            </a:r>
            <a:endParaRPr lang="es-ES" sz="24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11.5)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2B91AF"/>
                </a:solidFill>
                <a:latin typeface="Consolas" panose="020B0609020204030204" pitchFamily="49" charset="0"/>
              </a:rPr>
              <a:t>MODES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CREATE, EDIT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SharedState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MODES = MODES.EDIT;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id: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7126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BAEAAC-A6B4-4455-A207-852443C2C03F}"/>
</file>

<file path=customXml/itemProps2.xml><?xml version="1.0" encoding="utf-8"?>
<ds:datastoreItem xmlns:ds="http://schemas.openxmlformats.org/officeDocument/2006/customXml" ds:itemID="{83DABC81-F149-45EE-B4A7-33A9D3BD5770}"/>
</file>

<file path=customXml/itemProps3.xml><?xml version="1.0" encoding="utf-8"?>
<ds:datastoreItem xmlns:ds="http://schemas.openxmlformats.org/officeDocument/2006/customXml" ds:itemID="{42171AE2-E2BE-440A-99AA-B91A5506D14A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10473</TotalTime>
  <Words>3064</Words>
  <Application>Microsoft Office PowerPoint</Application>
  <PresentationFormat>Presentación en pantalla (4:3)</PresentationFormat>
  <Paragraphs>415</Paragraphs>
  <Slides>25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Constantia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548</cp:revision>
  <dcterms:created xsi:type="dcterms:W3CDTF">2012-09-30T16:13:01Z</dcterms:created>
  <dcterms:modified xsi:type="dcterms:W3CDTF">2020-05-28T09:42:31Z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