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9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85" autoAdjust="0"/>
    <p:restoredTop sz="94660"/>
  </p:normalViewPr>
  <p:slideViewPr>
    <p:cSldViewPr>
      <p:cViewPr varScale="1">
        <p:scale>
          <a:sx n="68" d="100"/>
          <a:sy n="68" d="100"/>
        </p:scale>
        <p:origin x="17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8C39CCD-AD91-4890-8833-01C0682F0D00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8CC346-951D-41B2-B92F-5BC6E24E86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4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5242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FINAL BASICO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92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C251C-736A-45F3-B943-CCD3D0A67D63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8D141-C358-413F-B216-F4F67B1D10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FF0B-EDF0-4D92-8703-3E22DEE9A19C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2DA4-F178-4A0A-9C89-1F2F8D9E7A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BC507-FD20-48C7-86DD-194D947AE138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6DC56-2459-4136-8837-AB4751925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7A9B-0E58-48AF-990A-545DEFC61EC8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28228-34DF-4887-9B39-C070A8D07F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81F52-29D1-48D4-BB58-E65B2F8AE19C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70DDC-78A9-4738-AA0B-5135233307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2D53-A2C8-45DB-B385-1743A847731B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DE7-EA01-4C9E-A439-6A3083F9CB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64E5-58EC-4C90-BECD-095D87AD5A08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0E2B-FB09-4C43-A105-B0A680AA62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F6A6D-8E42-4A70-AF7D-AFCB3515CF82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5658-4812-4235-AB55-257D5BDEA7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3FF7-CE3B-4D41-BFBC-D00105C09623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D2F-AEE1-43C1-A57C-9A7E1E1FE3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F6C0-337F-4886-AF82-F389B24A210C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3E5F-9369-41BF-A029-9A955EF186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E062CC-D765-47EA-A495-4EA041F4543C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50547-7952-4EBE-B1C4-E725604BDD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8696E-54F5-4D74-9761-3913C8C2221D}" type="datetimeFigureOut">
              <a:rPr lang="es-ES"/>
              <a:pPr>
                <a:defRPr/>
              </a:pPr>
              <a:t>14/09/2021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FB97-061A-4E4E-86D3-853DF03BFC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ransition spd="slow">
    <p:zoom/>
    <p:sndAc>
      <p:stSnd>
        <p:snd r:embed="rId13" name="wind.wav"/>
      </p:stSnd>
    </p:sndAc>
  </p:transition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ANGULAR</a:t>
            </a: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s-ES" dirty="0"/>
              <a:t>12-  Usando Reactive </a:t>
            </a:r>
            <a:r>
              <a:rPr lang="es-ES" dirty="0" err="1"/>
              <a:t>Extensions</a:t>
            </a:r>
            <a:endParaRPr lang="es-ES" b="1" dirty="0"/>
          </a:p>
        </p:txBody>
      </p:sp>
    </p:spTree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CA0628-1C68-4323-8EC0-F9B7E4CB3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u="sng" dirty="0"/>
              <a:t>Usando un </a:t>
            </a:r>
            <a:r>
              <a:rPr lang="es-ES" u="sng" dirty="0" err="1"/>
              <a:t>Observer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table.component.ts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12.3)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Inject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MODES,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SHARED_STATE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sharedState.model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Observer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paTable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"table.component.html"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@Inject(SHARED_STATE)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observer: Observer&lt;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&gt;) { 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471B924-A2E3-4B8D-913F-E1E4490AB762}"/>
              </a:ext>
            </a:extLst>
          </p:cNvPr>
          <p:cNvCxnSpPr/>
          <p:nvPr/>
        </p:nvCxnSpPr>
        <p:spPr>
          <a:xfrm flipH="1">
            <a:off x="6228184" y="2204864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AEE9A8D-48D2-4627-B18A-7AA1E7D32401}"/>
              </a:ext>
            </a:extLst>
          </p:cNvPr>
          <p:cNvCxnSpPr/>
          <p:nvPr/>
        </p:nvCxnSpPr>
        <p:spPr>
          <a:xfrm flipH="1">
            <a:off x="8460432" y="3068960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4504C2C-950D-48C0-A83D-95EA7F7B4835}"/>
              </a:ext>
            </a:extLst>
          </p:cNvPr>
          <p:cNvCxnSpPr/>
          <p:nvPr/>
        </p:nvCxnSpPr>
        <p:spPr>
          <a:xfrm flipH="1">
            <a:off x="4211960" y="3429000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B2AB954-EB3C-421F-BF9A-E4D331ED4BED}"/>
              </a:ext>
            </a:extLst>
          </p:cNvPr>
          <p:cNvCxnSpPr/>
          <p:nvPr/>
        </p:nvCxnSpPr>
        <p:spPr>
          <a:xfrm>
            <a:off x="179512" y="5805264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1980139-4A8C-40AB-AFAA-92F263FA6375}"/>
              </a:ext>
            </a:extLst>
          </p:cNvPr>
          <p:cNvCxnSpPr/>
          <p:nvPr/>
        </p:nvCxnSpPr>
        <p:spPr>
          <a:xfrm>
            <a:off x="6084168" y="508518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B052FDD-1668-4D32-91EB-C5880344AFE6}"/>
              </a:ext>
            </a:extLst>
          </p:cNvPr>
          <p:cNvSpPr txBox="1"/>
          <p:nvPr/>
        </p:nvSpPr>
        <p:spPr>
          <a:xfrm>
            <a:off x="4932040" y="4435974"/>
            <a:ext cx="2808308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Un </a:t>
            </a:r>
            <a:r>
              <a:rPr lang="es-ES" sz="1200" b="1" dirty="0" err="1"/>
              <a:t>Observer</a:t>
            </a:r>
            <a:r>
              <a:rPr lang="es-ES" sz="1200" b="1" dirty="0"/>
              <a:t> enviará eventos que son descritos usando objetos </a:t>
            </a:r>
            <a:r>
              <a:rPr lang="es-ES" sz="1200" b="1" dirty="0" err="1"/>
              <a:t>SharedState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386207536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E726C-77D3-4BB3-8D19-5EBF26D80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.model.deleteProduct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.observer.next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(MODES.EDIT, key));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.observer.next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(MODES.CREATE));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B10ABA4-7337-4B33-B121-142D11B8B48F}"/>
              </a:ext>
            </a:extLst>
          </p:cNvPr>
          <p:cNvCxnSpPr/>
          <p:nvPr/>
        </p:nvCxnSpPr>
        <p:spPr>
          <a:xfrm flipH="1">
            <a:off x="7020272" y="4581128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E766444-8086-49E4-92D2-CE190A69FE87}"/>
              </a:ext>
            </a:extLst>
          </p:cNvPr>
          <p:cNvCxnSpPr/>
          <p:nvPr/>
        </p:nvCxnSpPr>
        <p:spPr>
          <a:xfrm flipH="1">
            <a:off x="6948264" y="5733256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FCB382C-E09B-44E4-8C15-01E9327CCD05}"/>
              </a:ext>
            </a:extLst>
          </p:cNvPr>
          <p:cNvCxnSpPr/>
          <p:nvPr/>
        </p:nvCxnSpPr>
        <p:spPr>
          <a:xfrm>
            <a:off x="241176" y="4293096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360D10E-7AFE-4195-BDAB-BB54A8430D05}"/>
              </a:ext>
            </a:extLst>
          </p:cNvPr>
          <p:cNvCxnSpPr/>
          <p:nvPr/>
        </p:nvCxnSpPr>
        <p:spPr>
          <a:xfrm>
            <a:off x="251520" y="544522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5EBB432-4585-4A89-8615-E72F86C1ADD6}"/>
              </a:ext>
            </a:extLst>
          </p:cNvPr>
          <p:cNvCxnSpPr>
            <a:cxnSpLocks/>
          </p:cNvCxnSpPr>
          <p:nvPr/>
        </p:nvCxnSpPr>
        <p:spPr>
          <a:xfrm flipV="1">
            <a:off x="251520" y="400506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E3C3BFC-AE13-4ED0-AEA0-FBD1AD12E6CC}"/>
              </a:ext>
            </a:extLst>
          </p:cNvPr>
          <p:cNvCxnSpPr/>
          <p:nvPr/>
        </p:nvCxnSpPr>
        <p:spPr>
          <a:xfrm>
            <a:off x="251520" y="4005064"/>
            <a:ext cx="511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B5469C2-20C7-4449-A893-FF09DD5F2F24}"/>
              </a:ext>
            </a:extLst>
          </p:cNvPr>
          <p:cNvCxnSpPr/>
          <p:nvPr/>
        </p:nvCxnSpPr>
        <p:spPr>
          <a:xfrm flipV="1">
            <a:off x="5364088" y="1700808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48AF7A4-44E1-4BDE-B080-3AC07C85A935}"/>
              </a:ext>
            </a:extLst>
          </p:cNvPr>
          <p:cNvSpPr txBox="1"/>
          <p:nvPr/>
        </p:nvSpPr>
        <p:spPr>
          <a:xfrm>
            <a:off x="5004048" y="1700807"/>
            <a:ext cx="3168352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Llaman al método </a:t>
            </a:r>
            <a:r>
              <a:rPr lang="es-ES" sz="1200" b="1" i="1" dirty="0" err="1"/>
              <a:t>next</a:t>
            </a:r>
            <a:r>
              <a:rPr lang="es-ES" sz="1200" b="1" dirty="0"/>
              <a:t> del </a:t>
            </a:r>
            <a:r>
              <a:rPr lang="es-ES" sz="1200" b="1" i="1" dirty="0" err="1"/>
              <a:t>Observer</a:t>
            </a:r>
            <a:r>
              <a:rPr lang="es-ES" sz="1200" b="1" dirty="0"/>
              <a:t> para que señalice los cambios en el </a:t>
            </a:r>
            <a:r>
              <a:rPr lang="es-ES" sz="1200" b="1" i="1" dirty="0" err="1"/>
              <a:t>state</a:t>
            </a:r>
            <a:r>
              <a:rPr lang="es-ES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236400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DE6C70-0FE9-48F7-B82C-D4630818E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endParaRPr lang="es-ES" b="1" dirty="0"/>
          </a:p>
          <a:p>
            <a:endParaRPr lang="es-ES" b="1" dirty="0"/>
          </a:p>
          <a:p>
            <a:r>
              <a:rPr lang="es-ES" b="1" dirty="0" err="1"/>
              <a:t>Subjects</a:t>
            </a:r>
            <a:r>
              <a:rPr lang="es-ES" dirty="0"/>
              <a:t>: Ambos componentes han usado el token SHARED_STATE, pero cada uno espera un tipo diferente:</a:t>
            </a:r>
          </a:p>
          <a:p>
            <a:pPr lvl="1"/>
            <a:r>
              <a:rPr lang="es-ES" dirty="0"/>
              <a:t>Table </a:t>
            </a:r>
            <a:r>
              <a:rPr lang="es-ES" dirty="0" err="1"/>
              <a:t>component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i="1" dirty="0" err="1">
                <a:sym typeface="Wingdings" panose="05000000000000000000" pitchFamily="2" charset="2"/>
              </a:rPr>
              <a:t>Observer</a:t>
            </a:r>
            <a:r>
              <a:rPr lang="es-ES" i="1" dirty="0">
                <a:sym typeface="Wingdings" panose="05000000000000000000" pitchFamily="2" charset="2"/>
              </a:rPr>
              <a:t>&lt;</a:t>
            </a:r>
            <a:r>
              <a:rPr lang="es-ES" i="1" dirty="0" err="1">
                <a:sym typeface="Wingdings" panose="05000000000000000000" pitchFamily="2" charset="2"/>
              </a:rPr>
              <a:t>SharedState</a:t>
            </a:r>
            <a:r>
              <a:rPr lang="es-ES" i="1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Form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component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i="1" dirty="0">
                <a:sym typeface="Wingdings" panose="05000000000000000000" pitchFamily="2" charset="2"/>
              </a:rPr>
              <a:t>Observable&lt;</a:t>
            </a:r>
            <a:r>
              <a:rPr lang="es-ES" i="1" dirty="0" err="1">
                <a:sym typeface="Wingdings" panose="05000000000000000000" pitchFamily="2" charset="2"/>
              </a:rPr>
              <a:t>SharedState</a:t>
            </a:r>
            <a:r>
              <a:rPr lang="es-ES" i="1" dirty="0">
                <a:sym typeface="Wingdings" panose="05000000000000000000" pitchFamily="2" charset="2"/>
              </a:rPr>
              <a:t>&gt;</a:t>
            </a:r>
          </a:p>
          <a:p>
            <a:r>
              <a:rPr lang="es-ES" dirty="0" err="1"/>
              <a:t>RxJS</a:t>
            </a:r>
            <a:r>
              <a:rPr lang="es-ES" dirty="0"/>
              <a:t> proporciona la clase </a:t>
            </a:r>
            <a:r>
              <a:rPr lang="es-ES" i="1" dirty="0" err="1"/>
              <a:t>Subject</a:t>
            </a:r>
            <a:r>
              <a:rPr lang="es-ES" dirty="0"/>
              <a:t> en la que poder implementar ambos tipos en un solo sitio.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1841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AB841-4558-4AB6-80F9-B6EC568DC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lvl="0" indent="0">
              <a:buNone/>
            </a:pPr>
            <a:r>
              <a:rPr lang="es-ES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s-ES" b="1" dirty="0" err="1">
                <a:solidFill>
                  <a:prstClr val="black"/>
                </a:solidFill>
                <a:sym typeface="Wingdings" panose="05000000000000000000" pitchFamily="2" charset="2"/>
              </a:rPr>
              <a:t>core.module.ts</a:t>
            </a:r>
            <a:r>
              <a:rPr lang="es-ES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ES" dirty="0">
                <a:solidFill>
                  <a:prstClr val="black"/>
                </a:solidFill>
                <a:sym typeface="Wingdings" panose="05000000000000000000" pitchFamily="2" charset="2"/>
              </a:rPr>
              <a:t>en </a:t>
            </a:r>
            <a:r>
              <a:rPr lang="es-ES" b="1" dirty="0" err="1">
                <a:solidFill>
                  <a:prstClr val="black"/>
                </a:solidFill>
                <a:sym typeface="Wingdings" panose="05000000000000000000" pitchFamily="2" charset="2"/>
              </a:rPr>
              <a:t>src</a:t>
            </a:r>
            <a:r>
              <a:rPr lang="es-ES" b="1" dirty="0">
                <a:solidFill>
                  <a:prstClr val="black"/>
                </a:solidFill>
                <a:sym typeface="Wingdings" panose="05000000000000000000" pitchFamily="2" charset="2"/>
              </a:rPr>
              <a:t>/app/</a:t>
            </a:r>
            <a:r>
              <a:rPr lang="es-ES" b="1" dirty="0" err="1">
                <a:solidFill>
                  <a:prstClr val="black"/>
                </a:solidFill>
                <a:sym typeface="Wingdings" panose="05000000000000000000" pitchFamily="2" charset="2"/>
              </a:rPr>
              <a:t>core</a:t>
            </a:r>
            <a:endParaRPr lang="es-ES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12.4)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"@angular/platform-browser"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model.module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table.component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SHARED_STATE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sharedState.model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Subject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providers: [{ provide: SHARED_STATE,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useValue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Subject&lt;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 }]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CoreModule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600" dirty="0"/>
          </a:p>
        </p:txBody>
      </p:sp>
      <p:sp>
        <p:nvSpPr>
          <p:cNvPr id="4" name="CuadroTexto 1"/>
          <p:cNvSpPr txBox="1"/>
          <p:nvPr/>
        </p:nvSpPr>
        <p:spPr>
          <a:xfrm>
            <a:off x="7116612" y="5229200"/>
            <a:ext cx="1594520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Visualizar. En este momento ya se puede hacer Edición de Productos</a:t>
            </a:r>
          </a:p>
        </p:txBody>
      </p:sp>
    </p:spTree>
    <p:extLst>
      <p:ext uri="{BB962C8B-B14F-4D97-AF65-F5344CB8AC3E}">
        <p14:creationId xmlns:p14="http://schemas.microsoft.com/office/powerpoint/2010/main" val="32936976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4CFED-0FC0-4ED5-95B0-0185FD797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El resultado es que el servicio compartido de </a:t>
            </a:r>
            <a:r>
              <a:rPr lang="es-ES" b="1" i="1" dirty="0" err="1"/>
              <a:t>Subject</a:t>
            </a:r>
            <a:r>
              <a:rPr lang="es-ES" dirty="0"/>
              <a:t> permite al componente </a:t>
            </a:r>
            <a:r>
              <a:rPr lang="es-ES" i="1" dirty="0"/>
              <a:t>Table</a:t>
            </a:r>
            <a:r>
              <a:rPr lang="es-ES" dirty="0"/>
              <a:t> emitir distintos eventos que son recibidos por el componente </a:t>
            </a:r>
            <a:r>
              <a:rPr lang="es-ES" i="1" dirty="0" err="1"/>
              <a:t>Form</a:t>
            </a:r>
            <a:r>
              <a:rPr lang="es-ES" dirty="0"/>
              <a:t> y que son usados para actualizar su estado de una manera cómoda y fiable.</a:t>
            </a:r>
          </a:p>
        </p:txBody>
      </p:sp>
    </p:spTree>
    <p:extLst>
      <p:ext uri="{BB962C8B-B14F-4D97-AF65-F5344CB8AC3E}">
        <p14:creationId xmlns:p14="http://schemas.microsoft.com/office/powerpoint/2010/main" val="350967747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21C11E-66FC-4A99-907D-F625F1D6D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</p:spPr>
        <p:txBody>
          <a:bodyPr/>
          <a:lstStyle/>
          <a:p>
            <a:pPr marL="0" indent="0">
              <a:buNone/>
            </a:pPr>
            <a:r>
              <a:rPr lang="es-ES" u="sng" dirty="0" err="1"/>
              <a:t>Async</a:t>
            </a:r>
            <a:r>
              <a:rPr lang="es-ES" u="sng" dirty="0"/>
              <a:t> Pipe:</a:t>
            </a:r>
          </a:p>
          <a:p>
            <a:r>
              <a:rPr lang="es-ES" dirty="0"/>
              <a:t>Sirve para consumir objetos </a:t>
            </a:r>
            <a:r>
              <a:rPr lang="es-ES" i="1" dirty="0"/>
              <a:t>Observable </a:t>
            </a:r>
            <a:r>
              <a:rPr lang="es-ES" dirty="0"/>
              <a:t>directamente en la vista, seleccionando el último objeto recibido desde el evento.</a:t>
            </a:r>
          </a:p>
          <a:p>
            <a:r>
              <a:rPr lang="es-ES" dirty="0"/>
              <a:t>Debido a que los cambios son producidos desde fuera de la vista, se trata de una </a:t>
            </a:r>
            <a:r>
              <a:rPr lang="es-ES" i="1" dirty="0"/>
              <a:t>pipe impura.</a:t>
            </a:r>
          </a:p>
          <a:p>
            <a:r>
              <a:rPr lang="es-ES" dirty="0"/>
              <a:t>Su método </a:t>
            </a:r>
            <a:r>
              <a:rPr lang="es-ES" i="1" dirty="0" err="1"/>
              <a:t>transform</a:t>
            </a:r>
            <a:r>
              <a:rPr lang="es-ES" dirty="0"/>
              <a:t> será llamado incluso si un nuevo evento no ha sido recibido desde el </a:t>
            </a:r>
            <a:r>
              <a:rPr lang="es-ES" i="1" dirty="0"/>
              <a:t>Observable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form.component.html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12.5)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-primary text-white p-2"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[class.bg-warning]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="editing"&gt;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h5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</a:rPr>
              <a:t>editing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</a:rPr>
              <a:t>?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</a:rPr>
              <a:t>"Edit"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</a:rPr>
              <a:t>"Create"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h5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{{ </a:t>
            </a:r>
            <a:r>
              <a:rPr lang="es-ES" sz="12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stateEvents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async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json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n-NO" sz="12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FF0000"/>
                </a:solidFill>
                <a:latin typeface="Consolas" panose="020B0609020204030204" pitchFamily="49" charset="0"/>
              </a:rPr>
              <a:t>novalidate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FF0000"/>
                </a:solidFill>
                <a:latin typeface="Consolas" panose="020B0609020204030204" pitchFamily="49" charset="0"/>
              </a:rPr>
              <a:t>#form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="ngForm"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FF0000"/>
                </a:solidFill>
                <a:latin typeface="Consolas" panose="020B0609020204030204" pitchFamily="49" charset="0"/>
              </a:rPr>
              <a:t>(ngSubmit)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="submitForm(form)"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FF0000"/>
                </a:solidFill>
                <a:latin typeface="Consolas" panose="020B0609020204030204" pitchFamily="49" charset="0"/>
              </a:rPr>
              <a:t>(reset)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="resetForm()"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nn-NO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//...</a:t>
            </a:r>
            <a:endParaRPr lang="es-E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F1882C2-0722-4504-A945-50A3FF866C50}"/>
              </a:ext>
            </a:extLst>
          </p:cNvPr>
          <p:cNvCxnSpPr>
            <a:cxnSpLocks/>
          </p:cNvCxnSpPr>
          <p:nvPr/>
        </p:nvCxnSpPr>
        <p:spPr>
          <a:xfrm flipH="1">
            <a:off x="4716016" y="5229200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88C42A0E-5BDC-48D2-9BCD-EE947078A770}"/>
              </a:ext>
            </a:extLst>
          </p:cNvPr>
          <p:cNvSpPr txBox="1"/>
          <p:nvPr/>
        </p:nvSpPr>
        <p:spPr>
          <a:xfrm>
            <a:off x="6732240" y="4722239"/>
            <a:ext cx="2088232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Permite seguir la pista de los últimos eventos recibidos por el componente </a:t>
            </a:r>
            <a:r>
              <a:rPr lang="es-ES" sz="1200" b="1" dirty="0" err="1"/>
              <a:t>form</a:t>
            </a:r>
            <a:r>
              <a:rPr lang="es-ES" sz="1200" b="1" dirty="0"/>
              <a:t>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8BF2728-6984-40F8-BE94-5756161AFE51}"/>
              </a:ext>
            </a:extLst>
          </p:cNvPr>
          <p:cNvSpPr txBox="1"/>
          <p:nvPr/>
        </p:nvSpPr>
        <p:spPr>
          <a:xfrm>
            <a:off x="5724128" y="6165371"/>
            <a:ext cx="32403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Visualizar. Probar con Editado y Creación</a:t>
            </a:r>
          </a:p>
        </p:txBody>
      </p:sp>
    </p:spTree>
    <p:extLst>
      <p:ext uri="{BB962C8B-B14F-4D97-AF65-F5344CB8AC3E}">
        <p14:creationId xmlns:p14="http://schemas.microsoft.com/office/powerpoint/2010/main" val="19224795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022D4F-9581-416A-BC02-B39E4947E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sz="2800" dirty="0"/>
              <a:t>Se trata ahora de darle formato correcto a ese estado que nos está devolviendo el Observable, para ello vamos a definir una Pipe personalizada.</a:t>
            </a:r>
          </a:p>
          <a:p>
            <a:endParaRPr lang="es-ES" dirty="0"/>
          </a:p>
          <a:p>
            <a:r>
              <a:rPr lang="es-MX" sz="2800" dirty="0"/>
              <a:t>El operador </a:t>
            </a:r>
            <a:r>
              <a:rPr lang="es-MX" sz="2800" b="1" dirty="0" err="1"/>
              <a:t>instanceof</a:t>
            </a:r>
            <a:r>
              <a:rPr lang="es-MX" sz="2800" dirty="0"/>
              <a:t>  que utilizamos en el </a:t>
            </a:r>
            <a:r>
              <a:rPr lang="es-MX" sz="2800" dirty="0" err="1"/>
              <a:t>transform</a:t>
            </a:r>
            <a:r>
              <a:rPr lang="es-MX" sz="2800" dirty="0"/>
              <a:t> verifica si un objeto en su cadena de prototipos contiene la propiedad </a:t>
            </a:r>
            <a:r>
              <a:rPr lang="es-MX" sz="2800" dirty="0" err="1"/>
              <a:t>prototype</a:t>
            </a:r>
            <a:r>
              <a:rPr lang="es-MX" sz="2800" dirty="0"/>
              <a:t> del  constructor.</a:t>
            </a:r>
            <a:endParaRPr lang="es-ES" sz="2800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082424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9A633-43AF-4A03-8C06-9CE28015F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u="sng" dirty="0" err="1"/>
              <a:t>Async</a:t>
            </a:r>
            <a:r>
              <a:rPr lang="es-ES" u="sng" dirty="0"/>
              <a:t> Pipe en </a:t>
            </a:r>
            <a:r>
              <a:rPr lang="es-ES" u="sng" dirty="0" err="1"/>
              <a:t>Custom</a:t>
            </a:r>
            <a:r>
              <a:rPr lang="es-ES" u="sng" dirty="0"/>
              <a:t> Pipes:</a:t>
            </a:r>
          </a:p>
          <a:p>
            <a:r>
              <a:rPr lang="es-ES" dirty="0"/>
              <a:t>Nuevo fichero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state.pipe.ts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12.6)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Pipe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MODES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sharedState.model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@Pipe({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formatState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pure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StatePipe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instanceof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state = value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MODES[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state.mode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] + 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state.id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undefined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?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`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state.id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"&lt;No Data&gt;"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99031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A80AF-64BE-432D-A700-3F5F2B3DF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r>
              <a:rPr lang="es-ES" dirty="0"/>
              <a:t>Registrando la Pipe: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core.module.ts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12.7)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"@angular/platform-browser"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model.module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table.component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form.component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SHARED_STATE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sharedState.model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Subject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StatePipe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state.pipe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StatePipe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providers: [{ provide: SHARED_STATE,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Subject&lt;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 }]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CoreModule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400" b="1" dirty="0">
              <a:solidFill>
                <a:srgbClr val="FF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s-ES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31E8C35-944E-4BB1-9AF7-99C9E281CF35}"/>
              </a:ext>
            </a:extLst>
          </p:cNvPr>
          <p:cNvCxnSpPr/>
          <p:nvPr/>
        </p:nvCxnSpPr>
        <p:spPr>
          <a:xfrm flipH="1">
            <a:off x="4860032" y="4005064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BE018C4-9304-437D-95E5-D08F5C58FC2A}"/>
              </a:ext>
            </a:extLst>
          </p:cNvPr>
          <p:cNvCxnSpPr>
            <a:cxnSpLocks/>
          </p:cNvCxnSpPr>
          <p:nvPr/>
        </p:nvCxnSpPr>
        <p:spPr>
          <a:xfrm>
            <a:off x="6012160" y="4365104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1544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1F751F-F037-4C85-92EC-8283D460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dirty="0"/>
              <a:t>Aplicando la Pipe: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form.component.html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12.8)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 text-white p-2"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[class.bg-warning]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="editing"&gt;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h5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</a:rPr>
              <a:t>editing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</a:rPr>
              <a:t>?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</a:rPr>
              <a:t>"Edit"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</a:rPr>
              <a:t>"Create"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h5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{{ </a:t>
            </a:r>
            <a:r>
              <a:rPr lang="es-ES" sz="16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stateEvents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async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formatState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}}  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n-NO" sz="16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FF0000"/>
                </a:solidFill>
                <a:latin typeface="Consolas" panose="020B0609020204030204" pitchFamily="49" charset="0"/>
              </a:rPr>
              <a:t>novalidate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FF0000"/>
                </a:solidFill>
                <a:latin typeface="Consolas" panose="020B0609020204030204" pitchFamily="49" charset="0"/>
              </a:rPr>
              <a:t>#form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="ngForm"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FF0000"/>
                </a:solidFill>
                <a:latin typeface="Consolas" panose="020B0609020204030204" pitchFamily="49" charset="0"/>
              </a:rPr>
              <a:t>(ngSubmit)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="submitForm(form)"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FF0000"/>
                </a:solidFill>
                <a:latin typeface="Consolas" panose="020B0609020204030204" pitchFamily="49" charset="0"/>
              </a:rPr>
              <a:t>(reset)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="resetForm()"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800" b="1" dirty="0"/>
              <a:t>//…</a:t>
            </a:r>
          </a:p>
          <a:p>
            <a:pPr marL="0" indent="0">
              <a:buNone/>
            </a:pPr>
            <a:endParaRPr lang="es-ES" sz="1800" b="1" dirty="0"/>
          </a:p>
          <a:p>
            <a:pPr marL="0" indent="0">
              <a:buNone/>
            </a:pPr>
            <a:r>
              <a:rPr lang="es-ES" sz="1800" b="1" dirty="0"/>
              <a:t>(Este ejemplo demuestra que los eventos recibidos desde objetos </a:t>
            </a:r>
            <a:r>
              <a:rPr lang="es-ES" sz="1800" b="1" i="1" dirty="0"/>
              <a:t>Observable</a:t>
            </a:r>
            <a:r>
              <a:rPr lang="es-ES" sz="1800" b="1" dirty="0"/>
              <a:t> pueden ser procesados y transformados en otros objetos.)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267F90D-8C8E-4C70-9B9E-2C1B9F2D792A}"/>
              </a:ext>
            </a:extLst>
          </p:cNvPr>
          <p:cNvCxnSpPr/>
          <p:nvPr/>
        </p:nvCxnSpPr>
        <p:spPr>
          <a:xfrm flipH="1">
            <a:off x="6732240" y="249289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uadroTexto 1"/>
          <p:cNvSpPr txBox="1"/>
          <p:nvPr/>
        </p:nvSpPr>
        <p:spPr>
          <a:xfrm>
            <a:off x="5699498" y="5589240"/>
            <a:ext cx="159452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Visualizar, probar con </a:t>
            </a:r>
            <a:r>
              <a:rPr lang="es-ES" sz="1600" b="1" dirty="0" err="1"/>
              <a:t>Edit</a:t>
            </a:r>
            <a:r>
              <a:rPr lang="es-ES" sz="1600" b="1" dirty="0"/>
              <a:t> y </a:t>
            </a:r>
            <a:r>
              <a:rPr lang="es-ES" sz="1600" b="1" dirty="0" err="1"/>
              <a:t>Create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89914077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3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En este tema:</a:t>
            </a:r>
          </a:p>
          <a:p>
            <a:r>
              <a:rPr lang="es-ES" sz="2400" b="1" u="sng" dirty="0"/>
              <a:t>Reactive </a:t>
            </a:r>
            <a:r>
              <a:rPr lang="es-ES" sz="2400" b="1" u="sng" dirty="0" err="1"/>
              <a:t>Extensions</a:t>
            </a:r>
            <a:r>
              <a:rPr lang="es-ES" sz="2400" dirty="0"/>
              <a:t>: Librería que proporciona un mecanismo de distribución asincrónico que es usado en Angular para la </a:t>
            </a:r>
            <a:r>
              <a:rPr lang="es-ES" sz="2400" b="1" i="1" dirty="0"/>
              <a:t>detección de cambios</a:t>
            </a:r>
            <a:r>
              <a:rPr lang="es-ES" sz="2400" b="1" dirty="0"/>
              <a:t> </a:t>
            </a:r>
            <a:r>
              <a:rPr lang="es-ES" sz="2400" dirty="0"/>
              <a:t>en la aplicación.</a:t>
            </a:r>
          </a:p>
          <a:p>
            <a:r>
              <a:rPr lang="es-ES" sz="2400" dirty="0"/>
              <a:t>Introduce las características de </a:t>
            </a:r>
            <a:r>
              <a:rPr lang="es-ES" sz="2400" i="1" dirty="0"/>
              <a:t>Reactive </a:t>
            </a:r>
            <a:r>
              <a:rPr lang="es-ES" sz="2400" i="1" dirty="0" err="1"/>
              <a:t>Extensions</a:t>
            </a:r>
            <a:r>
              <a:rPr lang="es-ES" sz="2400" i="1" dirty="0"/>
              <a:t> </a:t>
            </a:r>
            <a:r>
              <a:rPr lang="es-ES" sz="2400" dirty="0"/>
              <a:t>(conocidas como </a:t>
            </a:r>
            <a:r>
              <a:rPr lang="es-ES" sz="2400" b="1" i="1" dirty="0" err="1"/>
              <a:t>Observer</a:t>
            </a:r>
            <a:r>
              <a:rPr lang="es-ES" sz="2400" dirty="0"/>
              <a:t>  y </a:t>
            </a:r>
            <a:r>
              <a:rPr lang="es-ES" sz="2400" b="1" i="1" dirty="0"/>
              <a:t>Observable</a:t>
            </a:r>
            <a:r>
              <a:rPr lang="es-ES" sz="2400" dirty="0"/>
              <a:t>) y las usa mejorando la aplicación para que los usuarios puedan </a:t>
            </a:r>
            <a:r>
              <a:rPr lang="es-ES" sz="2400" i="1" dirty="0"/>
              <a:t>editar objetos existentes en el modelo, así como crear nuevos objetos</a:t>
            </a:r>
            <a:r>
              <a:rPr lang="es-ES" sz="2400" dirty="0"/>
              <a:t>.</a:t>
            </a:r>
          </a:p>
          <a:p>
            <a:r>
              <a:rPr lang="es-ES" sz="2400" dirty="0"/>
              <a:t>Un </a:t>
            </a:r>
            <a:r>
              <a:rPr lang="es-ES" sz="2400" b="1" i="1" u="sng" dirty="0" err="1"/>
              <a:t>Observer</a:t>
            </a:r>
            <a:r>
              <a:rPr lang="es-ES" sz="2400" dirty="0"/>
              <a:t> recoge los eventos y los distribuye a sus subscriptores a través de un </a:t>
            </a:r>
            <a:r>
              <a:rPr lang="es-ES" sz="2400" b="1" i="1" u="sng" dirty="0"/>
              <a:t>Observable</a:t>
            </a:r>
            <a:r>
              <a:rPr lang="es-ES" sz="2400" dirty="0"/>
              <a:t>. La manera mas simple para activar esto es crear un </a:t>
            </a:r>
            <a:r>
              <a:rPr lang="es-ES" sz="2400" b="1" i="1" dirty="0" err="1"/>
              <a:t>Subject</a:t>
            </a:r>
            <a:r>
              <a:rPr lang="es-ES" sz="2400" dirty="0"/>
              <a:t>, el cual </a:t>
            </a:r>
            <a:r>
              <a:rPr lang="es-ES" sz="2400" dirty="0" err="1"/>
              <a:t>proporcióna</a:t>
            </a:r>
            <a:r>
              <a:rPr lang="es-ES" sz="2400" dirty="0"/>
              <a:t> ambas funcionalidades </a:t>
            </a:r>
            <a:r>
              <a:rPr lang="es-ES" sz="2400" i="1" dirty="0" err="1"/>
              <a:t>Observer</a:t>
            </a:r>
            <a:r>
              <a:rPr lang="es-ES" sz="2400" dirty="0"/>
              <a:t> y </a:t>
            </a:r>
            <a:r>
              <a:rPr lang="es-ES" sz="2400" i="1" dirty="0"/>
              <a:t>Observable</a:t>
            </a:r>
            <a:r>
              <a:rPr lang="es-ES" sz="2400" dirty="0"/>
              <a:t>.</a:t>
            </a:r>
          </a:p>
          <a:p>
            <a:r>
              <a:rPr lang="es-ES" sz="2400" dirty="0"/>
              <a:t>El flujo de eventos puede ser manejado usando un conjunto de operadores.</a:t>
            </a:r>
          </a:p>
          <a:p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35021727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C99FA-E3CA-4662-9BC8-CFB90971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endParaRPr lang="es-ES" u="sng" dirty="0"/>
          </a:p>
          <a:p>
            <a:pPr marL="0" indent="0">
              <a:buNone/>
            </a:pPr>
            <a:endParaRPr lang="es-ES" u="sng" dirty="0"/>
          </a:p>
          <a:p>
            <a:pPr marL="0" indent="0">
              <a:buNone/>
            </a:pPr>
            <a:r>
              <a:rPr lang="es-ES" u="sng" dirty="0"/>
              <a:t>Ampliando las características:</a:t>
            </a:r>
          </a:p>
          <a:p>
            <a:r>
              <a:rPr lang="es-ES" i="1" dirty="0"/>
              <a:t>Reactive </a:t>
            </a:r>
            <a:r>
              <a:rPr lang="es-ES" i="1" dirty="0" err="1"/>
              <a:t>Extensions</a:t>
            </a:r>
            <a:r>
              <a:rPr lang="es-ES" i="1" dirty="0"/>
              <a:t>(</a:t>
            </a:r>
            <a:r>
              <a:rPr lang="es-ES" i="1" dirty="0" err="1"/>
              <a:t>RxJS</a:t>
            </a:r>
            <a:r>
              <a:rPr lang="es-ES" i="1" dirty="0"/>
              <a:t>) </a:t>
            </a:r>
            <a:r>
              <a:rPr lang="es-ES" dirty="0"/>
              <a:t>puede ser usado en cualquier parte de la aplicación, incluso aunque no se haya expuesto a todas las partes de la aplicación.</a:t>
            </a:r>
          </a:p>
          <a:p>
            <a:r>
              <a:rPr lang="es-ES" dirty="0"/>
              <a:t>Para demostrarlo, añadiremos un </a:t>
            </a:r>
            <a:r>
              <a:rPr lang="es-ES" i="1" dirty="0" err="1"/>
              <a:t>Subject</a:t>
            </a:r>
            <a:r>
              <a:rPr lang="es-ES" dirty="0"/>
              <a:t> al </a:t>
            </a:r>
            <a:r>
              <a:rPr lang="es-ES" i="1" dirty="0" err="1"/>
              <a:t>MessageService</a:t>
            </a:r>
            <a:r>
              <a:rPr lang="es-ES" dirty="0"/>
              <a:t> que distribuye </a:t>
            </a:r>
            <a:r>
              <a:rPr lang="es-ES" i="1" dirty="0" err="1"/>
              <a:t>messages</a:t>
            </a:r>
            <a:r>
              <a:rPr lang="es-ES" dirty="0"/>
              <a:t> a los usuarios.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message.service.ts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messages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8199586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0DF39D-EE13-4E61-A108-6EF60EF2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12.9)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Injectable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Observable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Subject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Injectable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subject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Subject&lt;Message&gt;();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reportMessage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.subject.next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(): Observable&lt;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.subject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3EA1531-2B85-4203-A777-F7F491B15EE6}"/>
              </a:ext>
            </a:extLst>
          </p:cNvPr>
          <p:cNvSpPr txBox="1"/>
          <p:nvPr/>
        </p:nvSpPr>
        <p:spPr>
          <a:xfrm>
            <a:off x="5724128" y="3364633"/>
            <a:ext cx="3240360" cy="267765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La implementación previa del servicio de mensajes soportaba solo un manejador que sería mostrado al usuario. </a:t>
            </a:r>
          </a:p>
          <a:p>
            <a:endParaRPr lang="es-ES" sz="1400" b="1" dirty="0"/>
          </a:p>
          <a:p>
            <a:r>
              <a:rPr lang="es-ES" sz="1400" b="1" dirty="0"/>
              <a:t>Se podrían haber añadido múltiples </a:t>
            </a:r>
            <a:r>
              <a:rPr lang="es-ES" sz="1400" b="1" dirty="0" err="1"/>
              <a:t>manejadores,uno</a:t>
            </a:r>
            <a:r>
              <a:rPr lang="es-ES" sz="1400" b="1" dirty="0"/>
              <a:t> para cada uno de los mensajes, pero el uso de </a:t>
            </a:r>
            <a:r>
              <a:rPr lang="es-ES" sz="1400" b="1" dirty="0" err="1"/>
              <a:t>RxJS</a:t>
            </a:r>
            <a:r>
              <a:rPr lang="es-ES" sz="1400" b="1" dirty="0"/>
              <a:t> es mucho mas sencillo porque delega el trabajo en la clase </a:t>
            </a:r>
            <a:r>
              <a:rPr lang="es-ES" sz="1400" b="1" i="1" dirty="0" err="1"/>
              <a:t>Subject</a:t>
            </a:r>
            <a:r>
              <a:rPr lang="es-ES" sz="1400" b="1" dirty="0"/>
              <a:t>, la cual permite múltiples subscritores en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664277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0F81A2-650B-4FDF-A151-AAFC4138E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u="sng" dirty="0"/>
              <a:t>Observando mensajes: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message.component.ts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messages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12.10)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message.service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Observable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paMessages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"message.component.html"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lastMessage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messageService.messages.subscribe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.lastMessage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m);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C4BB597-E074-41CB-870A-3B2A1F825E77}"/>
              </a:ext>
            </a:extLst>
          </p:cNvPr>
          <p:cNvCxnSpPr/>
          <p:nvPr/>
        </p:nvCxnSpPr>
        <p:spPr>
          <a:xfrm flipH="1">
            <a:off x="4572000" y="2780928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265AD67-2A13-4475-B6C7-607E013819FF}"/>
              </a:ext>
            </a:extLst>
          </p:cNvPr>
          <p:cNvCxnSpPr/>
          <p:nvPr/>
        </p:nvCxnSpPr>
        <p:spPr>
          <a:xfrm flipH="1">
            <a:off x="8100392" y="5661248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34359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1F062-C93F-4C99-AB0C-6A18CC9B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u="sng" dirty="0"/>
              <a:t>Generando mensajes: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core.module.ts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12.11)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"@angular/platform-browser"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model.module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table.component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form.component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SHARED_STATE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sharedState.model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Subject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state.pipe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MessageModule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messages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message.module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messages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message.service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messages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message.model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MODES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sharedState.model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348631288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B7B52F-40AB-435C-82B4-7EA4146A4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MessageModule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[{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SHARED_STATE,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deps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useFactory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(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=&gt;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subject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Subject&lt;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subject.subscribe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(m =&gt;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messageService.reportMessage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(MODES[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m.mode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+ (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m.id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undefined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?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`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model.getProduct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(m.id).name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);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subject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}]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CoreModule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endParaRPr lang="es-ES" dirty="0"/>
          </a:p>
        </p:txBody>
      </p:sp>
      <p:sp>
        <p:nvSpPr>
          <p:cNvPr id="4" name="CuadroTexto 1"/>
          <p:cNvSpPr txBox="1"/>
          <p:nvPr/>
        </p:nvSpPr>
        <p:spPr>
          <a:xfrm>
            <a:off x="7101638" y="6155324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DC86D5F-7B32-451B-9154-93BA37B7C19A}"/>
              </a:ext>
            </a:extLst>
          </p:cNvPr>
          <p:cNvSpPr txBox="1"/>
          <p:nvPr/>
        </p:nvSpPr>
        <p:spPr>
          <a:xfrm>
            <a:off x="5292080" y="2276871"/>
            <a:ext cx="31174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Array de proveedores de servicio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40F67D5-AB96-4CEA-8D09-724C5F991538}"/>
              </a:ext>
            </a:extLst>
          </p:cNvPr>
          <p:cNvCxnSpPr/>
          <p:nvPr/>
        </p:nvCxnSpPr>
        <p:spPr>
          <a:xfrm flipH="1">
            <a:off x="4427984" y="2430760"/>
            <a:ext cx="724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F78FEDE-67C1-4219-BBE8-054FABD784AB}"/>
              </a:ext>
            </a:extLst>
          </p:cNvPr>
          <p:cNvSpPr txBox="1"/>
          <p:nvPr/>
        </p:nvSpPr>
        <p:spPr>
          <a:xfrm>
            <a:off x="5292079" y="1953705"/>
            <a:ext cx="31174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Servicios </a:t>
            </a:r>
            <a:r>
              <a:rPr lang="es-ES" sz="1400" dirty="0" err="1"/>
              <a:t>injectables</a:t>
            </a:r>
            <a:endParaRPr lang="es-ES" sz="1400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D1A30DF-EE4D-4B60-8F7B-5CE9D8E225A9}"/>
              </a:ext>
            </a:extLst>
          </p:cNvPr>
          <p:cNvCxnSpPr>
            <a:cxnSpLocks/>
          </p:cNvCxnSpPr>
          <p:nvPr/>
        </p:nvCxnSpPr>
        <p:spPr>
          <a:xfrm flipH="1">
            <a:off x="3559701" y="2107593"/>
            <a:ext cx="1592549" cy="1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8B53A7-8451-49D1-BF73-08590241A2FA}"/>
              </a:ext>
            </a:extLst>
          </p:cNvPr>
          <p:cNvSpPr txBox="1"/>
          <p:nvPr/>
        </p:nvSpPr>
        <p:spPr>
          <a:xfrm>
            <a:off x="4355975" y="4437112"/>
            <a:ext cx="40535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useFactory</a:t>
            </a:r>
            <a:r>
              <a:rPr lang="es-ES" sz="1400" dirty="0"/>
              <a:t> le dice a Angular que el proveedor es una factoría de servicio de mensajes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90DDA16-BAAF-4545-8E74-1EEDBB79CEA2}"/>
              </a:ext>
            </a:extLst>
          </p:cNvPr>
          <p:cNvCxnSpPr/>
          <p:nvPr/>
        </p:nvCxnSpPr>
        <p:spPr>
          <a:xfrm flipV="1">
            <a:off x="8028384" y="2852936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8044AA4-94E8-4B0B-8878-DF384DD173E8}"/>
              </a:ext>
            </a:extLst>
          </p:cNvPr>
          <p:cNvCxnSpPr/>
          <p:nvPr/>
        </p:nvCxnSpPr>
        <p:spPr>
          <a:xfrm flipH="1">
            <a:off x="5652120" y="2852936"/>
            <a:ext cx="237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70268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E07B4FE-7239-4E84-A0DE-AF7690624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194930"/>
            <a:ext cx="8229600" cy="462689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1937069-482F-4049-BCC0-DDBE09E490DD}"/>
              </a:ext>
            </a:extLst>
          </p:cNvPr>
          <p:cNvCxnSpPr/>
          <p:nvPr/>
        </p:nvCxnSpPr>
        <p:spPr>
          <a:xfrm flipH="1">
            <a:off x="5004048" y="908720"/>
            <a:ext cx="1152128" cy="936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6843D5A8-62A1-4E57-8393-2C8EBAAAA7F1}"/>
              </a:ext>
            </a:extLst>
          </p:cNvPr>
          <p:cNvSpPr txBox="1"/>
          <p:nvPr/>
        </p:nvSpPr>
        <p:spPr>
          <a:xfrm>
            <a:off x="6156176" y="620688"/>
            <a:ext cx="136815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message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660312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1D259-9333-44B6-BA05-E0C56E8DE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sz="2200" u="sng" dirty="0"/>
              <a:t>Ir más allá de lo básico</a:t>
            </a:r>
          </a:p>
          <a:p>
            <a:r>
              <a:rPr lang="es-ES" sz="2200" dirty="0"/>
              <a:t>Los ejemplos previos cubren el uso básico de </a:t>
            </a:r>
            <a:r>
              <a:rPr lang="es-ES" sz="2200" i="1" dirty="0"/>
              <a:t>Observable</a:t>
            </a:r>
            <a:r>
              <a:rPr lang="es-ES" sz="2200" dirty="0"/>
              <a:t>, </a:t>
            </a:r>
            <a:r>
              <a:rPr lang="es-ES" sz="2200" i="1" dirty="0" err="1"/>
              <a:t>Observer</a:t>
            </a:r>
            <a:r>
              <a:rPr lang="es-ES" sz="2200" dirty="0"/>
              <a:t> y </a:t>
            </a:r>
            <a:r>
              <a:rPr lang="es-ES" sz="2200" i="1" dirty="0" err="1"/>
              <a:t>Subject</a:t>
            </a:r>
            <a:r>
              <a:rPr lang="es-ES" sz="2200" dirty="0"/>
              <a:t>. Sin embargo, para </a:t>
            </a:r>
            <a:r>
              <a:rPr lang="es-ES" sz="2200" u="sng" dirty="0"/>
              <a:t>aplicaciones complejas </a:t>
            </a:r>
            <a:r>
              <a:rPr lang="es-ES" sz="2200" dirty="0"/>
              <a:t>se dispone de </a:t>
            </a:r>
            <a:r>
              <a:rPr lang="es-ES" sz="2200" u="sng" dirty="0"/>
              <a:t>otros métodos </a:t>
            </a:r>
            <a:r>
              <a:rPr lang="es-ES" sz="2200" dirty="0"/>
              <a:t>que controlan la forma en que los eventos son recibidos desde un objeto </a:t>
            </a:r>
            <a:r>
              <a:rPr lang="es-ES" sz="2200" i="1" dirty="0"/>
              <a:t>Observable</a:t>
            </a:r>
            <a:r>
              <a:rPr lang="es-ES" sz="2200" dirty="0"/>
              <a:t>:</a:t>
            </a:r>
          </a:p>
          <a:p>
            <a:pPr lvl="1"/>
            <a:r>
              <a:rPr lang="es-ES" sz="2200" b="1" i="1" dirty="0" err="1"/>
              <a:t>filter</a:t>
            </a:r>
            <a:r>
              <a:rPr lang="es-ES" sz="2200" dirty="0"/>
              <a:t>: invoca a una función que evalúa cada evento recibido desde el </a:t>
            </a:r>
            <a:r>
              <a:rPr lang="es-ES" sz="2200" i="1" dirty="0"/>
              <a:t>Observable</a:t>
            </a:r>
            <a:r>
              <a:rPr lang="es-ES" sz="2200" dirty="0"/>
              <a:t> y descarta aquellas que devuelven </a:t>
            </a:r>
            <a:r>
              <a:rPr lang="es-ES" sz="2200" i="1" dirty="0"/>
              <a:t>false</a:t>
            </a:r>
            <a:r>
              <a:rPr lang="es-ES" sz="2200" dirty="0"/>
              <a:t>.</a:t>
            </a:r>
          </a:p>
          <a:p>
            <a:pPr lvl="1"/>
            <a:r>
              <a:rPr lang="es-ES" sz="2200" b="1" i="1" dirty="0" err="1"/>
              <a:t>map</a:t>
            </a:r>
            <a:r>
              <a:rPr lang="es-ES" sz="2200" dirty="0"/>
              <a:t>: transforma cada evento recibido desde el </a:t>
            </a:r>
            <a:r>
              <a:rPr lang="es-ES" sz="2200" i="1" dirty="0"/>
              <a:t>Observable</a:t>
            </a:r>
            <a:r>
              <a:rPr lang="es-ES" sz="2200" dirty="0"/>
              <a:t>.</a:t>
            </a:r>
          </a:p>
          <a:p>
            <a:pPr lvl="1"/>
            <a:r>
              <a:rPr lang="es-ES" sz="2200" b="1" i="1" dirty="0" err="1"/>
              <a:t>distinctUntilChanged</a:t>
            </a:r>
            <a:r>
              <a:rPr lang="es-ES" sz="2200" dirty="0"/>
              <a:t>: elimina eventos hasta que el objeto evento cambia.</a:t>
            </a:r>
          </a:p>
          <a:p>
            <a:pPr lvl="1"/>
            <a:r>
              <a:rPr lang="es-ES" sz="2200" b="1" i="1" dirty="0" err="1"/>
              <a:t>skipWhile</a:t>
            </a:r>
            <a:r>
              <a:rPr lang="es-ES" sz="2200" dirty="0"/>
              <a:t>: filtra eventos hasta que una determinada condición se satisface.</a:t>
            </a:r>
          </a:p>
          <a:p>
            <a:pPr lvl="1"/>
            <a:r>
              <a:rPr lang="es-ES" sz="2200" b="1" i="1" dirty="0" err="1"/>
              <a:t>takeWhile</a:t>
            </a:r>
            <a:r>
              <a:rPr lang="es-ES" sz="2200" dirty="0"/>
              <a:t>: pasa eventos al suscriptor hasta que una determinada condición se satisface.</a:t>
            </a:r>
          </a:p>
        </p:txBody>
      </p:sp>
    </p:spTree>
    <p:extLst>
      <p:ext uri="{BB962C8B-B14F-4D97-AF65-F5344CB8AC3E}">
        <p14:creationId xmlns:p14="http://schemas.microsoft.com/office/powerpoint/2010/main" val="116646904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239C5-CBFB-4D71-A248-60AF89E35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r>
              <a:rPr lang="es-ES" u="sng" dirty="0"/>
              <a:t>Filtrar Eventos:</a:t>
            </a:r>
          </a:p>
          <a:p>
            <a:pPr marL="0" indent="0">
              <a:buNone/>
            </a:pPr>
            <a:r>
              <a:rPr lang="es-ES" dirty="0"/>
              <a:t>Método </a:t>
            </a:r>
            <a:r>
              <a:rPr lang="es-ES" b="1" dirty="0" err="1"/>
              <a:t>filter</a:t>
            </a:r>
            <a:r>
              <a:rPr lang="es-ES" dirty="0"/>
              <a:t>. Usado para inspeccionar cada objeto recibido desde el Observable y seleccionar sólo los necesarios.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form.component.ts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12.12)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Inject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MODES,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SHARED_STATE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sharedState.model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Observable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filter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/operators"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paForm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"form.component.html"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"form.component.css"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s-ES" sz="16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DB3BA8E-59E8-443B-8A9B-D840E4DC623F}"/>
              </a:ext>
            </a:extLst>
          </p:cNvPr>
          <p:cNvCxnSpPr/>
          <p:nvPr/>
        </p:nvCxnSpPr>
        <p:spPr>
          <a:xfrm flipH="1">
            <a:off x="5220072" y="4797152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38092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A44866-3B11-4DF2-A077-6AC42B063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@Inject(SHARED_STATE)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stateEvents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Observable&lt;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stateEvents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.pipe(</a:t>
            </a:r>
            <a:r>
              <a:rPr lang="es-E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s-E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state.id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!= 3))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.subscribe(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=&gt;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update.id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undefined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Object.assign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(update.id));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.editing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update.mode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MODES.EDIT;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editing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submitForm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form.valid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.model.saveProduct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form.reset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resetForm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10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ABD326D-F269-44E4-9FD9-304BE62C7922}"/>
              </a:ext>
            </a:extLst>
          </p:cNvPr>
          <p:cNvCxnSpPr/>
          <p:nvPr/>
        </p:nvCxnSpPr>
        <p:spPr>
          <a:xfrm flipH="1">
            <a:off x="3851920" y="1916832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E00AB83-FBB9-45EA-AA07-0264E04E12A4}"/>
              </a:ext>
            </a:extLst>
          </p:cNvPr>
          <p:cNvCxnSpPr/>
          <p:nvPr/>
        </p:nvCxnSpPr>
        <p:spPr>
          <a:xfrm>
            <a:off x="6660232" y="1916832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4831A7E-E738-4DBA-97CF-EF407D90AED4}"/>
              </a:ext>
            </a:extLst>
          </p:cNvPr>
          <p:cNvSpPr txBox="1"/>
          <p:nvPr/>
        </p:nvSpPr>
        <p:spPr>
          <a:xfrm>
            <a:off x="5159998" y="2980768"/>
            <a:ext cx="3538736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Para ver el efecto, intentar editar el registro 3. El formulario no podrá rellenarse con el producto seleccionado</a:t>
            </a:r>
          </a:p>
        </p:txBody>
      </p:sp>
      <p:sp>
        <p:nvSpPr>
          <p:cNvPr id="7" name="CuadroTexto 1"/>
          <p:cNvSpPr txBox="1"/>
          <p:nvPr/>
        </p:nvSpPr>
        <p:spPr>
          <a:xfrm>
            <a:off x="6929366" y="5817901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3191221979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71CDF1-3836-431B-80B4-F638DB3B6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u="sng" dirty="0"/>
              <a:t>Transformar Eventos:</a:t>
            </a:r>
          </a:p>
          <a:p>
            <a:pPr marL="0" indent="0">
              <a:buNone/>
            </a:pPr>
            <a:r>
              <a:rPr lang="es-ES" dirty="0"/>
              <a:t>El método </a:t>
            </a:r>
            <a:r>
              <a:rPr lang="es-ES" b="1" i="1" dirty="0" err="1"/>
              <a:t>map</a:t>
            </a:r>
            <a:r>
              <a:rPr lang="es-ES" dirty="0"/>
              <a:t> transforma los objetos recibidos desde un Observable.</a:t>
            </a:r>
          </a:p>
          <a:p>
            <a:pPr marL="0" lvl="0" indent="0">
              <a:buNone/>
            </a:pPr>
            <a:r>
              <a:rPr lang="es-ES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s-ES" b="1" dirty="0" err="1">
                <a:solidFill>
                  <a:prstClr val="black"/>
                </a:solidFill>
                <a:sym typeface="Wingdings" panose="05000000000000000000" pitchFamily="2" charset="2"/>
              </a:rPr>
              <a:t>form.component.ts</a:t>
            </a:r>
            <a:r>
              <a:rPr lang="es-ES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ES" dirty="0">
                <a:solidFill>
                  <a:prstClr val="black"/>
                </a:solidFill>
                <a:sym typeface="Wingdings" panose="05000000000000000000" pitchFamily="2" charset="2"/>
              </a:rPr>
              <a:t>en </a:t>
            </a:r>
            <a:r>
              <a:rPr lang="es-ES" b="1" dirty="0" err="1">
                <a:solidFill>
                  <a:prstClr val="black"/>
                </a:solidFill>
                <a:sym typeface="Wingdings" panose="05000000000000000000" pitchFamily="2" charset="2"/>
              </a:rPr>
              <a:t>src</a:t>
            </a:r>
            <a:r>
              <a:rPr lang="es-ES" b="1" dirty="0">
                <a:solidFill>
                  <a:prstClr val="black"/>
                </a:solidFill>
                <a:sym typeface="Wingdings" panose="05000000000000000000" pitchFamily="2" charset="2"/>
              </a:rPr>
              <a:t>/app/</a:t>
            </a:r>
            <a:r>
              <a:rPr lang="es-ES" b="1" dirty="0" err="1">
                <a:solidFill>
                  <a:prstClr val="black"/>
                </a:solidFill>
                <a:sym typeface="Wingdings" panose="05000000000000000000" pitchFamily="2" charset="2"/>
              </a:rPr>
              <a:t>core</a:t>
            </a:r>
            <a:endParaRPr lang="es-ES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12.13)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Inject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MODES,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SHARED_STATE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sharedState.model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Observable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filter, map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/operators"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paForm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"form.component.html"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"form.component.css"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6B9B0D6-3E36-4DE0-94B1-32824E0C9EB3}"/>
              </a:ext>
            </a:extLst>
          </p:cNvPr>
          <p:cNvCxnSpPr/>
          <p:nvPr/>
        </p:nvCxnSpPr>
        <p:spPr>
          <a:xfrm flipH="1">
            <a:off x="5724128" y="4581128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0847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40CEA2-C0DB-4231-A050-72A7C0E8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Comprendiendo el problema:</a:t>
            </a:r>
          </a:p>
          <a:p>
            <a:r>
              <a:rPr lang="es-ES" dirty="0"/>
              <a:t>Cuando haces </a:t>
            </a:r>
            <a:r>
              <a:rPr lang="es-ES" dirty="0" err="1"/>
              <a:t>click</a:t>
            </a:r>
            <a:r>
              <a:rPr lang="es-ES" dirty="0"/>
              <a:t> en el botón “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i="1" dirty="0"/>
              <a:t>New </a:t>
            </a:r>
            <a:r>
              <a:rPr lang="es-ES" i="1" dirty="0" err="1"/>
              <a:t>Product</a:t>
            </a:r>
            <a:r>
              <a:rPr lang="es-ES" dirty="0"/>
              <a:t>”, el color y el texto del título del formulario y el botón y el texto en el formulario cambian inmediatamente, esto es porque la aplicación está reconociendo correctamente la detección de eventos.</a:t>
            </a:r>
          </a:p>
          <a:p>
            <a:r>
              <a:rPr lang="es-ES" dirty="0"/>
              <a:t>Cuando el número de objetos crece, la detección de cambios puede llegar a ser incontrolable y además el gasto en recursos puede llegar a ser muy alto.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764526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A4AEC-D373-49DD-94CB-65F2753C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@Inject(SHARED_STATE)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stateEvents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Observable&lt;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stateEvents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.pipe(map(state=&gt;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state.mode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state.id==5 ? 1 : state.id)))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.pipe(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state.id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!= 3))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.subscribe(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=&gt;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update.id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undefined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Object.assign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(update.id));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.editing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update.mode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MODES.EDIT;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editing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submitForm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form.valid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.model.saveProduct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form.reset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resetForm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F2BDE2E-37DC-4248-8244-039CF86B1BD5}"/>
              </a:ext>
            </a:extLst>
          </p:cNvPr>
          <p:cNvCxnSpPr/>
          <p:nvPr/>
        </p:nvCxnSpPr>
        <p:spPr>
          <a:xfrm flipH="1">
            <a:off x="6732240" y="162880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F0FF581-715D-44A9-B8FE-91DD179B03C8}"/>
              </a:ext>
            </a:extLst>
          </p:cNvPr>
          <p:cNvCxnSpPr/>
          <p:nvPr/>
        </p:nvCxnSpPr>
        <p:spPr>
          <a:xfrm>
            <a:off x="7308304" y="1628800"/>
            <a:ext cx="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692E095D-9FA0-42E2-9108-CB69CB23A5C2}"/>
              </a:ext>
            </a:extLst>
          </p:cNvPr>
          <p:cNvSpPr txBox="1"/>
          <p:nvPr/>
        </p:nvSpPr>
        <p:spPr>
          <a:xfrm>
            <a:off x="5508104" y="3447279"/>
            <a:ext cx="3024336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El resultado es que haciendo </a:t>
            </a:r>
            <a:r>
              <a:rPr lang="es-ES" sz="1200" b="1" dirty="0" err="1"/>
              <a:t>click</a:t>
            </a:r>
            <a:r>
              <a:rPr lang="es-ES" sz="1200" b="1" dirty="0"/>
              <a:t> en </a:t>
            </a:r>
            <a:r>
              <a:rPr lang="es-ES" sz="1200" b="1" dirty="0" err="1"/>
              <a:t>Edit</a:t>
            </a:r>
            <a:r>
              <a:rPr lang="es-ES" sz="1200" b="1" dirty="0"/>
              <a:t> para el producto “</a:t>
            </a:r>
            <a:r>
              <a:rPr lang="es-ES" sz="1200" b="1" dirty="0" err="1"/>
              <a:t>Thinking</a:t>
            </a:r>
            <a:r>
              <a:rPr lang="es-ES" sz="1200" b="1" dirty="0"/>
              <a:t> </a:t>
            </a:r>
            <a:r>
              <a:rPr lang="es-ES" sz="1200" b="1" dirty="0" err="1"/>
              <a:t>Cap</a:t>
            </a:r>
            <a:r>
              <a:rPr lang="es-ES" sz="1200" b="1" dirty="0"/>
              <a:t>” se selecciona el producto “Kayak” para edición</a:t>
            </a:r>
          </a:p>
        </p:txBody>
      </p:sp>
      <p:sp>
        <p:nvSpPr>
          <p:cNvPr id="7" name="CuadroTexto 1"/>
          <p:cNvSpPr txBox="1"/>
          <p:nvPr/>
        </p:nvSpPr>
        <p:spPr>
          <a:xfrm>
            <a:off x="6944938" y="6014887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176144879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5F65CA-9024-464B-9F7D-A595AD5E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u="sng" dirty="0"/>
              <a:t>Recibir sólo eventos distintos:</a:t>
            </a:r>
          </a:p>
          <a:p>
            <a:pPr marL="0" indent="0">
              <a:buNone/>
            </a:pPr>
            <a:r>
              <a:rPr lang="es-ES" dirty="0"/>
              <a:t>El método </a:t>
            </a:r>
            <a:r>
              <a:rPr lang="es-ES" b="1" i="1" dirty="0" err="1"/>
              <a:t>distinctUntilChanged</a:t>
            </a:r>
            <a:r>
              <a:rPr lang="es-ES" dirty="0"/>
              <a:t> filtra la secuencia de eventos para que sólo los valores distintos se pasen al suscriptor.</a:t>
            </a:r>
          </a:p>
          <a:p>
            <a:pPr marL="0" indent="0">
              <a:buNone/>
            </a:pPr>
            <a:r>
              <a:rPr lang="es-ES" i="1" dirty="0"/>
              <a:t>Para ver el problema: editar el registro Kayak e intentar modificar el campo </a:t>
            </a:r>
            <a:r>
              <a:rPr lang="es-ES" i="1" dirty="0" err="1"/>
              <a:t>Category</a:t>
            </a:r>
            <a:r>
              <a:rPr lang="es-ES" i="1" dirty="0"/>
              <a:t>, si se vuelve a pulsar el botón Editar los cambios son descartados.</a:t>
            </a:r>
          </a:p>
          <a:p>
            <a:pPr marL="0" lvl="0" indent="0">
              <a:buNone/>
            </a:pPr>
            <a:r>
              <a:rPr lang="es-ES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s-ES" b="1" dirty="0" err="1">
                <a:solidFill>
                  <a:prstClr val="black"/>
                </a:solidFill>
                <a:sym typeface="Wingdings" panose="05000000000000000000" pitchFamily="2" charset="2"/>
              </a:rPr>
              <a:t>form.component.ts</a:t>
            </a:r>
            <a:r>
              <a:rPr lang="es-ES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ES" dirty="0">
                <a:solidFill>
                  <a:prstClr val="black"/>
                </a:solidFill>
                <a:sym typeface="Wingdings" panose="05000000000000000000" pitchFamily="2" charset="2"/>
              </a:rPr>
              <a:t>en </a:t>
            </a:r>
            <a:r>
              <a:rPr lang="es-ES" b="1" dirty="0" err="1">
                <a:solidFill>
                  <a:prstClr val="black"/>
                </a:solidFill>
                <a:sym typeface="Wingdings" panose="05000000000000000000" pitchFamily="2" charset="2"/>
              </a:rPr>
              <a:t>src</a:t>
            </a:r>
            <a:r>
              <a:rPr lang="es-ES" b="1" dirty="0">
                <a:solidFill>
                  <a:prstClr val="black"/>
                </a:solidFill>
                <a:sym typeface="Wingdings" panose="05000000000000000000" pitchFamily="2" charset="2"/>
              </a:rPr>
              <a:t>/app/</a:t>
            </a:r>
            <a:r>
              <a:rPr lang="es-ES" b="1" dirty="0" err="1">
                <a:solidFill>
                  <a:prstClr val="black"/>
                </a:solidFill>
                <a:sym typeface="Wingdings" panose="05000000000000000000" pitchFamily="2" charset="2"/>
              </a:rPr>
              <a:t>core</a:t>
            </a:r>
            <a:endParaRPr lang="es-ES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12.14)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Inject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MODES,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SHARED_STATE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sharedState.model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Observable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distinctUntilChanged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operators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1E1B1CE-D294-447A-8744-DE15C76A0000}"/>
              </a:ext>
            </a:extLst>
          </p:cNvPr>
          <p:cNvCxnSpPr/>
          <p:nvPr/>
        </p:nvCxnSpPr>
        <p:spPr>
          <a:xfrm flipV="1">
            <a:off x="4139952" y="6324601"/>
            <a:ext cx="0" cy="344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83756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FDFF1-DC75-4DC7-B663-D716FC61E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10" y="505036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paForm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"form.component.html"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1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"form.component.css"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@Inject(SHARED_STATE)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stateEvents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Observable&lt;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stateEvents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.pipe(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state.mode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MODES.EDIT ?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state.id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-1))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.pipe(</a:t>
            </a:r>
            <a:r>
              <a:rPr lang="es-E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distinctUntilChanged</a:t>
            </a:r>
            <a:r>
              <a:rPr lang="es-E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nb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.pipe(filter(id=&gt; id != 3))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.subscribe((id) =&gt;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.editing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id != -1;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(id != -1)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Object.assign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(id))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editing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submitForm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form.valid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.model.saveProduct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form.reset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resetForm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187FB8E-6B94-4776-AA78-8A0265C79320}"/>
              </a:ext>
            </a:extLst>
          </p:cNvPr>
          <p:cNvCxnSpPr/>
          <p:nvPr/>
        </p:nvCxnSpPr>
        <p:spPr>
          <a:xfrm flipH="1">
            <a:off x="3275856" y="2996952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8B6B5A1-D7B0-4424-A002-F713F17FACFF}"/>
              </a:ext>
            </a:extLst>
          </p:cNvPr>
          <p:cNvCxnSpPr/>
          <p:nvPr/>
        </p:nvCxnSpPr>
        <p:spPr>
          <a:xfrm>
            <a:off x="3923928" y="299695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4A17447-23FC-46C2-B924-BBC41DA406DF}"/>
              </a:ext>
            </a:extLst>
          </p:cNvPr>
          <p:cNvCxnSpPr/>
          <p:nvPr/>
        </p:nvCxnSpPr>
        <p:spPr>
          <a:xfrm>
            <a:off x="3923928" y="364502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EF1EAA1-0979-4C71-8AD5-EF6378F68F08}"/>
              </a:ext>
            </a:extLst>
          </p:cNvPr>
          <p:cNvSpPr txBox="1"/>
          <p:nvPr/>
        </p:nvSpPr>
        <p:spPr>
          <a:xfrm>
            <a:off x="6012155" y="3256453"/>
            <a:ext cx="2674635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Repetir el proceso y observar que los cambios se mantienen.</a:t>
            </a:r>
          </a:p>
        </p:txBody>
      </p:sp>
      <p:sp>
        <p:nvSpPr>
          <p:cNvPr id="8" name="CuadroTexto 1"/>
          <p:cNvSpPr txBox="1"/>
          <p:nvPr/>
        </p:nvSpPr>
        <p:spPr>
          <a:xfrm>
            <a:off x="6804248" y="6130981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150247010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1392FB-1B1A-4A1F-ABB7-0BCD4792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r>
              <a:rPr lang="es-ES" u="sng" dirty="0"/>
              <a:t>Eventos </a:t>
            </a:r>
            <a:r>
              <a:rPr lang="es-ES" u="sng" dirty="0" err="1"/>
              <a:t>Taking</a:t>
            </a:r>
            <a:r>
              <a:rPr lang="es-ES" u="sng" dirty="0"/>
              <a:t> y </a:t>
            </a:r>
            <a:r>
              <a:rPr lang="es-ES" u="sng" dirty="0" err="1"/>
              <a:t>Skipping</a:t>
            </a:r>
            <a:r>
              <a:rPr lang="es-ES" u="sng" dirty="0"/>
              <a:t>:</a:t>
            </a:r>
          </a:p>
          <a:p>
            <a:pPr marL="0" indent="0">
              <a:buNone/>
            </a:pPr>
            <a:r>
              <a:rPr lang="es-ES" dirty="0"/>
              <a:t>Los métodos </a:t>
            </a:r>
            <a:r>
              <a:rPr lang="es-ES" b="1" i="1" dirty="0" err="1"/>
              <a:t>skipWhile</a:t>
            </a:r>
            <a:r>
              <a:rPr lang="es-ES" dirty="0"/>
              <a:t> y </a:t>
            </a:r>
            <a:r>
              <a:rPr lang="es-ES" b="1" i="1" dirty="0" err="1"/>
              <a:t>takeWhile</a:t>
            </a:r>
            <a:r>
              <a:rPr lang="es-ES" dirty="0"/>
              <a:t> son usados para especificar condiciones que provocarán eventos que serán filtrados o pasados al suscriptor.</a:t>
            </a:r>
          </a:p>
          <a:p>
            <a:pPr marL="0" lvl="0" indent="0">
              <a:buNone/>
            </a:pPr>
            <a:r>
              <a:rPr lang="es-ES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s-ES" b="1" dirty="0" err="1">
                <a:solidFill>
                  <a:prstClr val="black"/>
                </a:solidFill>
                <a:sym typeface="Wingdings" panose="05000000000000000000" pitchFamily="2" charset="2"/>
              </a:rPr>
              <a:t>form.component.ts</a:t>
            </a:r>
            <a:r>
              <a:rPr lang="es-ES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s-ES" dirty="0">
                <a:solidFill>
                  <a:prstClr val="black"/>
                </a:solidFill>
                <a:sym typeface="Wingdings" panose="05000000000000000000" pitchFamily="2" charset="2"/>
              </a:rPr>
              <a:t>en </a:t>
            </a:r>
            <a:r>
              <a:rPr lang="es-ES" b="1" dirty="0" err="1">
                <a:solidFill>
                  <a:prstClr val="black"/>
                </a:solidFill>
                <a:sym typeface="Wingdings" panose="05000000000000000000" pitchFamily="2" charset="2"/>
              </a:rPr>
              <a:t>src</a:t>
            </a:r>
            <a:r>
              <a:rPr lang="es-ES" b="1" dirty="0">
                <a:solidFill>
                  <a:prstClr val="black"/>
                </a:solidFill>
                <a:sym typeface="Wingdings" panose="05000000000000000000" pitchFamily="2" charset="2"/>
              </a:rPr>
              <a:t>/app/</a:t>
            </a:r>
            <a:r>
              <a:rPr lang="es-ES" b="1" dirty="0" err="1">
                <a:solidFill>
                  <a:prstClr val="black"/>
                </a:solidFill>
                <a:sym typeface="Wingdings" panose="05000000000000000000" pitchFamily="2" charset="2"/>
              </a:rPr>
              <a:t>core</a:t>
            </a:r>
            <a:endParaRPr lang="es-ES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lv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12.15)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Inject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MODES,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SHARED_STATE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sharedState.model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Observable }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distinctUntilChanged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skipWhile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operators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paForm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"form.component.html"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"form.component.css"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s-E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09C6524-A91A-4074-8172-C64B4EFB15DF}"/>
              </a:ext>
            </a:extLst>
          </p:cNvPr>
          <p:cNvCxnSpPr/>
          <p:nvPr/>
        </p:nvCxnSpPr>
        <p:spPr>
          <a:xfrm flipV="1">
            <a:off x="5364088" y="472514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452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565A82-4096-4693-9D69-72E5F8C2F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FormComponent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@Inject(SHARED_STATE)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stateEvents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Observable&lt;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stateEvents</a:t>
            </a: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.pipe(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skipWhile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(state=&gt;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state.mode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== MODES.EDIT))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.subscribe(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=&gt;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update.id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undefined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Object.assign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(update.id))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.editing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update.mode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MODES.EDIT;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editing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submitForm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form.valid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.model.saveProduct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form.reset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resetForm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AED31BD-7026-4FB1-AC61-EB8902E54338}"/>
              </a:ext>
            </a:extLst>
          </p:cNvPr>
          <p:cNvCxnSpPr/>
          <p:nvPr/>
        </p:nvCxnSpPr>
        <p:spPr>
          <a:xfrm flipH="1">
            <a:off x="4932040" y="1772816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0C99D34-904A-4CA2-A79D-20B9F66C5DA9}"/>
              </a:ext>
            </a:extLst>
          </p:cNvPr>
          <p:cNvCxnSpPr/>
          <p:nvPr/>
        </p:nvCxnSpPr>
        <p:spPr>
          <a:xfrm>
            <a:off x="6300192" y="1772816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2701CE-F984-4550-9047-9A7B0E054900}"/>
              </a:ext>
            </a:extLst>
          </p:cNvPr>
          <p:cNvSpPr txBox="1"/>
          <p:nvPr/>
        </p:nvSpPr>
        <p:spPr>
          <a:xfrm>
            <a:off x="4788024" y="3456958"/>
            <a:ext cx="3528392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i="1" dirty="0" err="1"/>
              <a:t>SkipWhile</a:t>
            </a:r>
            <a:r>
              <a:rPr lang="es-ES" sz="1200" b="1" dirty="0"/>
              <a:t> filtra eventos hasta que el usuario hace </a:t>
            </a:r>
            <a:r>
              <a:rPr lang="es-ES" sz="1200" b="1" dirty="0" err="1"/>
              <a:t>click</a:t>
            </a:r>
            <a:r>
              <a:rPr lang="es-ES" sz="1200" b="1" dirty="0"/>
              <a:t> en el botón “</a:t>
            </a:r>
            <a:r>
              <a:rPr lang="es-ES" sz="1200" b="1" i="1" dirty="0" err="1"/>
              <a:t>Create</a:t>
            </a:r>
            <a:r>
              <a:rPr lang="es-ES" sz="1200" b="1" i="1" dirty="0"/>
              <a:t> New </a:t>
            </a:r>
            <a:r>
              <a:rPr lang="es-ES" sz="1200" b="1" i="1" dirty="0" err="1"/>
              <a:t>Product</a:t>
            </a:r>
            <a:r>
              <a:rPr lang="es-ES" sz="1200" b="1" i="1" dirty="0"/>
              <a:t>”</a:t>
            </a:r>
            <a:r>
              <a:rPr lang="es-ES" sz="1200" b="1" dirty="0"/>
              <a:t>, cuyos eventos son pasados después.</a:t>
            </a:r>
          </a:p>
          <a:p>
            <a:r>
              <a:rPr lang="es-ES" sz="1200" b="1" dirty="0"/>
              <a:t>Es decir, si pulsamos </a:t>
            </a:r>
            <a:r>
              <a:rPr lang="es-ES" sz="1200" b="1" dirty="0" err="1"/>
              <a:t>Edit</a:t>
            </a:r>
            <a:r>
              <a:rPr lang="es-ES" sz="1200" b="1" dirty="0"/>
              <a:t> el registro no se pondrá en modo Edición hasta que no se pulse “</a:t>
            </a:r>
            <a:r>
              <a:rPr lang="es-ES" sz="1200" b="1" dirty="0" err="1"/>
              <a:t>Create</a:t>
            </a:r>
            <a:r>
              <a:rPr lang="es-ES" sz="1200" b="1" dirty="0"/>
              <a:t> New </a:t>
            </a:r>
            <a:r>
              <a:rPr lang="es-ES" sz="1200" b="1" dirty="0" err="1"/>
              <a:t>Product</a:t>
            </a:r>
            <a:r>
              <a:rPr lang="es-ES" sz="1200" b="1"/>
              <a:t>”</a:t>
            </a:r>
            <a:endParaRPr lang="es-ES" sz="1200" b="1" dirty="0"/>
          </a:p>
        </p:txBody>
      </p:sp>
      <p:sp>
        <p:nvSpPr>
          <p:cNvPr id="10" name="CuadroTexto 1"/>
          <p:cNvSpPr txBox="1"/>
          <p:nvPr/>
        </p:nvSpPr>
        <p:spPr>
          <a:xfrm>
            <a:off x="7020272" y="5986047"/>
            <a:ext cx="159452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152974476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901605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>
                <a:solidFill>
                  <a:prstClr val="black"/>
                </a:solidFill>
              </a:rPr>
              <a:t>Ejercicio Propuesto(12.1)</a:t>
            </a:r>
          </a:p>
          <a:p>
            <a:pPr marL="0" indent="0">
              <a:buNone/>
            </a:pPr>
            <a:r>
              <a:rPr lang="es-ES" dirty="0">
                <a:solidFill>
                  <a:prstClr val="black"/>
                </a:solidFill>
              </a:rPr>
              <a:t>1. </a:t>
            </a:r>
            <a:r>
              <a:rPr lang="es-ES" dirty="0"/>
              <a:t>Definir un </a:t>
            </a:r>
            <a:r>
              <a:rPr lang="es-ES" i="1" dirty="0" err="1"/>
              <a:t>token</a:t>
            </a:r>
            <a:r>
              <a:rPr lang="es-ES" dirty="0"/>
              <a:t> que será usado para proporcionar un </a:t>
            </a:r>
            <a:r>
              <a:rPr lang="es-ES" i="1" dirty="0"/>
              <a:t>Servicio </a:t>
            </a:r>
            <a:r>
              <a:rPr lang="es-ES" dirty="0"/>
              <a:t>que use </a:t>
            </a:r>
            <a:r>
              <a:rPr lang="es-ES" i="1" dirty="0" err="1"/>
              <a:t>RxJS</a:t>
            </a:r>
            <a:r>
              <a:rPr lang="es-ES" i="1" dirty="0"/>
              <a:t>,</a:t>
            </a:r>
            <a:r>
              <a:rPr lang="es-ES" dirty="0"/>
              <a:t> exportando la clase </a:t>
            </a:r>
            <a:r>
              <a:rPr lang="es-ES" i="1" dirty="0" err="1"/>
              <a:t>SharedState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2. Implementar un Observable para que pueda recibir una notificación cada vez que se produzca un evento de editado o actualizado de datos.</a:t>
            </a:r>
          </a:p>
          <a:p>
            <a:pPr marL="0" indent="0">
              <a:buNone/>
            </a:pPr>
            <a:r>
              <a:rPr lang="es-ES" dirty="0"/>
              <a:t>3. Implementar un </a:t>
            </a:r>
            <a:r>
              <a:rPr lang="es-ES" dirty="0" err="1"/>
              <a:t>Observer</a:t>
            </a:r>
            <a:r>
              <a:rPr lang="es-ES" dirty="0"/>
              <a:t> que permita crear las actualizaciones una vez producido el evento.</a:t>
            </a:r>
          </a:p>
          <a:p>
            <a:pPr marL="0" indent="0">
              <a:buNone/>
            </a:pPr>
            <a:r>
              <a:rPr lang="es-ES" dirty="0"/>
              <a:t>4. Modificar el modulo para que todo funcione correctamente.</a:t>
            </a:r>
          </a:p>
          <a:p>
            <a:pPr marL="0" indent="0">
              <a:buNone/>
            </a:pPr>
            <a:r>
              <a:rPr lang="es-ES" dirty="0"/>
              <a:t>5. Utilizando una pipe asíncrona: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Impedir editar el registro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Cuando se edita el registro 4 o 5 editar </a:t>
            </a:r>
            <a:r>
              <a:rPr lang="es-ES"/>
              <a:t>el curso 2</a:t>
            </a:r>
            <a:endParaRPr lang="es-ES" dirty="0"/>
          </a:p>
          <a:p>
            <a:pPr marL="0" indent="0">
              <a:buNone/>
            </a:pPr>
            <a:endParaRPr lang="es-ES" dirty="0">
              <a:solidFill>
                <a:prstClr val="black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267321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F93FAE-7950-4856-B7CE-5DC84350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Solución con Reactive </a:t>
            </a:r>
            <a:r>
              <a:rPr lang="es-ES" u="sng" dirty="0" err="1"/>
              <a:t>Extensions</a:t>
            </a:r>
            <a:r>
              <a:rPr lang="es-ES" u="sng" dirty="0"/>
              <a:t> (</a:t>
            </a:r>
            <a:r>
              <a:rPr lang="es-ES" u="sng" dirty="0" err="1"/>
              <a:t>RxJS</a:t>
            </a:r>
            <a:r>
              <a:rPr lang="es-ES" u="sng" dirty="0"/>
              <a:t>)</a:t>
            </a:r>
          </a:p>
          <a:p>
            <a:r>
              <a:rPr lang="es-ES" dirty="0"/>
              <a:t>La razón de porqué esta librería es útil, es porque proporciona un sistema simple para </a:t>
            </a:r>
            <a:r>
              <a:rPr lang="es-ES" i="1" dirty="0"/>
              <a:t>enviar y recibir notificaciones</a:t>
            </a:r>
            <a:r>
              <a:rPr lang="es-ES" dirty="0"/>
              <a:t>.</a:t>
            </a:r>
          </a:p>
          <a:p>
            <a:r>
              <a:rPr lang="es-ES" dirty="0"/>
              <a:t>Lo primero: definimos un </a:t>
            </a:r>
            <a:r>
              <a:rPr lang="es-ES" i="1" dirty="0"/>
              <a:t>token</a:t>
            </a:r>
            <a:r>
              <a:rPr lang="es-ES" dirty="0"/>
              <a:t> que será usado para proporcionar un </a:t>
            </a:r>
            <a:r>
              <a:rPr lang="es-ES" i="1" dirty="0"/>
              <a:t>Servicio </a:t>
            </a:r>
            <a:r>
              <a:rPr lang="es-ES" dirty="0"/>
              <a:t>que use </a:t>
            </a:r>
            <a:r>
              <a:rPr lang="es-ES" i="1" dirty="0" err="1"/>
              <a:t>RxJS</a:t>
            </a:r>
            <a:r>
              <a:rPr lang="es-ES" i="1" dirty="0"/>
              <a:t>,</a:t>
            </a:r>
            <a:r>
              <a:rPr lang="es-ES" dirty="0"/>
              <a:t> el </a:t>
            </a:r>
            <a:r>
              <a:rPr lang="es-ES" dirty="0" err="1"/>
              <a:t>cúal</a:t>
            </a:r>
            <a:r>
              <a:rPr lang="es-ES" dirty="0"/>
              <a:t>, exportará la clase </a:t>
            </a:r>
            <a:r>
              <a:rPr lang="es-ES" i="1" dirty="0" err="1"/>
              <a:t>SharedState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sharedState.model.ts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/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12.1)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InjectionToken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2B91AF"/>
                </a:solidFill>
                <a:latin typeface="Consolas" panose="020B0609020204030204" pitchFamily="49" charset="0"/>
              </a:rPr>
              <a:t>MODES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CREATE, EDIT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SharedState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MODES,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id?: </a:t>
            </a:r>
            <a:r>
              <a:rPr lang="es-E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SHARED_STATE 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InjectionToken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shared_state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02B13BF-344A-42A8-8B38-C50C723E0B90}"/>
              </a:ext>
            </a:extLst>
          </p:cNvPr>
          <p:cNvCxnSpPr/>
          <p:nvPr/>
        </p:nvCxnSpPr>
        <p:spPr>
          <a:xfrm flipH="1">
            <a:off x="4572000" y="4437112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1F33584-0BFE-4043-A518-B1EEF554D73D}"/>
              </a:ext>
            </a:extLst>
          </p:cNvPr>
          <p:cNvCxnSpPr/>
          <p:nvPr/>
        </p:nvCxnSpPr>
        <p:spPr>
          <a:xfrm flipH="1">
            <a:off x="5508104" y="5733256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D5DE76C-9211-43B8-97EC-ECDC08626C30}"/>
              </a:ext>
            </a:extLst>
          </p:cNvPr>
          <p:cNvCxnSpPr/>
          <p:nvPr/>
        </p:nvCxnSpPr>
        <p:spPr>
          <a:xfrm flipH="1">
            <a:off x="6005765" y="6453336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DA603DC-1A22-4B38-B2A6-DCB7F74527A2}"/>
              </a:ext>
            </a:extLst>
          </p:cNvPr>
          <p:cNvSpPr txBox="1"/>
          <p:nvPr/>
        </p:nvSpPr>
        <p:spPr>
          <a:xfrm>
            <a:off x="6300192" y="4451960"/>
            <a:ext cx="2592288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ATENCION: Esto hará que la aplicación deje de funcionar hasta que no completemos todos los cambios que </a:t>
            </a:r>
            <a:r>
              <a:rPr lang="es-ES" sz="1200" b="1" dirty="0" err="1"/>
              <a:t>RxJS</a:t>
            </a:r>
            <a:r>
              <a:rPr lang="es-ES" sz="1200" b="1" dirty="0"/>
              <a:t> requiere.</a:t>
            </a:r>
          </a:p>
        </p:txBody>
      </p:sp>
    </p:spTree>
    <p:extLst>
      <p:ext uri="{BB962C8B-B14F-4D97-AF65-F5344CB8AC3E}">
        <p14:creationId xmlns:p14="http://schemas.microsoft.com/office/powerpoint/2010/main" val="1562659137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82C349-AC13-4E35-AD44-8AE2B10EA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r>
              <a:rPr lang="es-ES" b="1" dirty="0"/>
              <a:t>Observables</a:t>
            </a:r>
            <a:r>
              <a:rPr lang="es-ES" dirty="0"/>
              <a:t>: representan una </a:t>
            </a:r>
            <a:r>
              <a:rPr lang="es-ES" i="1" u="sng" dirty="0"/>
              <a:t>secuencia de eventos</a:t>
            </a:r>
            <a:r>
              <a:rPr lang="es-ES" dirty="0"/>
              <a:t>. Un objeto, como un </a:t>
            </a:r>
            <a:r>
              <a:rPr lang="es-ES" i="1" dirty="0" err="1"/>
              <a:t>Component</a:t>
            </a:r>
            <a:r>
              <a:rPr lang="es-ES" i="1" dirty="0"/>
              <a:t>, </a:t>
            </a:r>
            <a:r>
              <a:rPr lang="es-ES" dirty="0"/>
              <a:t>por ejemplo, puede suscribirse a un </a:t>
            </a:r>
            <a:r>
              <a:rPr lang="es-ES" i="1" dirty="0"/>
              <a:t>Observable</a:t>
            </a:r>
            <a:r>
              <a:rPr lang="es-ES" dirty="0"/>
              <a:t> y </a:t>
            </a:r>
            <a:r>
              <a:rPr lang="es-ES" u="sng" dirty="0"/>
              <a:t>recibir una notificación cada vez que un evento ocurre</a:t>
            </a:r>
            <a:r>
              <a:rPr lang="es-ES" dirty="0"/>
              <a:t>, permitiendo responder sólo cuando el evento ha sido observado, en vez de cada vez que haya un cambio en cualquier parte de la aplicación.</a:t>
            </a:r>
          </a:p>
          <a:p>
            <a:r>
              <a:rPr lang="es-ES" dirty="0"/>
              <a:t>El método básico para un </a:t>
            </a:r>
            <a:r>
              <a:rPr lang="es-ES" i="1" dirty="0"/>
              <a:t>Observable</a:t>
            </a:r>
            <a:r>
              <a:rPr lang="es-ES" dirty="0"/>
              <a:t> es </a:t>
            </a:r>
            <a:r>
              <a:rPr lang="es-ES" b="1" i="1" dirty="0"/>
              <a:t>subscribe</a:t>
            </a:r>
            <a:r>
              <a:rPr lang="es-ES" dirty="0"/>
              <a:t>, el cual acepta tres funciones como argumentos:</a:t>
            </a:r>
          </a:p>
          <a:p>
            <a:pPr lvl="1"/>
            <a:r>
              <a:rPr lang="es-ES" b="1" i="1" dirty="0" err="1"/>
              <a:t>onNext</a:t>
            </a:r>
            <a:r>
              <a:rPr lang="es-ES" dirty="0"/>
              <a:t> : es invocada cuando un </a:t>
            </a:r>
            <a:r>
              <a:rPr lang="es-ES" i="1" dirty="0"/>
              <a:t>nuevo evento ocurre</a:t>
            </a:r>
            <a:r>
              <a:rPr lang="es-ES" dirty="0"/>
              <a:t>.</a:t>
            </a:r>
          </a:p>
          <a:p>
            <a:pPr lvl="1"/>
            <a:r>
              <a:rPr lang="es-ES" b="1" i="1" dirty="0" err="1"/>
              <a:t>onError</a:t>
            </a:r>
            <a:r>
              <a:rPr lang="es-ES" dirty="0"/>
              <a:t>: invocada cuando un </a:t>
            </a:r>
            <a:r>
              <a:rPr lang="es-ES" i="1" dirty="0"/>
              <a:t>error ocurre</a:t>
            </a:r>
            <a:r>
              <a:rPr lang="es-ES" dirty="0"/>
              <a:t>.</a:t>
            </a:r>
          </a:p>
          <a:p>
            <a:pPr lvl="1"/>
            <a:r>
              <a:rPr lang="es-ES" b="1" i="1" dirty="0" err="1"/>
              <a:t>onCompleted</a:t>
            </a:r>
            <a:r>
              <a:rPr lang="es-ES" dirty="0"/>
              <a:t>: cuando la secuencia de eventos </a:t>
            </a:r>
            <a:r>
              <a:rPr lang="es-ES" i="1" dirty="0"/>
              <a:t>finaliza</a:t>
            </a:r>
            <a:r>
              <a:rPr lang="es-ES" dirty="0"/>
              <a:t>.</a:t>
            </a:r>
          </a:p>
          <a:p>
            <a:pPr marL="393700" lvl="1" indent="0">
              <a:buNone/>
            </a:pPr>
            <a:r>
              <a:rPr lang="es-ES" dirty="0"/>
              <a:t>Sólo es obligatoria </a:t>
            </a:r>
            <a:r>
              <a:rPr lang="es-ES" i="1" dirty="0" err="1"/>
              <a:t>onNext</a:t>
            </a:r>
            <a:r>
              <a:rPr lang="es-ES" dirty="0"/>
              <a:t>, aunque se recomienda implementar las otras dos también.</a:t>
            </a:r>
          </a:p>
        </p:txBody>
      </p:sp>
    </p:spTree>
    <p:extLst>
      <p:ext uri="{BB962C8B-B14F-4D97-AF65-F5344CB8AC3E}">
        <p14:creationId xmlns:p14="http://schemas.microsoft.com/office/powerpoint/2010/main" val="380238739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66490B-577D-43FA-B3A7-90C8C7842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84" y="505036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Usando un </a:t>
            </a:r>
            <a:r>
              <a:rPr lang="es-ES" i="1" u="sng" dirty="0"/>
              <a:t>Observable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form.component.ts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/app/</a:t>
            </a:r>
            <a:r>
              <a:rPr lang="es-ES" b="1" dirty="0" err="1">
                <a:sym typeface="Wingdings" panose="05000000000000000000" pitchFamily="2" charset="2"/>
              </a:rPr>
              <a:t>core</a:t>
            </a:r>
            <a:endParaRPr lang="es-E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12.2)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Component, Inject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repository.model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MODES,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SHARED_STATE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sharedState.model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Observable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rxjs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paForm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"form.component.html"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"form.component.css"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E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231A023-DEDD-47CF-A786-55CBE85A9D37}"/>
              </a:ext>
            </a:extLst>
          </p:cNvPr>
          <p:cNvCxnSpPr/>
          <p:nvPr/>
        </p:nvCxnSpPr>
        <p:spPr>
          <a:xfrm flipH="1">
            <a:off x="6300192" y="184482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231A023-DEDD-47CF-A786-55CBE85A9D37}"/>
              </a:ext>
            </a:extLst>
          </p:cNvPr>
          <p:cNvCxnSpPr/>
          <p:nvPr/>
        </p:nvCxnSpPr>
        <p:spPr>
          <a:xfrm flipH="1">
            <a:off x="4499992" y="335699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F815997-E5D3-4368-B724-DC25BD58AE82}"/>
              </a:ext>
            </a:extLst>
          </p:cNvPr>
          <p:cNvCxnSpPr/>
          <p:nvPr/>
        </p:nvCxnSpPr>
        <p:spPr>
          <a:xfrm flipH="1">
            <a:off x="8437661" y="3068960"/>
            <a:ext cx="504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74021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1D8A4-D909-4B16-ADF6-E11271D44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endParaRPr lang="es-E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@Inject(SHARED_STATE)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stateEvents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Observable&lt;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SharedState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stateEvents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.subscribe(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=&gt; {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update.id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undefined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Object.assign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.model.getProduct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(update.id));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.editing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update.mode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MODES.EDIT;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600" b="1" dirty="0"/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0D930A21-E943-471B-A3F6-B293FFC5092D}"/>
              </a:ext>
            </a:extLst>
          </p:cNvPr>
          <p:cNvSpPr/>
          <p:nvPr/>
        </p:nvSpPr>
        <p:spPr>
          <a:xfrm>
            <a:off x="104194" y="1194658"/>
            <a:ext cx="360040" cy="331236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D9450A6-DCEB-4DC8-936F-3C83F945F064}"/>
              </a:ext>
            </a:extLst>
          </p:cNvPr>
          <p:cNvCxnSpPr/>
          <p:nvPr/>
        </p:nvCxnSpPr>
        <p:spPr>
          <a:xfrm>
            <a:off x="6228184" y="90872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F15CB64-9843-467F-B133-65E9AE431E95}"/>
              </a:ext>
            </a:extLst>
          </p:cNvPr>
          <p:cNvCxnSpPr/>
          <p:nvPr/>
        </p:nvCxnSpPr>
        <p:spPr>
          <a:xfrm>
            <a:off x="6228184" y="908720"/>
            <a:ext cx="2458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9742C7F-3045-4861-9608-29201A952149}"/>
              </a:ext>
            </a:extLst>
          </p:cNvPr>
          <p:cNvCxnSpPr/>
          <p:nvPr/>
        </p:nvCxnSpPr>
        <p:spPr>
          <a:xfrm>
            <a:off x="8686800" y="908720"/>
            <a:ext cx="0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4B2659C-FFC6-4A4D-AAA9-6504B20886C2}"/>
              </a:ext>
            </a:extLst>
          </p:cNvPr>
          <p:cNvSpPr txBox="1"/>
          <p:nvPr/>
        </p:nvSpPr>
        <p:spPr>
          <a:xfrm>
            <a:off x="5004048" y="4797152"/>
            <a:ext cx="3682748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Para recibir notificaciones, el Componente declara una dependencia sobre el </a:t>
            </a:r>
            <a:r>
              <a:rPr lang="es-ES" sz="1200" b="1" i="1" dirty="0" err="1"/>
              <a:t>Service</a:t>
            </a:r>
            <a:r>
              <a:rPr lang="es-ES" sz="1200" b="1" dirty="0"/>
              <a:t> SHARED_STATE, el cual es recibido como un objeto </a:t>
            </a:r>
            <a:r>
              <a:rPr lang="es-ES" sz="1200" b="1" i="1" dirty="0" err="1"/>
              <a:t>SharedState</a:t>
            </a:r>
            <a:r>
              <a:rPr lang="es-ES" sz="1200" b="1" dirty="0"/>
              <a:t>, que representará operaciones de edición y creación.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BFF0EB6-95E7-4D59-A460-223DC736D47C}"/>
              </a:ext>
            </a:extLst>
          </p:cNvPr>
          <p:cNvCxnSpPr/>
          <p:nvPr/>
        </p:nvCxnSpPr>
        <p:spPr>
          <a:xfrm>
            <a:off x="611560" y="2348880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C2F07FF-C91F-4573-AAF7-6A2A4AC6F048}"/>
              </a:ext>
            </a:extLst>
          </p:cNvPr>
          <p:cNvCxnSpPr>
            <a:cxnSpLocks/>
          </p:cNvCxnSpPr>
          <p:nvPr/>
        </p:nvCxnSpPr>
        <p:spPr>
          <a:xfrm>
            <a:off x="611560" y="2348880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C980F59-C68C-448F-8740-E2CB9DDF052A}"/>
              </a:ext>
            </a:extLst>
          </p:cNvPr>
          <p:cNvSpPr txBox="1"/>
          <p:nvPr/>
        </p:nvSpPr>
        <p:spPr>
          <a:xfrm>
            <a:off x="611560" y="4952763"/>
            <a:ext cx="3024324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El Componente llama al método </a:t>
            </a:r>
            <a:r>
              <a:rPr lang="es-ES" sz="1200" b="1" i="1" dirty="0" err="1"/>
              <a:t>Observable.subscribe</a:t>
            </a:r>
            <a:r>
              <a:rPr lang="es-ES" sz="1200" b="1" i="1" dirty="0"/>
              <a:t>,</a:t>
            </a:r>
            <a:r>
              <a:rPr lang="es-ES" sz="1200" b="1" dirty="0"/>
              <a:t> proporcionando una función que recibe cada objeto </a:t>
            </a:r>
            <a:r>
              <a:rPr lang="es-ES" sz="1200" b="1" i="1" dirty="0" err="1"/>
              <a:t>SharedState</a:t>
            </a:r>
            <a:r>
              <a:rPr lang="es-ES" sz="1200" b="1" dirty="0"/>
              <a:t> y lo usa para actualizar su estado.</a:t>
            </a:r>
          </a:p>
        </p:txBody>
      </p:sp>
    </p:spTree>
    <p:extLst>
      <p:ext uri="{BB962C8B-B14F-4D97-AF65-F5344CB8AC3E}">
        <p14:creationId xmlns:p14="http://schemas.microsoft.com/office/powerpoint/2010/main" val="223567739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63585-60ED-4052-8DC3-8DCC2311A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editing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form.valid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.model.saveProduct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form.reset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resetForm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9AC70DB-B215-4835-BE25-5B076B9186CA}"/>
              </a:ext>
            </a:extLst>
          </p:cNvPr>
          <p:cNvCxnSpPr/>
          <p:nvPr/>
        </p:nvCxnSpPr>
        <p:spPr>
          <a:xfrm flipH="1">
            <a:off x="3491880" y="764704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67309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7BFD0E-3016-4B36-9AA4-9265C251F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991944"/>
          </a:xfrm>
        </p:spPr>
        <p:txBody>
          <a:bodyPr/>
          <a:lstStyle/>
          <a:p>
            <a:endParaRPr lang="es-ES" b="1" dirty="0"/>
          </a:p>
          <a:p>
            <a:r>
              <a:rPr lang="es-ES" b="1" dirty="0" err="1"/>
              <a:t>Observers</a:t>
            </a:r>
            <a:r>
              <a:rPr lang="es-ES" dirty="0"/>
              <a:t>: proporcionan el mecanismo por el que las actualizaciones son creadas, usando los siguientes métodos:</a:t>
            </a:r>
          </a:p>
          <a:p>
            <a:pPr lvl="1"/>
            <a:r>
              <a:rPr lang="es-ES" b="1" i="1" dirty="0" err="1"/>
              <a:t>next</a:t>
            </a:r>
            <a:r>
              <a:rPr lang="es-ES" b="1" i="1" dirty="0"/>
              <a:t>(</a:t>
            </a:r>
            <a:r>
              <a:rPr lang="es-ES" b="1" i="1" dirty="0" err="1"/>
              <a:t>value</a:t>
            </a:r>
            <a:r>
              <a:rPr lang="es-ES" b="1" i="1" dirty="0"/>
              <a:t>)</a:t>
            </a:r>
            <a:r>
              <a:rPr lang="es-ES" dirty="0"/>
              <a:t>: crea un </a:t>
            </a:r>
            <a:r>
              <a:rPr lang="es-ES" i="1" dirty="0"/>
              <a:t>nuevo evento </a:t>
            </a:r>
            <a:r>
              <a:rPr lang="es-ES" dirty="0"/>
              <a:t>usando el valor especificado en el parámetro.</a:t>
            </a:r>
          </a:p>
          <a:p>
            <a:pPr lvl="1"/>
            <a:r>
              <a:rPr lang="es-ES" b="1" i="1" dirty="0"/>
              <a:t>error(</a:t>
            </a:r>
            <a:r>
              <a:rPr lang="es-ES" b="1" i="1" dirty="0" err="1"/>
              <a:t>errorObject</a:t>
            </a:r>
            <a:r>
              <a:rPr lang="es-ES" b="1" i="1" dirty="0"/>
              <a:t>)</a:t>
            </a:r>
            <a:r>
              <a:rPr lang="es-ES" dirty="0"/>
              <a:t>: reporta el </a:t>
            </a:r>
            <a:r>
              <a:rPr lang="es-ES" i="1" dirty="0"/>
              <a:t>error</a:t>
            </a:r>
            <a:r>
              <a:rPr lang="es-ES" dirty="0"/>
              <a:t> descrito en el argumento, el cual puede ser cualquier objeto.</a:t>
            </a:r>
          </a:p>
          <a:p>
            <a:pPr lvl="1"/>
            <a:r>
              <a:rPr lang="es-ES" b="1" i="1" dirty="0"/>
              <a:t>complete()</a:t>
            </a:r>
            <a:r>
              <a:rPr lang="es-ES" dirty="0"/>
              <a:t>: </a:t>
            </a:r>
            <a:r>
              <a:rPr lang="es-ES" i="1" dirty="0"/>
              <a:t>finaliza</a:t>
            </a:r>
            <a:r>
              <a:rPr lang="es-ES" dirty="0"/>
              <a:t> la secuencia, no mas eventos serán enviados.</a:t>
            </a:r>
          </a:p>
        </p:txBody>
      </p:sp>
    </p:spTree>
    <p:extLst>
      <p:ext uri="{BB962C8B-B14F-4D97-AF65-F5344CB8AC3E}">
        <p14:creationId xmlns:p14="http://schemas.microsoft.com/office/powerpoint/2010/main" val="53954142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CB70DEA487A545B677C80EEB19CE41" ma:contentTypeVersion="4" ma:contentTypeDescription="Crear nuevo documento." ma:contentTypeScope="" ma:versionID="d8e8462086fb63a1c463c3e5e982a0c7">
  <xsd:schema xmlns:xsd="http://www.w3.org/2001/XMLSchema" xmlns:xs="http://www.w3.org/2001/XMLSchema" xmlns:p="http://schemas.microsoft.com/office/2006/metadata/properties" xmlns:ns2="9d135851-b8f6-4004-af2f-444391dbed93" targetNamespace="http://schemas.microsoft.com/office/2006/metadata/properties" ma:root="true" ma:fieldsID="b534dfdeda0afbcece299890afb31e4b" ns2:_="">
    <xsd:import namespace="9d135851-b8f6-4004-af2f-444391dbed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35851-b8f6-4004-af2f-444391dbe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31FC6D-14BC-4F49-BB1C-2F29554FCD04}"/>
</file>

<file path=customXml/itemProps2.xml><?xml version="1.0" encoding="utf-8"?>
<ds:datastoreItem xmlns:ds="http://schemas.openxmlformats.org/officeDocument/2006/customXml" ds:itemID="{17DDD322-7CFD-440B-B29D-232BE3376D8C}"/>
</file>

<file path=customXml/itemProps3.xml><?xml version="1.0" encoding="utf-8"?>
<ds:datastoreItem xmlns:ds="http://schemas.openxmlformats.org/officeDocument/2006/customXml" ds:itemID="{3F901B06-2A03-4B84-A8BD-E0EA709760B0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12824</TotalTime>
  <Words>4422</Words>
  <Application>Microsoft Office PowerPoint</Application>
  <PresentationFormat>Presentación en pantalla (4:3)</PresentationFormat>
  <Paragraphs>531</Paragraphs>
  <Slides>35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Constantia</vt:lpstr>
      <vt:lpstr>Wingdings 2</vt:lpstr>
      <vt:lpstr>Tema1</vt:lpstr>
      <vt:lpstr>ANGULAR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8</dc:title>
  <dc:creator>DiegoyRosaura</dc:creator>
  <cp:lastModifiedBy>Javier Vázquez Albarrán</cp:lastModifiedBy>
  <cp:revision>603</cp:revision>
  <dcterms:created xsi:type="dcterms:W3CDTF">2012-09-30T16:13:01Z</dcterms:created>
  <dcterms:modified xsi:type="dcterms:W3CDTF">2021-09-14T15:48:28Z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0x0101005DCB70DEA487A545B677C80EEB19CE41</vt:lpwstr>
  </property>
</Properties>
</file>