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wav" ContentType="audio/wav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1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91" r:id="rId31"/>
    <p:sldId id="287" r:id="rId32"/>
    <p:sldId id="288" r:id="rId33"/>
    <p:sldId id="289" r:id="rId34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985" autoAdjust="0"/>
    <p:restoredTop sz="94249" autoAdjust="0"/>
  </p:normalViewPr>
  <p:slideViewPr>
    <p:cSldViewPr>
      <p:cViewPr varScale="1">
        <p:scale>
          <a:sx n="72" d="100"/>
          <a:sy n="72" d="100"/>
        </p:scale>
        <p:origin x="1674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customXml" Target="../customXml/item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E8C39CCD-AD91-4890-8833-01C0682F0D00}" type="datetimeFigureOut">
              <a:rPr lang="es-ES"/>
              <a:pPr>
                <a:defRPr/>
              </a:pPr>
              <a:t>14/09/2021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ES" noProof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noProof="0"/>
              <a:t>Haga clic para modificar el estilo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1D8CC346-951D-41B2-B92F-5BC6E24E861B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2242638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/>
              <a:t>FINAL BÁSICO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D8CC346-951D-41B2-B92F-5BC6E24E861B}" type="slidenum">
              <a:rPr lang="es-ES" smtClean="0"/>
              <a:pPr>
                <a:defRPr/>
              </a:pPr>
              <a:t>17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713472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audio" Target="../media/audio1.wav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audio" Target="../media/audio1.wav"/><Relationship Id="rId1" Type="http://schemas.openxmlformats.org/officeDocument/2006/relationships/themeOverride" Target="../theme/themeOverride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BCC251C-736A-45F3-B943-CCD3D0A67D63}" type="datetimeFigureOut">
              <a:rPr lang="es-ES"/>
              <a:pPr>
                <a:defRPr/>
              </a:pPr>
              <a:t>14/09/2021</a:t>
            </a:fld>
            <a:endParaRPr lang="es-ES"/>
          </a:p>
        </p:txBody>
      </p:sp>
      <p:sp>
        <p:nvSpPr>
          <p:cNvPr id="5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F78D141-C358-413F-B216-F4F67B1D1072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zoom/>
    <p:sndAc>
      <p:stSnd>
        <p:snd r:embed="rId2" name="wind.wav"/>
      </p:stSnd>
    </p:sndAc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94FF0B-EDF0-4D92-8703-3E22DEE9A19C}" type="datetimeFigureOut">
              <a:rPr lang="es-ES"/>
              <a:pPr>
                <a:defRPr/>
              </a:pPr>
              <a:t>14/09/2021</a:t>
            </a:fld>
            <a:endParaRPr lang="es-ES"/>
          </a:p>
        </p:txBody>
      </p:sp>
      <p:sp>
        <p:nvSpPr>
          <p:cNvPr id="5" name="2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17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3A2DA4-F178-4A0A-9C89-1F2F8D9E7AB2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 spd="slow">
    <p:zoom/>
    <p:sndAc>
      <p:stSnd>
        <p:snd r:embed="rId1" name="wind.wav"/>
      </p:stSnd>
    </p:sndAc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ABC507-FD20-48C7-86DD-194D947AE138}" type="datetimeFigureOut">
              <a:rPr lang="es-ES"/>
              <a:pPr>
                <a:defRPr/>
              </a:pPr>
              <a:t>14/09/2021</a:t>
            </a:fld>
            <a:endParaRPr lang="es-ES"/>
          </a:p>
        </p:txBody>
      </p:sp>
      <p:sp>
        <p:nvSpPr>
          <p:cNvPr id="5" name="2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17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36DC56-2459-4136-8837-AB4751925EFB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 spd="slow">
    <p:zoom/>
    <p:sndAc>
      <p:stSnd>
        <p:snd r:embed="rId1" name="wind.wav"/>
      </p:stSnd>
    </p:sndAc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167A9B-0E58-48AF-990A-545DEFC61EC8}" type="datetimeFigureOut">
              <a:rPr lang="es-ES"/>
              <a:pPr>
                <a:defRPr/>
              </a:pPr>
              <a:t>14/09/2021</a:t>
            </a:fld>
            <a:endParaRPr lang="es-ES"/>
          </a:p>
        </p:txBody>
      </p:sp>
      <p:sp>
        <p:nvSpPr>
          <p:cNvPr id="5" name="2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17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E28228-34DF-4887-9B39-C070A8D07FE1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 spd="slow">
    <p:zoom/>
    <p:sndAc>
      <p:stSnd>
        <p:snd r:embed="rId1" name="wind.wav"/>
      </p:stSnd>
    </p:sndAc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5681F52-29D1-48D4-BB58-E65B2F8AE19C}" type="datetimeFigureOut">
              <a:rPr lang="es-ES"/>
              <a:pPr>
                <a:defRPr/>
              </a:pPr>
              <a:t>14/09/2021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4070DDC-78A9-4738-AA0B-513523330766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zoom/>
    <p:sndAc>
      <p:stSnd>
        <p:snd r:embed="rId2" name="wind.wav"/>
      </p:stSnd>
    </p:sndAc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182D53-A2C8-45DB-B385-1743A847731B}" type="datetimeFigureOut">
              <a:rPr lang="es-ES"/>
              <a:pPr>
                <a:defRPr/>
              </a:pPr>
              <a:t>14/09/2021</a:t>
            </a:fld>
            <a:endParaRPr lang="es-ES"/>
          </a:p>
        </p:txBody>
      </p:sp>
      <p:sp>
        <p:nvSpPr>
          <p:cNvPr id="6" name="2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17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869DE7-EA01-4C9E-A439-6A3083F9CB13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 spd="slow">
    <p:zoom/>
    <p:sndAc>
      <p:stSnd>
        <p:snd r:embed="rId1" name="wind.wav"/>
      </p:stSnd>
    </p:sndAc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1A64E5-58EC-4C90-BECD-095D87AD5A08}" type="datetimeFigureOut">
              <a:rPr lang="es-ES"/>
              <a:pPr>
                <a:defRPr/>
              </a:pPr>
              <a:t>14/09/2021</a:t>
            </a:fld>
            <a:endParaRPr lang="es-ES"/>
          </a:p>
        </p:txBody>
      </p:sp>
      <p:sp>
        <p:nvSpPr>
          <p:cNvPr id="8" name="2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17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BC0E2B-FB09-4C43-A105-B0A680AA62A1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 spd="slow">
    <p:zoom/>
    <p:sndAc>
      <p:stSnd>
        <p:snd r:embed="rId1" name="wind.wav"/>
      </p:stSnd>
    </p:sndAc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4F6A6D-8E42-4A70-AF7D-AFCB3515CF82}" type="datetimeFigureOut">
              <a:rPr lang="es-ES"/>
              <a:pPr>
                <a:defRPr/>
              </a:pPr>
              <a:t>14/09/2021</a:t>
            </a:fld>
            <a:endParaRPr lang="es-ES"/>
          </a:p>
        </p:txBody>
      </p:sp>
      <p:sp>
        <p:nvSpPr>
          <p:cNvPr id="4" name="2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17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C55658-4812-4235-AB55-257D5BDEA7FB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 spd="slow">
    <p:zoom/>
    <p:sndAc>
      <p:stSnd>
        <p:snd r:embed="rId1" name="wind.wav"/>
      </p:stSnd>
    </p:sndAc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343FF7-CE3B-4D41-BFBC-D00105C09623}" type="datetimeFigureOut">
              <a:rPr lang="es-ES"/>
              <a:pPr>
                <a:defRPr/>
              </a:pPr>
              <a:t>14/09/2021</a:t>
            </a:fld>
            <a:endParaRPr lang="es-ES"/>
          </a:p>
        </p:txBody>
      </p:sp>
      <p:sp>
        <p:nvSpPr>
          <p:cNvPr id="3" name="2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17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912D2F-AEE1-43C1-A57C-9A7E1E1FE3A9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 spd="slow">
    <p:zoom/>
    <p:sndAc>
      <p:stSnd>
        <p:snd r:embed="rId1" name="wind.wav"/>
      </p:stSnd>
    </p:sndAc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7AF6C0-337F-4886-AF82-F389B24A210C}" type="datetimeFigureOut">
              <a:rPr lang="es-ES"/>
              <a:pPr>
                <a:defRPr/>
              </a:pPr>
              <a:t>14/09/2021</a:t>
            </a:fld>
            <a:endParaRPr lang="es-ES"/>
          </a:p>
        </p:txBody>
      </p:sp>
      <p:sp>
        <p:nvSpPr>
          <p:cNvPr id="6" name="2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17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F73E5F-9369-41BF-A029-9A955EF18625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 spd="slow">
    <p:zoom/>
    <p:sndAc>
      <p:stSnd>
        <p:snd r:embed="rId1" name="wind.wav"/>
      </p:stSnd>
    </p:sndAc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ortar y redondear rectángulo de esquina sencilla"/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5 Triángulo rectángulo"/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6 Forma libre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9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5E062CC-D765-47EA-A495-4EA041F4543C}" type="datetimeFigureOut">
              <a:rPr lang="es-ES"/>
              <a:pPr>
                <a:defRPr/>
              </a:pPr>
              <a:t>14/09/2021</a:t>
            </a:fld>
            <a:endParaRPr lang="es-ES"/>
          </a:p>
        </p:txBody>
      </p:sp>
      <p:sp>
        <p:nvSpPr>
          <p:cNvPr id="10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1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1550547-7952-4EBE-B1C4-E725604BDD43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 spd="slow">
    <p:zoom/>
    <p:sndAc>
      <p:stSnd>
        <p:snd r:embed="rId1" name="wind.wav"/>
      </p:stSnd>
    </p:sndAc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audio" Target="../media/audio1.wav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Forma libre"/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028" name="8 Marcador de título"/>
          <p:cNvSpPr>
            <a:spLocks noGrp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título del patrón</a:t>
            </a:r>
          </a:p>
        </p:txBody>
      </p:sp>
      <p:sp>
        <p:nvSpPr>
          <p:cNvPr id="1029" name="29 Marcador de texto"/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2">
                    <a:shade val="9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948696E-54F5-4D74-9761-3913C8C2221D}" type="datetimeFigureOut">
              <a:rPr lang="es-ES"/>
              <a:pPr>
                <a:defRPr/>
              </a:pPr>
              <a:t>14/09/2021</a:t>
            </a:fld>
            <a:endParaRPr lang="es-ES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>
                    <a:shade val="9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2">
                    <a:shade val="9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0E4DFB97-061A-4E4E-86D3-853DF03BFC8B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  <p:grpSp>
        <p:nvGrpSpPr>
          <p:cNvPr id="1033" name="1 Grupo"/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12" name="11 Forma libre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3" name="12 Forma libre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1" r:id="rId2"/>
    <p:sldLayoutId id="2147483673" r:id="rId3"/>
    <p:sldLayoutId id="2147483670" r:id="rId4"/>
    <p:sldLayoutId id="2147483669" r:id="rId5"/>
    <p:sldLayoutId id="2147483668" r:id="rId6"/>
    <p:sldLayoutId id="2147483667" r:id="rId7"/>
    <p:sldLayoutId id="2147483666" r:id="rId8"/>
    <p:sldLayoutId id="2147483674" r:id="rId9"/>
    <p:sldLayoutId id="2147483665" r:id="rId10"/>
    <p:sldLayoutId id="2147483664" r:id="rId11"/>
  </p:sldLayoutIdLst>
  <p:transition spd="slow">
    <p:zoom/>
    <p:sndAc>
      <p:stSnd>
        <p:snd r:embed="rId13" name="wind.wav"/>
      </p:stSnd>
    </p:sndAc>
  </p:transition>
  <p:txStyles>
    <p:titleStyle>
      <a:lvl1pPr algn="l" rtl="0" fontAlgn="base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9pPr>
    </p:titleStyle>
    <p:bodyStyle>
      <a:lvl1pPr marL="273050" indent="-273050" algn="l" rtl="0" fontAlgn="base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fontAlgn="base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fontAlgn="base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fontAlgn="base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ANGULAR</a:t>
            </a:r>
          </a:p>
        </p:txBody>
      </p:sp>
      <p:sp>
        <p:nvSpPr>
          <p:cNvPr id="14338" name="2 Subtítulo"/>
          <p:cNvSpPr>
            <a:spLocks noGrp="1"/>
          </p:cNvSpPr>
          <p:nvPr>
            <p:ph type="subTitle" idx="1"/>
          </p:nvPr>
        </p:nvSpPr>
        <p:spPr>
          <a:xfrm>
            <a:off x="533400" y="3228975"/>
            <a:ext cx="7854950" cy="1752600"/>
          </a:xfrm>
        </p:spPr>
        <p:txBody>
          <a:bodyPr/>
          <a:lstStyle/>
          <a:p>
            <a:pPr marR="0"/>
            <a:r>
              <a:rPr lang="es-ES" dirty="0"/>
              <a:t>13-  </a:t>
            </a:r>
            <a:r>
              <a:rPr lang="es-ES" dirty="0" err="1"/>
              <a:t>Asynchronous</a:t>
            </a:r>
            <a:r>
              <a:rPr lang="es-ES" dirty="0"/>
              <a:t> HTTP </a:t>
            </a:r>
            <a:r>
              <a:rPr lang="es-ES" dirty="0" err="1"/>
              <a:t>Request</a:t>
            </a:r>
            <a:endParaRPr lang="es-ES" b="1" dirty="0"/>
          </a:p>
        </p:txBody>
      </p:sp>
    </p:spTree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C0E0C18-BE17-4960-B847-285E80E2BF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620689"/>
            <a:ext cx="8229600" cy="5703912"/>
          </a:xfrm>
        </p:spPr>
        <p:txBody>
          <a:bodyPr/>
          <a:lstStyle/>
          <a:p>
            <a:r>
              <a:rPr lang="es-ES" u="sng" dirty="0"/>
              <a:t>Procesando la </a:t>
            </a:r>
            <a:r>
              <a:rPr lang="es-ES" i="1" u="sng" dirty="0"/>
              <a:t>Response</a:t>
            </a:r>
            <a:r>
              <a:rPr lang="es-ES" u="sng" dirty="0"/>
              <a:t>:</a:t>
            </a:r>
          </a:p>
          <a:p>
            <a:pPr marL="0" indent="0">
              <a:buNone/>
            </a:pPr>
            <a:r>
              <a:rPr lang="es-ES" dirty="0" err="1"/>
              <a:t>RESTful</a:t>
            </a:r>
            <a:r>
              <a:rPr lang="es-ES" dirty="0"/>
              <a:t> web server devuelve datos JSON y el objeto </a:t>
            </a:r>
            <a:r>
              <a:rPr lang="es-ES" dirty="0" err="1"/>
              <a:t>HttpClient</a:t>
            </a:r>
            <a:r>
              <a:rPr lang="es-ES" dirty="0"/>
              <a:t> convierte la respuesta en un </a:t>
            </a:r>
            <a:r>
              <a:rPr lang="es-ES" i="1" dirty="0"/>
              <a:t>Observable</a:t>
            </a:r>
            <a:r>
              <a:rPr lang="es-ES" dirty="0"/>
              <a:t>.</a:t>
            </a:r>
          </a:p>
          <a:p>
            <a:pPr marL="0" indent="0">
              <a:buNone/>
            </a:pPr>
            <a:r>
              <a:rPr lang="es-ES" dirty="0"/>
              <a:t>Esto significa que si llamamos al método </a:t>
            </a:r>
            <a:r>
              <a:rPr lang="es-ES" dirty="0" err="1"/>
              <a:t>get</a:t>
            </a:r>
            <a:r>
              <a:rPr lang="es-ES" dirty="0"/>
              <a:t> con un </a:t>
            </a:r>
            <a:r>
              <a:rPr lang="es-ES" dirty="0" err="1"/>
              <a:t>Product</a:t>
            </a:r>
            <a:r>
              <a:rPr lang="es-ES" dirty="0"/>
              <a:t>[] esto representará la respuesta desde el HTTP</a:t>
            </a:r>
          </a:p>
          <a:p>
            <a:endParaRPr lang="es-ES" dirty="0"/>
          </a:p>
          <a:p>
            <a:pPr marL="0" indent="0">
              <a:buNone/>
            </a:pP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getData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(): 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Observable&lt;</a:t>
            </a:r>
            <a:r>
              <a:rPr lang="es-E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[]&gt; 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.http.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&lt;Product[]&gt;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.url);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s-ES" sz="1600" dirty="0"/>
          </a:p>
        </p:txBody>
      </p: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51707E0E-EA15-45CD-B698-0D22D53329BA}"/>
              </a:ext>
            </a:extLst>
          </p:cNvPr>
          <p:cNvCxnSpPr/>
          <p:nvPr/>
        </p:nvCxnSpPr>
        <p:spPr>
          <a:xfrm>
            <a:off x="2771800" y="3068960"/>
            <a:ext cx="0" cy="216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BC6AD36E-6AB6-40FE-AD09-A0F1FD6E40EC}"/>
              </a:ext>
            </a:extLst>
          </p:cNvPr>
          <p:cNvCxnSpPr/>
          <p:nvPr/>
        </p:nvCxnSpPr>
        <p:spPr>
          <a:xfrm>
            <a:off x="2771800" y="3068960"/>
            <a:ext cx="38884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D0248BFF-39FC-4C0C-9F09-0DC24D95C1F3}"/>
              </a:ext>
            </a:extLst>
          </p:cNvPr>
          <p:cNvCxnSpPr/>
          <p:nvPr/>
        </p:nvCxnSpPr>
        <p:spPr>
          <a:xfrm flipV="1">
            <a:off x="3779912" y="3933056"/>
            <a:ext cx="0" cy="432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E5CBE5A8-0AE0-4AE9-97A0-87715FD27676}"/>
              </a:ext>
            </a:extLst>
          </p:cNvPr>
          <p:cNvCxnSpPr/>
          <p:nvPr/>
        </p:nvCxnSpPr>
        <p:spPr>
          <a:xfrm>
            <a:off x="3779912" y="4365104"/>
            <a:ext cx="28803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0BE18A51-BFC8-43E3-83D3-4C2512755C90}"/>
              </a:ext>
            </a:extLst>
          </p:cNvPr>
          <p:cNvCxnSpPr/>
          <p:nvPr/>
        </p:nvCxnSpPr>
        <p:spPr>
          <a:xfrm flipV="1">
            <a:off x="6660232" y="3068960"/>
            <a:ext cx="0" cy="12961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45246D57-B0A4-4FE4-AF10-B0CE44DDB087}"/>
              </a:ext>
            </a:extLst>
          </p:cNvPr>
          <p:cNvCxnSpPr/>
          <p:nvPr/>
        </p:nvCxnSpPr>
        <p:spPr>
          <a:xfrm>
            <a:off x="6660232" y="3645024"/>
            <a:ext cx="7200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AED622CE-F8EC-413F-902F-E44F2E28DEEC}"/>
              </a:ext>
            </a:extLst>
          </p:cNvPr>
          <p:cNvCxnSpPr/>
          <p:nvPr/>
        </p:nvCxnSpPr>
        <p:spPr>
          <a:xfrm flipV="1">
            <a:off x="7380312" y="2924944"/>
            <a:ext cx="0" cy="720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1627145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4A7EB63-A649-41FB-82C9-0204CDBE3A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620689"/>
            <a:ext cx="8229600" cy="5703912"/>
          </a:xfrm>
        </p:spPr>
        <p:txBody>
          <a:bodyPr/>
          <a:lstStyle/>
          <a:p>
            <a:r>
              <a:rPr lang="es-ES" u="sng" dirty="0"/>
              <a:t>Configurar el Data </a:t>
            </a:r>
            <a:r>
              <a:rPr lang="es-ES" u="sng" dirty="0" err="1"/>
              <a:t>Source</a:t>
            </a:r>
            <a:r>
              <a:rPr lang="es-ES" u="sng" dirty="0"/>
              <a:t>:</a:t>
            </a:r>
          </a:p>
          <a:p>
            <a:pPr marL="0" indent="0">
              <a:buNone/>
            </a:pPr>
            <a:r>
              <a:rPr lang="es-ES" dirty="0"/>
              <a:t>El siguiente paso es configurar un </a:t>
            </a:r>
            <a:r>
              <a:rPr lang="es-ES" i="1" dirty="0" err="1"/>
              <a:t>Provider</a:t>
            </a:r>
            <a:r>
              <a:rPr lang="es-ES" dirty="0"/>
              <a:t> para el nuevo </a:t>
            </a:r>
            <a:r>
              <a:rPr lang="es-ES" i="1" dirty="0"/>
              <a:t>data </a:t>
            </a:r>
            <a:r>
              <a:rPr lang="es-ES" i="1" dirty="0" err="1"/>
              <a:t>source</a:t>
            </a:r>
            <a:r>
              <a:rPr lang="es-ES" dirty="0"/>
              <a:t>.</a:t>
            </a:r>
          </a:p>
          <a:p>
            <a:pPr marL="0" indent="0">
              <a:buNone/>
            </a:pPr>
            <a:r>
              <a:rPr lang="es-ES" dirty="0">
                <a:sym typeface="Wingdings" panose="05000000000000000000" pitchFamily="2" charset="2"/>
              </a:rPr>
              <a:t> </a:t>
            </a:r>
            <a:r>
              <a:rPr lang="es-ES" b="1" dirty="0" err="1">
                <a:sym typeface="Wingdings" panose="05000000000000000000" pitchFamily="2" charset="2"/>
              </a:rPr>
              <a:t>model.module.ts</a:t>
            </a:r>
            <a:r>
              <a:rPr lang="es-ES" b="1" dirty="0">
                <a:sym typeface="Wingdings" panose="05000000000000000000" pitchFamily="2" charset="2"/>
              </a:rPr>
              <a:t> </a:t>
            </a:r>
            <a:r>
              <a:rPr lang="es-ES" dirty="0">
                <a:sym typeface="Wingdings" panose="05000000000000000000" pitchFamily="2" charset="2"/>
              </a:rPr>
              <a:t>en </a:t>
            </a:r>
            <a:r>
              <a:rPr lang="es-ES" b="1" dirty="0" err="1">
                <a:sym typeface="Wingdings" panose="05000000000000000000" pitchFamily="2" charset="2"/>
              </a:rPr>
              <a:t>src</a:t>
            </a:r>
            <a:r>
              <a:rPr lang="es-ES" b="1" dirty="0">
                <a:sym typeface="Wingdings" panose="05000000000000000000" pitchFamily="2" charset="2"/>
              </a:rPr>
              <a:t>/app/</a:t>
            </a:r>
            <a:r>
              <a:rPr lang="es-ES" b="1" dirty="0" err="1">
                <a:sym typeface="Wingdings" panose="05000000000000000000" pitchFamily="2" charset="2"/>
              </a:rPr>
              <a:t>model</a:t>
            </a:r>
            <a:endParaRPr lang="es-ES" b="1" dirty="0">
              <a:sym typeface="Wingdings" panose="05000000000000000000" pitchFamily="2" charset="2"/>
            </a:endParaRPr>
          </a:p>
          <a:p>
            <a:pPr marL="0" lvl="0" indent="0" algn="ctr">
              <a:buNone/>
            </a:pPr>
            <a:r>
              <a:rPr lang="es-E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(Listado 13.4)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NgModule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"@angular/core"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//import { </a:t>
            </a:r>
            <a:r>
              <a:rPr lang="en-US" sz="16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StaticDataSource</a:t>
            </a:r>
            <a:r>
              <a:rPr lang="en-US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 } from "./</a:t>
            </a:r>
            <a:r>
              <a:rPr lang="en-US" sz="16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static.datasource</a:t>
            </a:r>
            <a:r>
              <a:rPr lang="en-US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";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 Model }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"./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repository.model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HttpClientModule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"@angular/common/http"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RestDataSource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, REST_URL }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"./</a:t>
            </a:r>
            <a:r>
              <a:rPr lang="en-US" sz="16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rest.datasource</a:t>
            </a:r>
            <a:r>
              <a:rPr lang="en-US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@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NgModule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({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imports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:[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HttpClientModule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],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providers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: [</a:t>
            </a:r>
            <a:r>
              <a:rPr lang="es-E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Model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E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RestDataSource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{provide: REST_URL,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useValue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`http://localhost:3500/products`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}]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})</a:t>
            </a:r>
          </a:p>
          <a:p>
            <a:pPr marL="0" indent="0">
              <a:buNone/>
            </a:pP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export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ModelModule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{ }</a:t>
            </a:r>
            <a:endParaRPr lang="es-ES" sz="1600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 algn="ctr">
              <a:buNone/>
            </a:pPr>
            <a:endParaRPr lang="es-ES" b="1" dirty="0"/>
          </a:p>
        </p:txBody>
      </p:sp>
      <p:cxnSp>
        <p:nvCxnSpPr>
          <p:cNvPr id="4" name="Conector recto de flecha 3">
            <a:extLst>
              <a:ext uri="{FF2B5EF4-FFF2-40B4-BE49-F238E27FC236}">
                <a16:creationId xmlns:a16="http://schemas.microsoft.com/office/drawing/2014/main" id="{CFE4CB03-D231-4E52-8EED-11CE6788ED44}"/>
              </a:ext>
            </a:extLst>
          </p:cNvPr>
          <p:cNvCxnSpPr/>
          <p:nvPr/>
        </p:nvCxnSpPr>
        <p:spPr>
          <a:xfrm flipH="1">
            <a:off x="7452320" y="4077072"/>
            <a:ext cx="79208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6AA0CA79-2EB2-4C8F-9E30-1C8A93F99D9B}"/>
              </a:ext>
            </a:extLst>
          </p:cNvPr>
          <p:cNvCxnSpPr/>
          <p:nvPr/>
        </p:nvCxnSpPr>
        <p:spPr>
          <a:xfrm flipH="1">
            <a:off x="7236296" y="5229200"/>
            <a:ext cx="79208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6071440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FE8B330-4D0F-4341-AFCD-6AD69A0DBA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63421"/>
            <a:ext cx="8229600" cy="5847928"/>
          </a:xfrm>
        </p:spPr>
        <p:txBody>
          <a:bodyPr/>
          <a:lstStyle/>
          <a:p>
            <a:r>
              <a:rPr lang="es-ES" u="sng" dirty="0"/>
              <a:t>Usando el </a:t>
            </a:r>
            <a:r>
              <a:rPr lang="es-ES" i="1" u="sng" dirty="0"/>
              <a:t>REST Data </a:t>
            </a:r>
            <a:r>
              <a:rPr lang="es-ES" i="1" u="sng" dirty="0" err="1"/>
              <a:t>Source</a:t>
            </a:r>
            <a:r>
              <a:rPr lang="es-ES" u="sng" dirty="0"/>
              <a:t>:</a:t>
            </a:r>
          </a:p>
          <a:p>
            <a:pPr marL="0" indent="0">
              <a:buNone/>
            </a:pPr>
            <a:r>
              <a:rPr lang="es-ES" dirty="0"/>
              <a:t>El paso final es actualizar la clase </a:t>
            </a:r>
            <a:r>
              <a:rPr lang="es-ES" i="1" dirty="0" err="1"/>
              <a:t>repository</a:t>
            </a:r>
            <a:r>
              <a:rPr lang="es-ES" dirty="0"/>
              <a:t> para que declare una dependencia a la nueva fuente de datos y la use para conseguir los datos de la aplicación.</a:t>
            </a:r>
          </a:p>
          <a:p>
            <a:pPr marL="0" indent="0">
              <a:buNone/>
            </a:pPr>
            <a:r>
              <a:rPr lang="es-ES" dirty="0">
                <a:sym typeface="Wingdings" panose="05000000000000000000" pitchFamily="2" charset="2"/>
              </a:rPr>
              <a:t> </a:t>
            </a:r>
            <a:r>
              <a:rPr lang="es-ES" b="1" dirty="0" err="1">
                <a:sym typeface="Wingdings" panose="05000000000000000000" pitchFamily="2" charset="2"/>
              </a:rPr>
              <a:t>repository.model.ts</a:t>
            </a:r>
            <a:r>
              <a:rPr lang="es-ES" b="1" dirty="0">
                <a:sym typeface="Wingdings" panose="05000000000000000000" pitchFamily="2" charset="2"/>
              </a:rPr>
              <a:t> </a:t>
            </a:r>
            <a:r>
              <a:rPr lang="es-ES" dirty="0">
                <a:sym typeface="Wingdings" panose="05000000000000000000" pitchFamily="2" charset="2"/>
              </a:rPr>
              <a:t>en </a:t>
            </a:r>
            <a:r>
              <a:rPr lang="es-ES" b="1" dirty="0" err="1">
                <a:sym typeface="Wingdings" panose="05000000000000000000" pitchFamily="2" charset="2"/>
              </a:rPr>
              <a:t>src</a:t>
            </a:r>
            <a:r>
              <a:rPr lang="es-ES" b="1" dirty="0">
                <a:sym typeface="Wingdings" panose="05000000000000000000" pitchFamily="2" charset="2"/>
              </a:rPr>
              <a:t>/app/</a:t>
            </a:r>
            <a:r>
              <a:rPr lang="es-ES" b="1" dirty="0" err="1">
                <a:sym typeface="Wingdings" panose="05000000000000000000" pitchFamily="2" charset="2"/>
              </a:rPr>
              <a:t>model</a:t>
            </a:r>
            <a:endParaRPr lang="es-ES" b="1" dirty="0">
              <a:sym typeface="Wingdings" panose="05000000000000000000" pitchFamily="2" charset="2"/>
            </a:endParaRPr>
          </a:p>
          <a:p>
            <a:pPr marL="0" lvl="0" indent="0" algn="ctr">
              <a:buNone/>
            </a:pPr>
            <a:r>
              <a:rPr lang="es-E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(Listado 13.5)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{ Injectable }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"@angular/core"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{ Product }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"./</a:t>
            </a:r>
            <a:r>
              <a:rPr lang="en-US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product.model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//import { </a:t>
            </a:r>
            <a:r>
              <a:rPr lang="en-US" sz="12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StaticDataSource</a:t>
            </a:r>
            <a:r>
              <a:rPr lang="en-US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 } from "./</a:t>
            </a:r>
            <a:r>
              <a:rPr lang="en-US" sz="12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static.datasource</a:t>
            </a:r>
            <a:r>
              <a:rPr lang="en-US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";</a:t>
            </a:r>
          </a:p>
          <a:p>
            <a:pPr marL="0" indent="0">
              <a:buNone/>
            </a:pPr>
            <a:r>
              <a:rPr lang="es-ES" sz="12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s-E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{ Observable } </a:t>
            </a:r>
            <a:r>
              <a:rPr lang="es-ES" sz="12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s-E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200" b="1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2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rxjs</a:t>
            </a:r>
            <a:r>
              <a:rPr lang="es-ES" sz="1200" b="1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s-ES" sz="12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s-E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s-E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RestDataSource</a:t>
            </a:r>
            <a:r>
              <a:rPr lang="es-E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s-ES" sz="12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s-E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200" b="1" dirty="0">
                <a:solidFill>
                  <a:srgbClr val="A31515"/>
                </a:solidFill>
                <a:latin typeface="Consolas" panose="020B0609020204030204" pitchFamily="49" charset="0"/>
              </a:rPr>
              <a:t>"./</a:t>
            </a:r>
            <a:r>
              <a:rPr lang="es-ES" sz="12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rest.datasource</a:t>
            </a:r>
            <a:r>
              <a:rPr lang="es-ES" sz="1200" b="1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s-E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@</a:t>
            </a:r>
            <a:r>
              <a:rPr lang="es-E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Injectable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s-E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export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Model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products: Product[] = </a:t>
            </a:r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Array&lt;Product&gt;();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locator = (p: Product, id: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number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 =&gt; p.id == id;</a:t>
            </a:r>
          </a:p>
          <a:p>
            <a:pPr marL="0" indent="0">
              <a:buNone/>
            </a:pPr>
            <a:endParaRPr lang="es-E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constructor</a:t>
            </a:r>
            <a:r>
              <a:rPr lang="es-E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ES" sz="12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s-E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dataSource</a:t>
            </a:r>
            <a:r>
              <a:rPr lang="es-E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s-E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RestDataSource</a:t>
            </a:r>
            <a:r>
              <a:rPr lang="es-E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en-US" sz="12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this.products</a:t>
            </a:r>
            <a:r>
              <a:rPr lang="en-US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 = new Array&lt;Product&gt;();</a:t>
            </a:r>
          </a:p>
          <a:p>
            <a:pPr marL="0" indent="0">
              <a:buNone/>
            </a:pPr>
            <a:r>
              <a:rPr lang="es-E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ES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es-ES" sz="12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this.dataSource.getData</a:t>
            </a:r>
            <a:r>
              <a:rPr lang="es-ES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().</a:t>
            </a:r>
            <a:r>
              <a:rPr lang="es-ES" sz="12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forEach</a:t>
            </a:r>
            <a:r>
              <a:rPr lang="es-ES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(p =&gt; </a:t>
            </a:r>
            <a:r>
              <a:rPr lang="es-ES" sz="12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this.products.push</a:t>
            </a:r>
            <a:r>
              <a:rPr lang="es-ES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(p));</a:t>
            </a:r>
          </a:p>
          <a:p>
            <a:pPr marL="0" indent="0">
              <a:buNone/>
            </a:pPr>
            <a:r>
              <a:rPr lang="es-E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s-ES" sz="12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s-E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.dataSource.getData</a:t>
            </a:r>
            <a:r>
              <a:rPr lang="es-E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().subscribe(data =&gt; </a:t>
            </a:r>
            <a:r>
              <a:rPr lang="es-ES" sz="12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s-E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.products</a:t>
            </a:r>
            <a:r>
              <a:rPr lang="es-E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= data);</a:t>
            </a:r>
          </a:p>
          <a:p>
            <a:pPr marL="0" indent="0">
              <a:buNone/>
            </a:pPr>
            <a:r>
              <a:rPr lang="es-E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s-ES" sz="1200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4169344359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3FDC063-6435-4C95-8E2D-2369CFEE01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76673"/>
            <a:ext cx="8229600" cy="5847928"/>
          </a:xfrm>
        </p:spPr>
        <p:txBody>
          <a:bodyPr/>
          <a:lstStyle/>
          <a:p>
            <a:pPr marL="0" indent="0">
              <a:buNone/>
            </a:pPr>
            <a:r>
              <a:rPr lang="es-E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getProducts</a:t>
            </a:r>
            <a:r>
              <a:rPr lang="es-ES" sz="1000" dirty="0">
                <a:solidFill>
                  <a:srgbClr val="000000"/>
                </a:solidFill>
                <a:latin typeface="Consolas" panose="020B0609020204030204" pitchFamily="49" charset="0"/>
              </a:rPr>
              <a:t>(): </a:t>
            </a:r>
            <a:r>
              <a:rPr lang="es-E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</a:t>
            </a:r>
            <a:r>
              <a:rPr lang="es-ES" sz="1000" dirty="0">
                <a:solidFill>
                  <a:srgbClr val="000000"/>
                </a:solidFill>
                <a:latin typeface="Consolas" panose="020B0609020204030204" pitchFamily="49" charset="0"/>
              </a:rPr>
              <a:t>[] {</a:t>
            </a:r>
          </a:p>
          <a:p>
            <a:pPr marL="0" indent="0">
              <a:buNone/>
            </a:pPr>
            <a:r>
              <a:rPr lang="es-E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ES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s-E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s-E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.products</a:t>
            </a:r>
            <a:r>
              <a:rPr lang="es-ES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s-E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endParaRPr lang="es-E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getProduct</a:t>
            </a:r>
            <a:r>
              <a:rPr lang="es-ES" sz="1000" dirty="0">
                <a:solidFill>
                  <a:srgbClr val="000000"/>
                </a:solidFill>
                <a:latin typeface="Consolas" panose="020B0609020204030204" pitchFamily="49" charset="0"/>
              </a:rPr>
              <a:t>(id: </a:t>
            </a:r>
            <a:r>
              <a:rPr lang="es-ES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number</a:t>
            </a:r>
            <a:r>
              <a:rPr lang="es-ES" sz="1000" dirty="0">
                <a:solidFill>
                  <a:srgbClr val="000000"/>
                </a:solidFill>
                <a:latin typeface="Consolas" panose="020B0609020204030204" pitchFamily="49" charset="0"/>
              </a:rPr>
              <a:t>): </a:t>
            </a:r>
            <a:r>
              <a:rPr lang="es-E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</a:t>
            </a:r>
            <a:r>
              <a:rPr lang="es-ES" sz="10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.products.find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(p =&gt; </a:t>
            </a:r>
            <a:r>
              <a:rPr lang="en-US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.locator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(p, id));</a:t>
            </a:r>
          </a:p>
          <a:p>
            <a:pPr marL="0" indent="0">
              <a:buNone/>
            </a:pPr>
            <a:r>
              <a:rPr lang="es-E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endParaRPr lang="es-E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saveProduct</a:t>
            </a:r>
            <a:r>
              <a:rPr lang="es-ES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E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</a:t>
            </a:r>
            <a:r>
              <a:rPr lang="es-ES" sz="10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s-E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</a:t>
            </a:r>
            <a:r>
              <a:rPr lang="es-ES" sz="10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(product.id == 0 || product.id ==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s-E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s-E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product.id</a:t>
            </a:r>
            <a:r>
              <a:rPr lang="es-ES" sz="1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s-ES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s-E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.generateID</a:t>
            </a:r>
            <a:r>
              <a:rPr lang="es-ES" sz="1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s-E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s-ES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s-E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.products.push</a:t>
            </a:r>
            <a:r>
              <a:rPr lang="es-ES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E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</a:t>
            </a:r>
            <a:r>
              <a:rPr lang="es-ES" sz="1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s-E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} </a:t>
            </a:r>
            <a:r>
              <a:rPr lang="es-ES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s-ES" sz="10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s-E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s-ES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s-E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index</a:t>
            </a:r>
            <a:r>
              <a:rPr lang="es-ES" sz="1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s-ES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s-E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.products</a:t>
            </a:r>
            <a:endParaRPr lang="es-E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.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findIndex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(p =&gt; </a:t>
            </a:r>
            <a:r>
              <a:rPr lang="en-US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.locator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(p, product.id));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.products.splice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(index, 1, product);</a:t>
            </a:r>
          </a:p>
          <a:p>
            <a:pPr marL="0" indent="0">
              <a:buNone/>
            </a:pPr>
            <a:r>
              <a:rPr lang="es-E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s-E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endParaRPr lang="es-E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deleteProduct</a:t>
            </a:r>
            <a:r>
              <a:rPr lang="es-ES" sz="1000" dirty="0">
                <a:solidFill>
                  <a:srgbClr val="000000"/>
                </a:solidFill>
                <a:latin typeface="Consolas" panose="020B0609020204030204" pitchFamily="49" charset="0"/>
              </a:rPr>
              <a:t>(id: </a:t>
            </a:r>
            <a:r>
              <a:rPr lang="es-ES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number</a:t>
            </a:r>
            <a:r>
              <a:rPr lang="es-ES" sz="10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index = </a:t>
            </a:r>
            <a:r>
              <a:rPr lang="en-US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.products.findIndex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(p =&gt; </a:t>
            </a:r>
            <a:r>
              <a:rPr lang="en-US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.locator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(p, id));</a:t>
            </a:r>
          </a:p>
          <a:p>
            <a:pPr marL="0" indent="0">
              <a:buNone/>
            </a:pPr>
            <a:r>
              <a:rPr lang="es-E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ES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s-ES" sz="1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s-E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index</a:t>
            </a:r>
            <a:r>
              <a:rPr lang="es-ES" sz="1000" dirty="0">
                <a:solidFill>
                  <a:srgbClr val="000000"/>
                </a:solidFill>
                <a:latin typeface="Consolas" panose="020B0609020204030204" pitchFamily="49" charset="0"/>
              </a:rPr>
              <a:t> &gt; -1) {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.products.splice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(index, 1);</a:t>
            </a:r>
          </a:p>
          <a:p>
            <a:pPr marL="0" indent="0">
              <a:buNone/>
            </a:pPr>
            <a:r>
              <a:rPr lang="es-E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s-E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endParaRPr lang="es-E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s-E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generateID</a:t>
            </a:r>
            <a:r>
              <a:rPr lang="es-ES" sz="1000" dirty="0">
                <a:solidFill>
                  <a:srgbClr val="000000"/>
                </a:solidFill>
                <a:latin typeface="Consolas" panose="020B0609020204030204" pitchFamily="49" charset="0"/>
              </a:rPr>
              <a:t>(): </a:t>
            </a:r>
            <a:r>
              <a:rPr lang="es-ES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number</a:t>
            </a:r>
            <a:r>
              <a:rPr lang="es-ES" sz="10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s-E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ES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s-E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candidate</a:t>
            </a:r>
            <a:r>
              <a:rPr lang="es-ES" sz="1000" dirty="0">
                <a:solidFill>
                  <a:srgbClr val="000000"/>
                </a:solidFill>
                <a:latin typeface="Consolas" panose="020B0609020204030204" pitchFamily="49" charset="0"/>
              </a:rPr>
              <a:t> = 100;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.getProduct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(candidate) !=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s-E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s-E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candidate</a:t>
            </a:r>
            <a:r>
              <a:rPr lang="es-ES" sz="1000" dirty="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</a:p>
          <a:p>
            <a:pPr marL="0" indent="0">
              <a:buNone/>
            </a:pPr>
            <a:r>
              <a:rPr lang="es-E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s-E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ES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s-E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candidate</a:t>
            </a:r>
            <a:r>
              <a:rPr lang="es-ES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s-E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s-ES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s-ES" dirty="0"/>
          </a:p>
        </p:txBody>
      </p:sp>
      <p:sp>
        <p:nvSpPr>
          <p:cNvPr id="5" name="CuadroTexto 1"/>
          <p:cNvSpPr txBox="1"/>
          <p:nvPr/>
        </p:nvSpPr>
        <p:spPr>
          <a:xfrm>
            <a:off x="6660232" y="5950726"/>
            <a:ext cx="1594520" cy="33855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s-E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sz="1600" b="1" dirty="0"/>
              <a:t>visualizar</a:t>
            </a:r>
          </a:p>
        </p:txBody>
      </p:sp>
    </p:spTree>
    <p:extLst>
      <p:ext uri="{BB962C8B-B14F-4D97-AF65-F5344CB8AC3E}">
        <p14:creationId xmlns:p14="http://schemas.microsoft.com/office/powerpoint/2010/main" val="1812360032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C64C7B0-1D4D-4CF9-B16D-20CF8AF86A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548681"/>
            <a:ext cx="8229600" cy="5775920"/>
          </a:xfrm>
        </p:spPr>
        <p:txBody>
          <a:bodyPr/>
          <a:lstStyle/>
          <a:p>
            <a:r>
              <a:rPr lang="es-ES" u="sng" dirty="0"/>
              <a:t>Salvar y Borrar datos</a:t>
            </a:r>
            <a:r>
              <a:rPr lang="es-ES" dirty="0"/>
              <a:t>:</a:t>
            </a:r>
          </a:p>
          <a:p>
            <a:pPr marL="0" indent="0">
              <a:buNone/>
            </a:pPr>
            <a:r>
              <a:rPr lang="es-ES" dirty="0"/>
              <a:t>Añadimos métodos a la clase </a:t>
            </a:r>
            <a:r>
              <a:rPr lang="es-ES" i="1" dirty="0"/>
              <a:t>data </a:t>
            </a:r>
            <a:r>
              <a:rPr lang="es-ES" i="1" dirty="0" err="1"/>
              <a:t>source</a:t>
            </a:r>
            <a:r>
              <a:rPr lang="es-ES" i="1" dirty="0"/>
              <a:t> </a:t>
            </a:r>
            <a:r>
              <a:rPr lang="es-ES" dirty="0"/>
              <a:t>para que envíe HTTP que salven o actualicen objetos usando la clase </a:t>
            </a:r>
            <a:r>
              <a:rPr lang="es-ES" i="1" dirty="0" err="1"/>
              <a:t>HttpClient</a:t>
            </a:r>
            <a:r>
              <a:rPr lang="es-ES" dirty="0"/>
              <a:t>.</a:t>
            </a:r>
          </a:p>
          <a:p>
            <a:pPr marL="0" indent="0">
              <a:buNone/>
            </a:pPr>
            <a:r>
              <a:rPr lang="es-ES" dirty="0">
                <a:sym typeface="Wingdings" panose="05000000000000000000" pitchFamily="2" charset="2"/>
              </a:rPr>
              <a:t> </a:t>
            </a:r>
            <a:r>
              <a:rPr lang="es-ES" b="1" dirty="0" err="1">
                <a:sym typeface="Wingdings" panose="05000000000000000000" pitchFamily="2" charset="2"/>
              </a:rPr>
              <a:t>rest.datasource.ts</a:t>
            </a:r>
            <a:r>
              <a:rPr lang="es-ES" b="1" dirty="0">
                <a:sym typeface="Wingdings" panose="05000000000000000000" pitchFamily="2" charset="2"/>
              </a:rPr>
              <a:t> </a:t>
            </a:r>
            <a:r>
              <a:rPr lang="es-ES" dirty="0">
                <a:sym typeface="Wingdings" panose="05000000000000000000" pitchFamily="2" charset="2"/>
              </a:rPr>
              <a:t>en </a:t>
            </a:r>
            <a:r>
              <a:rPr lang="es-ES" b="1" dirty="0" err="1">
                <a:sym typeface="Wingdings" panose="05000000000000000000" pitchFamily="2" charset="2"/>
              </a:rPr>
              <a:t>src</a:t>
            </a:r>
            <a:r>
              <a:rPr lang="es-ES" b="1" dirty="0">
                <a:sym typeface="Wingdings" panose="05000000000000000000" pitchFamily="2" charset="2"/>
              </a:rPr>
              <a:t>/app/</a:t>
            </a:r>
            <a:r>
              <a:rPr lang="es-ES" b="1" dirty="0" err="1">
                <a:sym typeface="Wingdings" panose="05000000000000000000" pitchFamily="2" charset="2"/>
              </a:rPr>
              <a:t>model</a:t>
            </a:r>
            <a:endParaRPr lang="es-ES" b="1" dirty="0">
              <a:sym typeface="Wingdings" panose="05000000000000000000" pitchFamily="2" charset="2"/>
            </a:endParaRPr>
          </a:p>
          <a:p>
            <a:pPr marL="0" lvl="0" indent="0" algn="ctr">
              <a:buNone/>
            </a:pPr>
            <a:r>
              <a:rPr lang="es-E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(Listado 13.6)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 Injectable, Inject,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InjectionToken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"@angular/core"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HttpClient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"@angular/common/http"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{ Observable } 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rxjs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 Product }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"./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product.model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export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REST_URL =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InjectionToken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rest_url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@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Injectable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export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RestDataSource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constructor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http: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HttpClient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nb-NO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@Inject(REST_URL) </a:t>
            </a:r>
            <a:r>
              <a:rPr lang="nb-NO" sz="16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nb-NO" sz="1600" dirty="0">
                <a:solidFill>
                  <a:srgbClr val="000000"/>
                </a:solidFill>
                <a:latin typeface="Consolas" panose="020B0609020204030204" pitchFamily="49" charset="0"/>
              </a:rPr>
              <a:t> url: </a:t>
            </a:r>
            <a:r>
              <a:rPr lang="nb-NO" sz="16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nb-NO" sz="1600" dirty="0">
                <a:solidFill>
                  <a:srgbClr val="000000"/>
                </a:solidFill>
                <a:latin typeface="Consolas" panose="020B0609020204030204" pitchFamily="49" charset="0"/>
              </a:rPr>
              <a:t>) { }</a:t>
            </a:r>
            <a:endParaRPr lang="es-ES" sz="1600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 algn="ctr">
              <a:buNone/>
            </a:pP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1761968062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F39634E-F253-4DC0-AFFC-56F928E4C7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32657"/>
            <a:ext cx="8229600" cy="5991944"/>
          </a:xfrm>
        </p:spPr>
        <p:txBody>
          <a:bodyPr/>
          <a:lstStyle/>
          <a:p>
            <a:pPr marL="0" indent="0">
              <a:buNone/>
            </a:pP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getData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(): Observable&lt;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[]&gt;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.http.get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&lt;Product[]&gt;(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.url);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saveProduct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E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s-E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): Observable&lt;</a:t>
            </a:r>
            <a:r>
              <a:rPr lang="es-E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&gt; {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.http.post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&lt;Product&gt;(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.url, product);</a:t>
            </a:r>
          </a:p>
          <a:p>
            <a:pPr marL="0" indent="0">
              <a:buNone/>
            </a:pP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endParaRPr lang="es-ES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updateProduct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E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s-E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): Observable&lt;</a:t>
            </a:r>
            <a:r>
              <a:rPr lang="es-E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&gt; {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.http.put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&lt;Product&gt;(</a:t>
            </a:r>
            <a:r>
              <a:rPr lang="en-US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`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${this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.url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r>
              <a:rPr lang="en-US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/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${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product.id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r>
              <a:rPr lang="en-US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`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, product);</a:t>
            </a:r>
          </a:p>
          <a:p>
            <a:pPr marL="0" indent="0">
              <a:buNone/>
            </a:pP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endParaRPr lang="es-ES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deleteProduct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(id: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number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): Observable&lt;Product&gt; {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.http.delete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&lt;Product&gt;(</a:t>
            </a:r>
            <a:r>
              <a:rPr lang="en-US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`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${this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.url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r>
              <a:rPr lang="en-US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/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${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id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r>
              <a:rPr lang="en-US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`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s-ES" sz="1600" dirty="0"/>
          </a:p>
        </p:txBody>
      </p: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6B8F1734-5781-4A4A-8484-7F6F7DCF7B6B}"/>
              </a:ext>
            </a:extLst>
          </p:cNvPr>
          <p:cNvCxnSpPr/>
          <p:nvPr/>
        </p:nvCxnSpPr>
        <p:spPr>
          <a:xfrm>
            <a:off x="251520" y="1700808"/>
            <a:ext cx="5760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B8F8906C-6DA6-45EC-8B7B-C344C97B87A0}"/>
              </a:ext>
            </a:extLst>
          </p:cNvPr>
          <p:cNvCxnSpPr/>
          <p:nvPr/>
        </p:nvCxnSpPr>
        <p:spPr>
          <a:xfrm>
            <a:off x="251520" y="2852936"/>
            <a:ext cx="6480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46033982-49B4-488F-BFC6-CFB21D848D72}"/>
              </a:ext>
            </a:extLst>
          </p:cNvPr>
          <p:cNvCxnSpPr/>
          <p:nvPr/>
        </p:nvCxnSpPr>
        <p:spPr>
          <a:xfrm>
            <a:off x="251520" y="4293096"/>
            <a:ext cx="5760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2CD17347-31AD-4BDF-A1A1-6E7F1DAD0BB5}"/>
              </a:ext>
            </a:extLst>
          </p:cNvPr>
          <p:cNvCxnSpPr/>
          <p:nvPr/>
        </p:nvCxnSpPr>
        <p:spPr>
          <a:xfrm>
            <a:off x="251520" y="1700808"/>
            <a:ext cx="0" cy="41044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112963B3-37B9-4049-8EFF-994CF15D9A87}"/>
              </a:ext>
            </a:extLst>
          </p:cNvPr>
          <p:cNvCxnSpPr/>
          <p:nvPr/>
        </p:nvCxnSpPr>
        <p:spPr>
          <a:xfrm>
            <a:off x="251520" y="5805264"/>
            <a:ext cx="12961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uadroTexto 13">
            <a:extLst>
              <a:ext uri="{FF2B5EF4-FFF2-40B4-BE49-F238E27FC236}">
                <a16:creationId xmlns:a16="http://schemas.microsoft.com/office/drawing/2014/main" id="{91D5985E-18EF-4FA4-8B5C-A4A91A158326}"/>
              </a:ext>
            </a:extLst>
          </p:cNvPr>
          <p:cNvSpPr txBox="1"/>
          <p:nvPr/>
        </p:nvSpPr>
        <p:spPr>
          <a:xfrm>
            <a:off x="1547664" y="5442433"/>
            <a:ext cx="6480720" cy="461665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200" b="1" dirty="0"/>
              <a:t>Llaman a uno de los métodos de la clase </a:t>
            </a:r>
            <a:r>
              <a:rPr lang="es-ES" sz="1200" b="1" i="1" dirty="0" err="1"/>
              <a:t>HttpClient</a:t>
            </a:r>
            <a:r>
              <a:rPr lang="es-ES" sz="1200" b="1" dirty="0"/>
              <a:t> y devuelven un </a:t>
            </a:r>
            <a:r>
              <a:rPr lang="es-ES" sz="1200" b="1" i="1" dirty="0"/>
              <a:t>Observable&lt;</a:t>
            </a:r>
            <a:r>
              <a:rPr lang="es-ES" sz="1200" b="1" i="1" dirty="0" err="1"/>
              <a:t>Product</a:t>
            </a:r>
            <a:r>
              <a:rPr lang="es-ES" sz="1200" b="1" i="1" dirty="0"/>
              <a:t>&gt;</a:t>
            </a:r>
            <a:r>
              <a:rPr lang="es-ES" sz="1200" b="1" dirty="0"/>
              <a:t> como resultado</a:t>
            </a:r>
          </a:p>
        </p:txBody>
      </p:sp>
    </p:spTree>
    <p:extLst>
      <p:ext uri="{BB962C8B-B14F-4D97-AF65-F5344CB8AC3E}">
        <p14:creationId xmlns:p14="http://schemas.microsoft.com/office/powerpoint/2010/main" val="2997971796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9EA209F-A78C-457F-97BA-27DF01A46E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76673"/>
            <a:ext cx="8229600" cy="5847928"/>
          </a:xfrm>
        </p:spPr>
        <p:txBody>
          <a:bodyPr/>
          <a:lstStyle/>
          <a:p>
            <a:pPr marL="0" indent="0">
              <a:buNone/>
            </a:pPr>
            <a:r>
              <a:rPr lang="es-ES" dirty="0">
                <a:sym typeface="Wingdings" panose="05000000000000000000" pitchFamily="2" charset="2"/>
              </a:rPr>
              <a:t> </a:t>
            </a:r>
            <a:r>
              <a:rPr lang="es-ES" b="1" dirty="0" err="1">
                <a:sym typeface="Wingdings" panose="05000000000000000000" pitchFamily="2" charset="2"/>
              </a:rPr>
              <a:t>repository.model.ts</a:t>
            </a:r>
            <a:r>
              <a:rPr lang="es-ES" b="1" dirty="0">
                <a:sym typeface="Wingdings" panose="05000000000000000000" pitchFamily="2" charset="2"/>
              </a:rPr>
              <a:t> </a:t>
            </a:r>
            <a:r>
              <a:rPr lang="es-ES" dirty="0">
                <a:sym typeface="Wingdings" panose="05000000000000000000" pitchFamily="2" charset="2"/>
              </a:rPr>
              <a:t>en </a:t>
            </a:r>
            <a:r>
              <a:rPr lang="es-ES" b="1" dirty="0" err="1">
                <a:sym typeface="Wingdings" panose="05000000000000000000" pitchFamily="2" charset="2"/>
              </a:rPr>
              <a:t>src</a:t>
            </a:r>
            <a:r>
              <a:rPr lang="es-ES" b="1" dirty="0">
                <a:sym typeface="Wingdings" panose="05000000000000000000" pitchFamily="2" charset="2"/>
              </a:rPr>
              <a:t>/app/</a:t>
            </a:r>
            <a:r>
              <a:rPr lang="es-ES" b="1" dirty="0" err="1">
                <a:sym typeface="Wingdings" panose="05000000000000000000" pitchFamily="2" charset="2"/>
              </a:rPr>
              <a:t>model</a:t>
            </a:r>
            <a:endParaRPr lang="es-ES" b="1" dirty="0">
              <a:sym typeface="Wingdings" panose="05000000000000000000" pitchFamily="2" charset="2"/>
            </a:endParaRPr>
          </a:p>
          <a:p>
            <a:pPr marL="0" indent="0" algn="ctr">
              <a:buNone/>
            </a:pPr>
            <a:r>
              <a:rPr lang="es-E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(Listado 13.7)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{ Injectable }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"@angular/core"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{ Product }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"./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product.model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s-E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{ Observable } </a:t>
            </a:r>
            <a:r>
              <a:rPr lang="es-E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rxjs</a:t>
            </a:r>
            <a:r>
              <a:rPr lang="es-E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s-E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RestDataSource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s-E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400" dirty="0">
                <a:solidFill>
                  <a:srgbClr val="A31515"/>
                </a:solidFill>
                <a:latin typeface="Consolas" panose="020B0609020204030204" pitchFamily="49" charset="0"/>
              </a:rPr>
              <a:t>"./</a:t>
            </a:r>
            <a:r>
              <a:rPr lang="es-E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rest.datasource</a:t>
            </a:r>
            <a:r>
              <a:rPr lang="es-E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s-E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@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Injectable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s-E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export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Model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products: Product[]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Array&lt;Product&gt;();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locator = (p: Product, id: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number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 =&gt; p.id == id;</a:t>
            </a:r>
          </a:p>
          <a:p>
            <a:pPr marL="0" indent="0">
              <a:buNone/>
            </a:pPr>
            <a:endParaRPr lang="es-E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constructor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E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dataSource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RestDataSource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E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.dataSource.getData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().subscribe(data =&gt; </a:t>
            </a:r>
            <a:r>
              <a:rPr lang="es-E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.products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data);</a:t>
            </a: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getProducts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(): 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[] {</a:t>
            </a: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E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.products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endParaRPr lang="es-E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getProduct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(id: </a:t>
            </a:r>
            <a:r>
              <a:rPr lang="es-E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number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): 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.products.find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(p =&gt;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.locator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(p, id));</a:t>
            </a: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s-ES" sz="1400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 algn="ctr">
              <a:buNone/>
            </a:pP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1488575269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351B5E0-8607-48C8-A57A-8E1AF7A33B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76673"/>
            <a:ext cx="8229600" cy="5847928"/>
          </a:xfrm>
        </p:spPr>
        <p:txBody>
          <a:bodyPr/>
          <a:lstStyle/>
          <a:p>
            <a:pPr marL="0" indent="0">
              <a:buNone/>
            </a:pP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saveProduct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(product.id == 0 || product.id == </a:t>
            </a:r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s-E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s-ES" sz="14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s-E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.dataSource.saveProduct</a:t>
            </a:r>
            <a:r>
              <a:rPr lang="es-E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E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</a:t>
            </a:r>
            <a:r>
              <a:rPr lang="es-E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.subscribe(p =&gt; </a:t>
            </a:r>
            <a:r>
              <a:rPr lang="en-US" sz="14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.products.push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(p));</a:t>
            </a:r>
          </a:p>
          <a:p>
            <a:pPr marL="0" indent="0">
              <a:buNone/>
            </a:pPr>
            <a:r>
              <a:rPr lang="es-E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} </a:t>
            </a:r>
            <a:r>
              <a:rPr lang="es-ES" sz="14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s-E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.dataSource.updateProduct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(product).subscribe(p =&gt; {</a:t>
            </a:r>
          </a:p>
          <a:p>
            <a:pPr marL="0" indent="0">
              <a:buNone/>
            </a:pPr>
            <a:r>
              <a:rPr lang="es-E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s-ES" sz="14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s-E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index</a:t>
            </a:r>
            <a:r>
              <a:rPr lang="es-E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s-ES" sz="14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s-E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.products</a:t>
            </a:r>
            <a:endParaRPr lang="es-ES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.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findIndex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(item =&gt; </a:t>
            </a:r>
            <a:r>
              <a:rPr lang="en-US" sz="14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.locator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(item, p.id));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4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.products.splice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(index, 1, p); </a:t>
            </a:r>
          </a:p>
          <a:p>
            <a:pPr marL="0" indent="0">
              <a:buNone/>
            </a:pPr>
            <a:r>
              <a:rPr lang="es-E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});</a:t>
            </a:r>
          </a:p>
          <a:p>
            <a:pPr marL="0" indent="0">
              <a:buNone/>
            </a:pPr>
            <a:r>
              <a:rPr lang="es-E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endParaRPr lang="es-E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deleteProduct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(id: </a:t>
            </a:r>
            <a:r>
              <a:rPr lang="es-E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number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.dataSource.deleteProduct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(id).subscribe(() =&gt; {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index = </a:t>
            </a:r>
            <a:r>
              <a:rPr lang="en-US" sz="14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.products.findIndex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(p =&gt; </a:t>
            </a:r>
            <a:r>
              <a:rPr lang="en-US" sz="14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.locator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(p, id));</a:t>
            </a:r>
          </a:p>
          <a:p>
            <a:pPr marL="0" indent="0">
              <a:buNone/>
            </a:pPr>
            <a:r>
              <a:rPr lang="es-E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s-ES" sz="14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s-E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s-E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index</a:t>
            </a:r>
            <a:r>
              <a:rPr lang="es-E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&gt; -1) {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4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.products.splice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(index, 1);</a:t>
            </a:r>
          </a:p>
          <a:p>
            <a:pPr marL="0" indent="0">
              <a:buNone/>
            </a:pPr>
            <a:r>
              <a:rPr lang="es-E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pPr marL="0" indent="0">
              <a:buNone/>
            </a:pPr>
            <a:r>
              <a:rPr lang="es-E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})</a:t>
            </a: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s-ES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A66406E1-41A0-479D-8A63-A9DC35BB8500}"/>
              </a:ext>
            </a:extLst>
          </p:cNvPr>
          <p:cNvSpPr txBox="1"/>
          <p:nvPr/>
        </p:nvSpPr>
        <p:spPr>
          <a:xfrm>
            <a:off x="3131840" y="5274586"/>
            <a:ext cx="5112568" cy="461665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200" b="1" dirty="0"/>
              <a:t>Cambios en la clase </a:t>
            </a:r>
            <a:r>
              <a:rPr lang="es-ES" sz="1200" b="1" i="1" dirty="0" err="1"/>
              <a:t>repository</a:t>
            </a:r>
            <a:r>
              <a:rPr lang="es-ES" sz="1200" b="1" dirty="0"/>
              <a:t> para que tome nota del nuevo modelo de </a:t>
            </a:r>
            <a:r>
              <a:rPr lang="es-ES" sz="1200" b="1" i="1" dirty="0"/>
              <a:t>data </a:t>
            </a:r>
            <a:r>
              <a:rPr lang="es-ES" sz="1200" b="1" i="1" dirty="0" err="1"/>
              <a:t>source</a:t>
            </a:r>
            <a:r>
              <a:rPr lang="es-ES" sz="1200" b="1" i="1" dirty="0"/>
              <a:t>.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A2AA0E8-2527-4EAF-8D6F-6F80634C3FC1}"/>
              </a:ext>
            </a:extLst>
          </p:cNvPr>
          <p:cNvSpPr txBox="1"/>
          <p:nvPr/>
        </p:nvSpPr>
        <p:spPr>
          <a:xfrm>
            <a:off x="3995936" y="6480276"/>
            <a:ext cx="4875867" cy="276999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200" b="1" dirty="0" err="1"/>
              <a:t>Click</a:t>
            </a:r>
            <a:r>
              <a:rPr lang="es-ES" sz="1200" b="1" dirty="0"/>
              <a:t> en el botón “</a:t>
            </a:r>
            <a:r>
              <a:rPr lang="es-ES" sz="1200" b="1" dirty="0" err="1"/>
              <a:t>Edit</a:t>
            </a:r>
            <a:r>
              <a:rPr lang="es-ES" sz="1200" b="1" dirty="0"/>
              <a:t>” y cambiar el nombre a “Green Kayak”.</a:t>
            </a:r>
          </a:p>
        </p:txBody>
      </p:sp>
      <p:sp>
        <p:nvSpPr>
          <p:cNvPr id="7" name="CuadroTexto 1"/>
          <p:cNvSpPr txBox="1"/>
          <p:nvPr/>
        </p:nvSpPr>
        <p:spPr>
          <a:xfrm>
            <a:off x="5688124" y="5913878"/>
            <a:ext cx="1594520" cy="33855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s-E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sz="1600" b="1" dirty="0"/>
              <a:t>visualizar</a:t>
            </a:r>
          </a:p>
        </p:txBody>
      </p:sp>
    </p:spTree>
    <p:extLst>
      <p:ext uri="{BB962C8B-B14F-4D97-AF65-F5344CB8AC3E}">
        <p14:creationId xmlns:p14="http://schemas.microsoft.com/office/powerpoint/2010/main" val="1027363599"/>
      </p:ext>
    </p:extLst>
  </p:cSld>
  <p:clrMapOvr>
    <a:masterClrMapping/>
  </p:clrMapOvr>
  <p:transition spd="slow">
    <p:zoom/>
    <p:sndAc>
      <p:stSnd>
        <p:snd r:embed="rId3" name="wind.wav"/>
      </p:stSnd>
    </p:sndAc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A6A86DA-3BE0-403D-AEEE-7E56D01807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32657"/>
            <a:ext cx="8229600" cy="5991944"/>
          </a:xfrm>
        </p:spPr>
        <p:txBody>
          <a:bodyPr/>
          <a:lstStyle/>
          <a:p>
            <a:r>
              <a:rPr lang="es-ES" u="sng" dirty="0"/>
              <a:t>Consolidar </a:t>
            </a:r>
            <a:r>
              <a:rPr lang="es-ES" u="sng" dirty="0" err="1"/>
              <a:t>Request</a:t>
            </a:r>
            <a:r>
              <a:rPr lang="es-ES" u="sng" dirty="0"/>
              <a:t> HTTP:</a:t>
            </a:r>
            <a:endParaRPr lang="es-ES" dirty="0"/>
          </a:p>
          <a:p>
            <a:pPr marL="0" indent="0">
              <a:buNone/>
            </a:pPr>
            <a:r>
              <a:rPr lang="es-ES" dirty="0"/>
              <a:t>La clase </a:t>
            </a:r>
            <a:r>
              <a:rPr lang="es-ES" i="1" dirty="0" err="1"/>
              <a:t>HttpClient</a:t>
            </a:r>
            <a:r>
              <a:rPr lang="es-ES" dirty="0"/>
              <a:t> define el método </a:t>
            </a:r>
            <a:r>
              <a:rPr lang="es-ES" i="1" dirty="0" err="1"/>
              <a:t>request</a:t>
            </a:r>
            <a:r>
              <a:rPr lang="es-ES" dirty="0"/>
              <a:t>, el cual permite especificar el verbo HTTP como un argumento.</a:t>
            </a:r>
          </a:p>
          <a:p>
            <a:pPr marL="0" indent="0">
              <a:buNone/>
            </a:pPr>
            <a:r>
              <a:rPr lang="es-ES" dirty="0">
                <a:sym typeface="Wingdings" panose="05000000000000000000" pitchFamily="2" charset="2"/>
              </a:rPr>
              <a:t> </a:t>
            </a:r>
            <a:r>
              <a:rPr lang="es-ES" b="1" dirty="0" err="1">
                <a:sym typeface="Wingdings" panose="05000000000000000000" pitchFamily="2" charset="2"/>
              </a:rPr>
              <a:t>rest.datasource.ts</a:t>
            </a:r>
            <a:r>
              <a:rPr lang="es-ES" b="1" dirty="0">
                <a:sym typeface="Wingdings" panose="05000000000000000000" pitchFamily="2" charset="2"/>
              </a:rPr>
              <a:t> </a:t>
            </a:r>
            <a:r>
              <a:rPr lang="es-ES" dirty="0">
                <a:sym typeface="Wingdings" panose="05000000000000000000" pitchFamily="2" charset="2"/>
              </a:rPr>
              <a:t>en </a:t>
            </a:r>
            <a:r>
              <a:rPr lang="es-ES" b="1" dirty="0" err="1">
                <a:sym typeface="Wingdings" panose="05000000000000000000" pitchFamily="2" charset="2"/>
              </a:rPr>
              <a:t>src</a:t>
            </a:r>
            <a:r>
              <a:rPr lang="es-ES" b="1" dirty="0">
                <a:sym typeface="Wingdings" panose="05000000000000000000" pitchFamily="2" charset="2"/>
              </a:rPr>
              <a:t>/app/</a:t>
            </a:r>
            <a:r>
              <a:rPr lang="es-ES" b="1" dirty="0" err="1">
                <a:sym typeface="Wingdings" panose="05000000000000000000" pitchFamily="2" charset="2"/>
              </a:rPr>
              <a:t>model</a:t>
            </a:r>
            <a:endParaRPr lang="es-ES" b="1" dirty="0">
              <a:sym typeface="Wingdings" panose="05000000000000000000" pitchFamily="2" charset="2"/>
            </a:endParaRPr>
          </a:p>
          <a:p>
            <a:pPr marL="0" lvl="0" indent="0" algn="ctr">
              <a:buNone/>
            </a:pPr>
            <a:r>
              <a:rPr lang="es-E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(Listado 13.8)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{ Injectable, Inject,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InjectionToken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"@angular/core"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HttpClient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"@angular/common/http"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s-E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{ Observable } </a:t>
            </a:r>
            <a:r>
              <a:rPr lang="es-E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rxjs</a:t>
            </a:r>
            <a:r>
              <a:rPr lang="es-E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{ Product }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"./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product.model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s-E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export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REST_URL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InjectionToken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rest_url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s-E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@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Injectable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s-E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export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RestDataSource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constructor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E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http: 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HttpClient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@Inject(REST_URL) </a:t>
            </a:r>
            <a:r>
              <a:rPr lang="nb-NO" sz="14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url: </a:t>
            </a:r>
            <a:r>
              <a:rPr lang="nb-NO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) { }</a:t>
            </a:r>
          </a:p>
          <a:p>
            <a:pPr marL="0" indent="0">
              <a:buNone/>
            </a:pPr>
            <a:endParaRPr lang="es-E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getData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(): Observable&lt;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[]&gt; {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.sendRequest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&lt;Product[]&gt;(</a:t>
            </a:r>
            <a:r>
              <a:rPr lang="en-US" sz="1400" b="1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GET"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14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.url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s-ES" sz="1400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 algn="ctr">
              <a:buNone/>
            </a:pPr>
            <a:endParaRPr lang="es-ES" b="1" dirty="0"/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557F5121-AF6E-455F-B424-C9461D58C7F7}"/>
              </a:ext>
            </a:extLst>
          </p:cNvPr>
          <p:cNvCxnSpPr/>
          <p:nvPr/>
        </p:nvCxnSpPr>
        <p:spPr>
          <a:xfrm flipV="1">
            <a:off x="323528" y="5877272"/>
            <a:ext cx="0" cy="720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43391AFE-3A6D-4B5C-A6D3-4D54667693CC}"/>
              </a:ext>
            </a:extLst>
          </p:cNvPr>
          <p:cNvCxnSpPr/>
          <p:nvPr/>
        </p:nvCxnSpPr>
        <p:spPr>
          <a:xfrm>
            <a:off x="323528" y="5877272"/>
            <a:ext cx="8640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132427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B6568ED-B3E2-4098-B37C-5DED4BD13F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548681"/>
            <a:ext cx="8229600" cy="5775920"/>
          </a:xfrm>
        </p:spPr>
        <p:txBody>
          <a:bodyPr/>
          <a:lstStyle/>
          <a:p>
            <a:pPr marL="0" indent="0">
              <a:buNone/>
            </a:pP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saveProduct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): Observable&lt;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.sendRequest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&lt;Product&gt;(</a:t>
            </a:r>
            <a:r>
              <a:rPr lang="en-US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"POST"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.url,product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updateProduct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): Observable&lt;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.sendRequest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&lt;Product&gt;(</a:t>
            </a:r>
            <a:r>
              <a:rPr lang="en-US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"PUT"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`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${this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.url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r>
              <a:rPr lang="en-US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/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${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product.id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r>
              <a:rPr lang="en-US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`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, product);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deleteProduct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(id: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number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): Observable&lt;Product&gt; {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ES" sz="16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s-E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.sendRequest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s-E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&gt;(</a:t>
            </a:r>
            <a:r>
              <a:rPr lang="es-ES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"DELETE"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s-ES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`</a:t>
            </a:r>
            <a:r>
              <a:rPr lang="es-E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${this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.url</a:t>
            </a:r>
            <a:r>
              <a:rPr lang="es-E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r>
              <a:rPr lang="es-ES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/</a:t>
            </a:r>
            <a:r>
              <a:rPr lang="es-E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${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id</a:t>
            </a:r>
            <a:r>
              <a:rPr lang="es-E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r>
              <a:rPr lang="es-ES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`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6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sendRequest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&lt;T&gt;(</a:t>
            </a:r>
            <a:r>
              <a:rPr lang="es-E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verb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s-ES" sz="16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, url: </a:t>
            </a:r>
            <a:r>
              <a:rPr lang="es-ES" sz="16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E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body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?: </a:t>
            </a:r>
            <a:r>
              <a:rPr lang="es-E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): Observable&lt;T&gt; {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.http.request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&lt;T&gt;(verb,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url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,{</a:t>
            </a:r>
          </a:p>
          <a:p>
            <a:pPr marL="0" indent="0">
              <a:buNone/>
            </a:pP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s-E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body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s-E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body</a:t>
            </a:r>
            <a:endParaRPr lang="es-ES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});</a:t>
            </a:r>
          </a:p>
          <a:p>
            <a:pPr marL="0" indent="0">
              <a:buNone/>
            </a:pP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s-ES" dirty="0"/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606A44F6-8AFE-4D3B-B040-19A3BC732F54}"/>
              </a:ext>
            </a:extLst>
          </p:cNvPr>
          <p:cNvCxnSpPr>
            <a:cxnSpLocks/>
          </p:cNvCxnSpPr>
          <p:nvPr/>
        </p:nvCxnSpPr>
        <p:spPr>
          <a:xfrm>
            <a:off x="251520" y="4725144"/>
            <a:ext cx="0" cy="14401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2AC208D6-908C-4966-AC5F-87C293E351B2}"/>
              </a:ext>
            </a:extLst>
          </p:cNvPr>
          <p:cNvCxnSpPr/>
          <p:nvPr/>
        </p:nvCxnSpPr>
        <p:spPr>
          <a:xfrm>
            <a:off x="251520" y="6165304"/>
            <a:ext cx="19442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1BAA44B7-13B2-4B21-AA0D-261E90D2AB40}"/>
              </a:ext>
            </a:extLst>
          </p:cNvPr>
          <p:cNvCxnSpPr/>
          <p:nvPr/>
        </p:nvCxnSpPr>
        <p:spPr>
          <a:xfrm>
            <a:off x="251520" y="4725144"/>
            <a:ext cx="10081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adroTexto 15">
            <a:extLst>
              <a:ext uri="{FF2B5EF4-FFF2-40B4-BE49-F238E27FC236}">
                <a16:creationId xmlns:a16="http://schemas.microsoft.com/office/drawing/2014/main" id="{01A08600-0D64-4E6F-BF69-C3A0F7B8B95C}"/>
              </a:ext>
            </a:extLst>
          </p:cNvPr>
          <p:cNvSpPr txBox="1"/>
          <p:nvPr/>
        </p:nvSpPr>
        <p:spPr>
          <a:xfrm>
            <a:off x="2227439" y="5632563"/>
            <a:ext cx="6459361" cy="830997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200" b="1" dirty="0"/>
              <a:t>Los métodos aceptan como parámetros el verbo HTTP, la URL para la </a:t>
            </a:r>
            <a:r>
              <a:rPr lang="es-ES" sz="1200" b="1" dirty="0" err="1"/>
              <a:t>request</a:t>
            </a:r>
            <a:r>
              <a:rPr lang="es-ES" sz="1200" b="1" dirty="0"/>
              <a:t> y un objeto opcional que es usado para confeccionar la </a:t>
            </a:r>
            <a:r>
              <a:rPr lang="es-ES" sz="1200" b="1" dirty="0" err="1"/>
              <a:t>request</a:t>
            </a:r>
            <a:r>
              <a:rPr lang="es-ES" sz="1200" b="1" dirty="0"/>
              <a:t>. </a:t>
            </a:r>
          </a:p>
          <a:p>
            <a:r>
              <a:rPr lang="es-ES" sz="1200" b="1" dirty="0"/>
              <a:t>En el </a:t>
            </a:r>
            <a:r>
              <a:rPr lang="es-ES" sz="1200" b="1" dirty="0" err="1"/>
              <a:t>private</a:t>
            </a:r>
            <a:r>
              <a:rPr lang="es-ES" sz="1200" b="1" dirty="0"/>
              <a:t> </a:t>
            </a:r>
            <a:r>
              <a:rPr lang="es-ES" sz="1200" b="1" dirty="0" err="1"/>
              <a:t>sendRequest</a:t>
            </a:r>
            <a:r>
              <a:rPr lang="es-ES" sz="1200" b="1" dirty="0"/>
              <a:t> se usa </a:t>
            </a:r>
            <a:r>
              <a:rPr lang="es-ES" sz="1200" b="1" dirty="0" err="1"/>
              <a:t>body</a:t>
            </a:r>
            <a:r>
              <a:rPr lang="es-ES" sz="1200" b="1" dirty="0"/>
              <a:t> indicando donde se incluirá la representación serializada.</a:t>
            </a: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87396747-2139-4E7D-BC90-2A78E95EC89D}"/>
              </a:ext>
            </a:extLst>
          </p:cNvPr>
          <p:cNvCxnSpPr>
            <a:cxnSpLocks/>
          </p:cNvCxnSpPr>
          <p:nvPr/>
        </p:nvCxnSpPr>
        <p:spPr>
          <a:xfrm flipV="1">
            <a:off x="251519" y="764704"/>
            <a:ext cx="1" cy="39604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389AC7D1-1EE9-4F91-9B29-AFB7131A0C55}"/>
              </a:ext>
            </a:extLst>
          </p:cNvPr>
          <p:cNvCxnSpPr/>
          <p:nvPr/>
        </p:nvCxnSpPr>
        <p:spPr>
          <a:xfrm>
            <a:off x="251519" y="1052736"/>
            <a:ext cx="10801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C525415F-37BA-4498-A0B8-7C324B6939A9}"/>
              </a:ext>
            </a:extLst>
          </p:cNvPr>
          <p:cNvCxnSpPr/>
          <p:nvPr/>
        </p:nvCxnSpPr>
        <p:spPr>
          <a:xfrm>
            <a:off x="251519" y="2204864"/>
            <a:ext cx="10081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940EBBC0-C4ED-4ECB-9D24-1A9AACAC8925}"/>
              </a:ext>
            </a:extLst>
          </p:cNvPr>
          <p:cNvCxnSpPr/>
          <p:nvPr/>
        </p:nvCxnSpPr>
        <p:spPr>
          <a:xfrm>
            <a:off x="251519" y="3573016"/>
            <a:ext cx="10801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1360500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6063953"/>
          </a:xfrm>
        </p:spPr>
        <p:txBody>
          <a:bodyPr/>
          <a:lstStyle/>
          <a:p>
            <a:pPr marL="0" indent="0">
              <a:buNone/>
            </a:pPr>
            <a:endParaRPr lang="es-ES" sz="2400" dirty="0"/>
          </a:p>
          <a:p>
            <a:pPr marL="0" indent="0">
              <a:buNone/>
            </a:pPr>
            <a:endParaRPr lang="es-ES" sz="2400" dirty="0"/>
          </a:p>
          <a:p>
            <a:pPr marL="0" indent="0">
              <a:buNone/>
            </a:pPr>
            <a:r>
              <a:rPr lang="es-ES" sz="2400" dirty="0"/>
              <a:t>(En este tema)</a:t>
            </a:r>
          </a:p>
          <a:p>
            <a:pPr marL="0" indent="0">
              <a:buNone/>
            </a:pPr>
            <a:r>
              <a:rPr lang="es-ES" sz="2400" b="1" u="sng" dirty="0" err="1"/>
              <a:t>Asynchronous</a:t>
            </a:r>
            <a:r>
              <a:rPr lang="es-ES" sz="2400" b="1" u="sng" dirty="0"/>
              <a:t> HTTP </a:t>
            </a:r>
            <a:r>
              <a:rPr lang="es-ES" sz="2400" b="1" u="sng" dirty="0" err="1"/>
              <a:t>Request</a:t>
            </a:r>
            <a:r>
              <a:rPr lang="es-ES" sz="2400" b="1" u="sng" dirty="0"/>
              <a:t> </a:t>
            </a:r>
            <a:endParaRPr lang="es-ES" sz="2400" dirty="0"/>
          </a:p>
          <a:p>
            <a:r>
              <a:rPr lang="es-ES" sz="2400" dirty="0"/>
              <a:t>Usar respuestas HTTP asíncronas, también llamadas Respuestas Ajax, para interactuar con un servicio web que consiga datos reales para la aplicación.</a:t>
            </a:r>
          </a:p>
          <a:p>
            <a:r>
              <a:rPr lang="es-ES" sz="2400" dirty="0"/>
              <a:t>Las </a:t>
            </a:r>
            <a:r>
              <a:rPr lang="es-ES" sz="2400" i="1" dirty="0" err="1"/>
              <a:t>Requests</a:t>
            </a:r>
            <a:r>
              <a:rPr lang="es-ES" sz="2400" dirty="0"/>
              <a:t> se hacen usando la clase </a:t>
            </a:r>
            <a:r>
              <a:rPr lang="es-ES" sz="2400" b="1" i="1" dirty="0" err="1"/>
              <a:t>HttpClient</a:t>
            </a:r>
            <a:r>
              <a:rPr lang="es-ES" sz="2400" dirty="0"/>
              <a:t>, la cual es entregada como un Servicio a través de la </a:t>
            </a:r>
            <a:r>
              <a:rPr lang="es-ES" sz="2400" i="1" dirty="0" err="1"/>
              <a:t>injection</a:t>
            </a:r>
            <a:r>
              <a:rPr lang="es-ES" sz="2400" dirty="0"/>
              <a:t> </a:t>
            </a:r>
            <a:r>
              <a:rPr lang="es-ES" sz="2400" i="1" dirty="0" err="1"/>
              <a:t>dependency</a:t>
            </a:r>
            <a:r>
              <a:rPr lang="es-ES" sz="2400" dirty="0"/>
              <a:t>.</a:t>
            </a:r>
          </a:p>
          <a:p>
            <a:endParaRPr lang="es-ES" sz="1200" b="1" dirty="0"/>
          </a:p>
        </p:txBody>
      </p:sp>
    </p:spTree>
    <p:extLst>
      <p:ext uri="{BB962C8B-B14F-4D97-AF65-F5344CB8AC3E}">
        <p14:creationId xmlns:p14="http://schemas.microsoft.com/office/powerpoint/2010/main" val="3502172790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5175DC1-025E-4006-8BF6-6B6296F829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548681"/>
            <a:ext cx="8229600" cy="5775920"/>
          </a:xfrm>
        </p:spPr>
        <p:txBody>
          <a:bodyPr/>
          <a:lstStyle/>
          <a:p>
            <a:r>
              <a:rPr lang="es-ES" u="sng" dirty="0"/>
              <a:t>Configuración de Cabeceras en la </a:t>
            </a:r>
            <a:r>
              <a:rPr lang="es-ES" u="sng" dirty="0" err="1"/>
              <a:t>Request</a:t>
            </a:r>
            <a:r>
              <a:rPr lang="es-ES" u="sng" dirty="0"/>
              <a:t>:</a:t>
            </a:r>
          </a:p>
          <a:p>
            <a:pPr marL="0" indent="0">
              <a:buNone/>
            </a:pPr>
            <a:r>
              <a:rPr lang="es-ES" dirty="0"/>
              <a:t>En servicios </a:t>
            </a:r>
            <a:r>
              <a:rPr lang="es-ES" dirty="0" err="1"/>
              <a:t>RESTful</a:t>
            </a:r>
            <a:r>
              <a:rPr lang="es-ES" dirty="0"/>
              <a:t> comerciales, podrías necesitar establecer una cabecera (head) en la </a:t>
            </a:r>
            <a:r>
              <a:rPr lang="es-ES" i="1" dirty="0" err="1"/>
              <a:t>request</a:t>
            </a:r>
            <a:r>
              <a:rPr lang="es-ES" dirty="0"/>
              <a:t> para proporcionar una clave API que permitirá al servidor asociar la </a:t>
            </a:r>
            <a:r>
              <a:rPr lang="es-ES" i="1" dirty="0" err="1"/>
              <a:t>request</a:t>
            </a:r>
            <a:r>
              <a:rPr lang="es-ES" dirty="0"/>
              <a:t> con la aplicación:</a:t>
            </a:r>
          </a:p>
          <a:p>
            <a:pPr marL="0" indent="0">
              <a:buNone/>
            </a:pPr>
            <a:r>
              <a:rPr lang="es-ES" dirty="0">
                <a:sym typeface="Wingdings" panose="05000000000000000000" pitchFamily="2" charset="2"/>
              </a:rPr>
              <a:t> </a:t>
            </a:r>
            <a:r>
              <a:rPr lang="es-ES" b="1" dirty="0" err="1">
                <a:sym typeface="Wingdings" panose="05000000000000000000" pitchFamily="2" charset="2"/>
              </a:rPr>
              <a:t>rest.datasource.ts</a:t>
            </a:r>
            <a:r>
              <a:rPr lang="es-ES" b="1" dirty="0">
                <a:sym typeface="Wingdings" panose="05000000000000000000" pitchFamily="2" charset="2"/>
              </a:rPr>
              <a:t> </a:t>
            </a:r>
            <a:r>
              <a:rPr lang="es-ES" dirty="0">
                <a:sym typeface="Wingdings" panose="05000000000000000000" pitchFamily="2" charset="2"/>
              </a:rPr>
              <a:t>en </a:t>
            </a:r>
            <a:r>
              <a:rPr lang="es-ES" b="1" dirty="0" err="1">
                <a:sym typeface="Wingdings" panose="05000000000000000000" pitchFamily="2" charset="2"/>
              </a:rPr>
              <a:t>src</a:t>
            </a:r>
            <a:r>
              <a:rPr lang="es-ES" b="1" dirty="0">
                <a:sym typeface="Wingdings" panose="05000000000000000000" pitchFamily="2" charset="2"/>
              </a:rPr>
              <a:t>/app/</a:t>
            </a:r>
            <a:r>
              <a:rPr lang="es-ES" b="1" dirty="0" err="1">
                <a:sym typeface="Wingdings" panose="05000000000000000000" pitchFamily="2" charset="2"/>
              </a:rPr>
              <a:t>model</a:t>
            </a:r>
            <a:endParaRPr lang="es-ES" b="1" dirty="0">
              <a:sym typeface="Wingdings" panose="05000000000000000000" pitchFamily="2" charset="2"/>
            </a:endParaRPr>
          </a:p>
          <a:p>
            <a:pPr marL="0" indent="0" algn="ctr">
              <a:buNone/>
            </a:pPr>
            <a:r>
              <a:rPr lang="es-E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(Listado 13.9)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{ Injectable, Inject,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InjectionToken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"@angular/core"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HttpClient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HttpHeaders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A31515"/>
                </a:solidFill>
                <a:latin typeface="Consolas" panose="020B0609020204030204" pitchFamily="49" charset="0"/>
              </a:rPr>
              <a:t>"@angular/common/http"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s-E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{ Observable } </a:t>
            </a:r>
            <a:r>
              <a:rPr lang="es-E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rxjs</a:t>
            </a:r>
            <a:r>
              <a:rPr lang="es-ES" sz="1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{ Product }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"./</a:t>
            </a:r>
            <a:r>
              <a:rPr lang="en-US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product.model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s-E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export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REST_URL =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InjectionToken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rest_url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s-E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@</a:t>
            </a:r>
            <a:r>
              <a:rPr lang="es-E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Injectable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s-E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export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RestDataSource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constructor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E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http: </a:t>
            </a:r>
            <a:r>
              <a:rPr lang="es-E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HttpClient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nb-NO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@Inject(REST_URL) </a:t>
            </a:r>
            <a:r>
              <a:rPr lang="nb-NO" sz="12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nb-NO" sz="1200" dirty="0">
                <a:solidFill>
                  <a:srgbClr val="000000"/>
                </a:solidFill>
                <a:latin typeface="Consolas" panose="020B0609020204030204" pitchFamily="49" charset="0"/>
              </a:rPr>
              <a:t> url: </a:t>
            </a:r>
            <a:r>
              <a:rPr lang="nb-NO" sz="12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nb-NO" sz="1200" dirty="0">
                <a:solidFill>
                  <a:srgbClr val="000000"/>
                </a:solidFill>
                <a:latin typeface="Consolas" panose="020B0609020204030204" pitchFamily="49" charset="0"/>
              </a:rPr>
              <a:t>) { }</a:t>
            </a:r>
          </a:p>
          <a:p>
            <a:pPr marL="0" indent="0">
              <a:buNone/>
            </a:pPr>
            <a:endParaRPr lang="es-E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getData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(): Observable&lt;</a:t>
            </a:r>
            <a:r>
              <a:rPr lang="es-E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[]&gt; {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.http.get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&lt;Product[]&gt;(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.url);</a:t>
            </a:r>
          </a:p>
          <a:p>
            <a:pPr marL="0" indent="0">
              <a:buNone/>
            </a:pP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  <a:endParaRPr lang="es-ES" sz="1200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 algn="ctr">
              <a:buNone/>
            </a:pPr>
            <a:endParaRPr lang="es-ES" b="1" dirty="0"/>
          </a:p>
        </p:txBody>
      </p:sp>
      <p:cxnSp>
        <p:nvCxnSpPr>
          <p:cNvPr id="4" name="Conector recto de flecha 3">
            <a:extLst>
              <a:ext uri="{FF2B5EF4-FFF2-40B4-BE49-F238E27FC236}">
                <a16:creationId xmlns:a16="http://schemas.microsoft.com/office/drawing/2014/main" id="{CC91CC18-85E1-41F3-B87E-A8773390AA4F}"/>
              </a:ext>
            </a:extLst>
          </p:cNvPr>
          <p:cNvCxnSpPr/>
          <p:nvPr/>
        </p:nvCxnSpPr>
        <p:spPr>
          <a:xfrm flipH="1">
            <a:off x="6084168" y="3789040"/>
            <a:ext cx="115212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0962949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77058F6-053E-4230-85E6-C89A53155D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548681"/>
            <a:ext cx="8229600" cy="5775920"/>
          </a:xfrm>
        </p:spPr>
        <p:txBody>
          <a:bodyPr/>
          <a:lstStyle/>
          <a:p>
            <a:pPr marL="0" indent="0">
              <a:buNone/>
            </a:pP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saveProduct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): Observable&lt;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 {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.sendRequest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&lt;Product&gt;(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"POST"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.url, product);</a:t>
            </a: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endParaRPr lang="es-E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updateProduct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): Observable&lt;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 {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.sendRequest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&lt;Product&gt;(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"PUT"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s-ES" sz="1400" dirty="0">
                <a:solidFill>
                  <a:srgbClr val="A31515"/>
                </a:solidFill>
                <a:latin typeface="Consolas" panose="020B0609020204030204" pitchFamily="49" charset="0"/>
              </a:rPr>
              <a:t>`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${this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.url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r>
              <a:rPr lang="es-ES" sz="1400" dirty="0">
                <a:solidFill>
                  <a:srgbClr val="A31515"/>
                </a:solidFill>
                <a:latin typeface="Consolas" panose="020B0609020204030204" pitchFamily="49" charset="0"/>
              </a:rPr>
              <a:t>/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${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product.id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r>
              <a:rPr lang="es-ES" sz="1400" dirty="0">
                <a:solidFill>
                  <a:srgbClr val="A31515"/>
                </a:solidFill>
                <a:latin typeface="Consolas" panose="020B0609020204030204" pitchFamily="49" charset="0"/>
              </a:rPr>
              <a:t>`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endParaRPr lang="es-E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deleteProduct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(id: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number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): Observable&lt;Product&gt; {</a:t>
            </a: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.sendRequest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&gt;(</a:t>
            </a:r>
            <a:r>
              <a:rPr lang="es-ES" sz="1400" dirty="0">
                <a:solidFill>
                  <a:srgbClr val="A31515"/>
                </a:solidFill>
                <a:latin typeface="Consolas" panose="020B0609020204030204" pitchFamily="49" charset="0"/>
              </a:rPr>
              <a:t>"DELETE"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ES" sz="1400" dirty="0">
                <a:solidFill>
                  <a:srgbClr val="A31515"/>
                </a:solidFill>
                <a:latin typeface="Consolas" panose="020B0609020204030204" pitchFamily="49" charset="0"/>
              </a:rPr>
              <a:t>`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${this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.url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r>
              <a:rPr lang="es-ES" sz="1400" dirty="0">
                <a:solidFill>
                  <a:srgbClr val="A31515"/>
                </a:solidFill>
                <a:latin typeface="Consolas" panose="020B0609020204030204" pitchFamily="49" charset="0"/>
              </a:rPr>
              <a:t>/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${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id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r>
              <a:rPr lang="es-ES" sz="1400" dirty="0">
                <a:solidFill>
                  <a:srgbClr val="A31515"/>
                </a:solidFill>
                <a:latin typeface="Consolas" panose="020B0609020204030204" pitchFamily="49" charset="0"/>
              </a:rPr>
              <a:t>`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endParaRPr lang="es-E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sendRequest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&lt;T&gt;(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verb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s-E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, url: </a:t>
            </a:r>
            <a:r>
              <a:rPr lang="es-E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body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?: 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): Observable&lt;T&gt; {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.http.request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&lt;T&gt;(verb,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url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{</a:t>
            </a: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body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body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s-E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headers</a:t>
            </a:r>
            <a:r>
              <a:rPr lang="es-E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s-E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s-E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HttpHeaders</a:t>
            </a:r>
            <a:r>
              <a:rPr lang="es-E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({</a:t>
            </a:r>
          </a:p>
          <a:p>
            <a:pPr marL="0" indent="0">
              <a:buNone/>
            </a:pPr>
            <a:r>
              <a:rPr lang="es-E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ES" sz="1400" b="1" dirty="0">
                <a:solidFill>
                  <a:srgbClr val="A31515"/>
                </a:solidFill>
                <a:latin typeface="Consolas" panose="020B0609020204030204" pitchFamily="49" charset="0"/>
              </a:rPr>
              <a:t>"Access-Key"</a:t>
            </a:r>
            <a:r>
              <a:rPr lang="es-E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s-ES" sz="1400" b="1" dirty="0">
                <a:solidFill>
                  <a:srgbClr val="A31515"/>
                </a:solidFill>
                <a:latin typeface="Consolas" panose="020B0609020204030204" pitchFamily="49" charset="0"/>
              </a:rPr>
              <a:t>"&lt;</a:t>
            </a:r>
            <a:r>
              <a:rPr lang="es-ES" sz="14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secret</a:t>
            </a:r>
            <a:r>
              <a:rPr lang="es-ES" sz="1400" b="1" dirty="0">
                <a:solidFill>
                  <a:srgbClr val="A31515"/>
                </a:solidFill>
                <a:latin typeface="Consolas" panose="020B0609020204030204" pitchFamily="49" charset="0"/>
              </a:rPr>
              <a:t>&gt;"</a:t>
            </a:r>
            <a:r>
              <a:rPr lang="es-E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s-E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ES" sz="1400" b="1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4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Application-Name</a:t>
            </a:r>
            <a:r>
              <a:rPr lang="es-ES" sz="1400" b="1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s-ES" sz="1400" b="1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4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exampleApp</a:t>
            </a:r>
            <a:r>
              <a:rPr lang="es-ES" sz="1400" b="1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endParaRPr lang="es-ES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})</a:t>
            </a: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});</a:t>
            </a: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s-ES" dirty="0"/>
          </a:p>
        </p:txBody>
      </p:sp>
      <p:sp>
        <p:nvSpPr>
          <p:cNvPr id="4" name="Cerrar llave 3">
            <a:extLst>
              <a:ext uri="{FF2B5EF4-FFF2-40B4-BE49-F238E27FC236}">
                <a16:creationId xmlns:a16="http://schemas.microsoft.com/office/drawing/2014/main" id="{E88B09BE-2E8A-416C-9859-B28FE49CAA1F}"/>
              </a:ext>
            </a:extLst>
          </p:cNvPr>
          <p:cNvSpPr/>
          <p:nvPr/>
        </p:nvSpPr>
        <p:spPr>
          <a:xfrm>
            <a:off x="4716016" y="4904042"/>
            <a:ext cx="360040" cy="86409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2594C918-2B9C-4C1A-80D3-E180C1DFA9BB}"/>
              </a:ext>
            </a:extLst>
          </p:cNvPr>
          <p:cNvCxnSpPr/>
          <p:nvPr/>
        </p:nvCxnSpPr>
        <p:spPr>
          <a:xfrm flipH="1">
            <a:off x="5220072" y="5336090"/>
            <a:ext cx="57606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CuadroTexto 6">
            <a:extLst>
              <a:ext uri="{FF2B5EF4-FFF2-40B4-BE49-F238E27FC236}">
                <a16:creationId xmlns:a16="http://schemas.microsoft.com/office/drawing/2014/main" id="{1C321138-6EBC-460B-A917-A92E109A3028}"/>
              </a:ext>
            </a:extLst>
          </p:cNvPr>
          <p:cNvSpPr txBox="1"/>
          <p:nvPr/>
        </p:nvSpPr>
        <p:spPr>
          <a:xfrm>
            <a:off x="5796136" y="5105257"/>
            <a:ext cx="1800200" cy="1200329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200" b="1" dirty="0"/>
              <a:t>Se envían dos cabeceras al server, una con la clave secreta y la otra con el nombre de la aplicación.</a:t>
            </a:r>
          </a:p>
        </p:txBody>
      </p:sp>
    </p:spTree>
    <p:extLst>
      <p:ext uri="{BB962C8B-B14F-4D97-AF65-F5344CB8AC3E}">
        <p14:creationId xmlns:p14="http://schemas.microsoft.com/office/powerpoint/2010/main" val="2721665292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03F63D1-2C65-42B7-BEEA-0048A21873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620689"/>
            <a:ext cx="8229600" cy="5703912"/>
          </a:xfrm>
        </p:spPr>
        <p:txBody>
          <a:bodyPr/>
          <a:lstStyle/>
          <a:p>
            <a:r>
              <a:rPr lang="es-ES" dirty="0"/>
              <a:t>Esto mismo también podríamos hacerlo enviando un solo objeto cabecera con múltiples valores:</a:t>
            </a:r>
          </a:p>
          <a:p>
            <a:pPr marL="0" indent="0">
              <a:buNone/>
            </a:pPr>
            <a:r>
              <a:rPr lang="es-ES" dirty="0">
                <a:sym typeface="Wingdings" panose="05000000000000000000" pitchFamily="2" charset="2"/>
              </a:rPr>
              <a:t> </a:t>
            </a:r>
            <a:r>
              <a:rPr lang="es-ES" b="1" dirty="0" err="1">
                <a:sym typeface="Wingdings" panose="05000000000000000000" pitchFamily="2" charset="2"/>
              </a:rPr>
              <a:t>rest.datasource.ts</a:t>
            </a:r>
            <a:r>
              <a:rPr lang="es-ES" b="1" dirty="0">
                <a:sym typeface="Wingdings" panose="05000000000000000000" pitchFamily="2" charset="2"/>
              </a:rPr>
              <a:t> </a:t>
            </a:r>
            <a:r>
              <a:rPr lang="es-ES" dirty="0">
                <a:sym typeface="Wingdings" panose="05000000000000000000" pitchFamily="2" charset="2"/>
              </a:rPr>
              <a:t>en </a:t>
            </a:r>
            <a:r>
              <a:rPr lang="es-ES" b="1" dirty="0" err="1">
                <a:sym typeface="Wingdings" panose="05000000000000000000" pitchFamily="2" charset="2"/>
              </a:rPr>
              <a:t>src</a:t>
            </a:r>
            <a:r>
              <a:rPr lang="es-ES" b="1" dirty="0">
                <a:sym typeface="Wingdings" panose="05000000000000000000" pitchFamily="2" charset="2"/>
              </a:rPr>
              <a:t>/app/</a:t>
            </a:r>
            <a:r>
              <a:rPr lang="es-ES" b="1" dirty="0" err="1">
                <a:sym typeface="Wingdings" panose="05000000000000000000" pitchFamily="2" charset="2"/>
              </a:rPr>
              <a:t>model</a:t>
            </a:r>
            <a:endParaRPr lang="es-ES" b="1" dirty="0">
              <a:sym typeface="Wingdings" panose="05000000000000000000" pitchFamily="2" charset="2"/>
            </a:endParaRPr>
          </a:p>
          <a:p>
            <a:pPr marL="0" indent="0" algn="ctr">
              <a:buNone/>
            </a:pPr>
            <a:r>
              <a:rPr lang="es-E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(Listado 13.10)</a:t>
            </a:r>
          </a:p>
          <a:p>
            <a:pPr marL="0" indent="0">
              <a:buNone/>
            </a:pPr>
            <a:r>
              <a:rPr lang="es-ES" sz="1600" b="1" dirty="0">
                <a:latin typeface="Consolas" panose="020B0609020204030204" pitchFamily="49" charset="0"/>
              </a:rPr>
              <a:t>//...</a:t>
            </a:r>
          </a:p>
          <a:p>
            <a:pPr marL="0" indent="0">
              <a:buNone/>
            </a:pP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sendRequest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&lt;T&gt;(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verb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, url: 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body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?: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): Observable&lt;T&gt; {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6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myHeaders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s-E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HttpHeaders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myHeaders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myHeaders.set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"Access-Key"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"&lt;secret&gt;"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myHeaders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myHeaders.set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"Application-Names"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, [</a:t>
            </a:r>
            <a:r>
              <a:rPr lang="en-US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exampleApp</a:t>
            </a:r>
            <a:r>
              <a:rPr lang="en-US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proAngular</a:t>
            </a:r>
            <a:r>
              <a:rPr lang="en-US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]);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.http.request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&lt;T&gt;(verb,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url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{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body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body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s-E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headers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s-E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myHeaders</a:t>
            </a:r>
            <a:endParaRPr lang="es-ES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});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  <a:endParaRPr lang="es-ES" sz="1600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dirty="0">
                <a:sym typeface="Wingdings" panose="05000000000000000000" pitchFamily="2" charset="2"/>
              </a:rPr>
              <a:t> </a:t>
            </a:r>
            <a:endParaRPr lang="es-ES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9F37F287-D4AD-46AA-B475-B3B90FC7E4A5}"/>
              </a:ext>
            </a:extLst>
          </p:cNvPr>
          <p:cNvSpPr txBox="1"/>
          <p:nvPr/>
        </p:nvSpPr>
        <p:spPr>
          <a:xfrm>
            <a:off x="4067944" y="5145378"/>
            <a:ext cx="4330824" cy="830997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200" b="1" dirty="0"/>
              <a:t>Cuando el browser </a:t>
            </a:r>
            <a:r>
              <a:rPr lang="es-ES" sz="1200" b="1" dirty="0" err="1"/>
              <a:t>envia</a:t>
            </a:r>
            <a:r>
              <a:rPr lang="es-ES" sz="1200" b="1" dirty="0"/>
              <a:t> la petición al server, incluirá las siguientes cabeceras:</a:t>
            </a:r>
          </a:p>
          <a:p>
            <a:r>
              <a:rPr lang="es-ES" sz="1200" b="1" dirty="0" err="1"/>
              <a:t>access-key</a:t>
            </a:r>
            <a:r>
              <a:rPr lang="es-ES" sz="1200" b="1" dirty="0"/>
              <a:t>:&lt;</a:t>
            </a:r>
            <a:r>
              <a:rPr lang="es-ES" sz="1200" b="1" dirty="0" err="1"/>
              <a:t>secret</a:t>
            </a:r>
            <a:r>
              <a:rPr lang="es-ES" sz="1200" b="1" dirty="0"/>
              <a:t>&gt;</a:t>
            </a:r>
          </a:p>
          <a:p>
            <a:r>
              <a:rPr lang="es-ES" sz="1200" b="1" dirty="0" err="1"/>
              <a:t>Application-names:exampleApp,proAngular</a:t>
            </a:r>
            <a:endParaRPr lang="es-ES" sz="1200" b="1" dirty="0"/>
          </a:p>
        </p:txBody>
      </p:sp>
    </p:spTree>
    <p:extLst>
      <p:ext uri="{BB962C8B-B14F-4D97-AF65-F5344CB8AC3E}">
        <p14:creationId xmlns:p14="http://schemas.microsoft.com/office/powerpoint/2010/main" val="3483088299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2502AE3-A06E-4AB1-B9FD-BD656B7723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505036"/>
            <a:ext cx="8229600" cy="5847928"/>
          </a:xfrm>
        </p:spPr>
        <p:txBody>
          <a:bodyPr/>
          <a:lstStyle/>
          <a:p>
            <a:pPr marL="0" indent="0">
              <a:buNone/>
            </a:pPr>
            <a:r>
              <a:rPr lang="es-ES" b="1" u="sng" dirty="0"/>
              <a:t>Manejando Errores</a:t>
            </a:r>
          </a:p>
          <a:p>
            <a:r>
              <a:rPr lang="es-ES" dirty="0"/>
              <a:t>De momento no se ha producido ningún error con la petición HTTP.</a:t>
            </a:r>
          </a:p>
          <a:p>
            <a:r>
              <a:rPr lang="es-ES" dirty="0"/>
              <a:t>Vamos a forzar un error creando un botón que intente borrar un registro que no existe.</a:t>
            </a:r>
          </a:p>
          <a:p>
            <a:pPr marL="0" indent="0">
              <a:buNone/>
            </a:pPr>
            <a:r>
              <a:rPr lang="es-ES" dirty="0">
                <a:sym typeface="Wingdings" panose="05000000000000000000" pitchFamily="2" charset="2"/>
              </a:rPr>
              <a:t> </a:t>
            </a:r>
            <a:r>
              <a:rPr lang="es-ES" b="1" dirty="0">
                <a:sym typeface="Wingdings" panose="05000000000000000000" pitchFamily="2" charset="2"/>
              </a:rPr>
              <a:t>table.component.html </a:t>
            </a:r>
            <a:r>
              <a:rPr lang="es-ES" dirty="0">
                <a:sym typeface="Wingdings" panose="05000000000000000000" pitchFamily="2" charset="2"/>
              </a:rPr>
              <a:t>en </a:t>
            </a:r>
            <a:r>
              <a:rPr lang="es-ES" b="1" dirty="0" err="1">
                <a:sym typeface="Wingdings" panose="05000000000000000000" pitchFamily="2" charset="2"/>
              </a:rPr>
              <a:t>src</a:t>
            </a:r>
            <a:r>
              <a:rPr lang="es-ES" b="1" dirty="0">
                <a:sym typeface="Wingdings" panose="05000000000000000000" pitchFamily="2" charset="2"/>
              </a:rPr>
              <a:t>/app/</a:t>
            </a:r>
            <a:r>
              <a:rPr lang="es-ES" b="1" dirty="0" err="1">
                <a:sym typeface="Wingdings" panose="05000000000000000000" pitchFamily="2" charset="2"/>
              </a:rPr>
              <a:t>core</a:t>
            </a:r>
            <a:endParaRPr lang="es-ES" b="1" dirty="0">
              <a:sym typeface="Wingdings" panose="05000000000000000000" pitchFamily="2" charset="2"/>
            </a:endParaRPr>
          </a:p>
          <a:p>
            <a:pPr marL="0" lvl="0" indent="0" algn="ctr">
              <a:buNone/>
            </a:pPr>
            <a:r>
              <a:rPr lang="es-E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(Listado 13.11)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="table table-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sm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table-bordered table-striped"&gt;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tr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ID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&gt;&lt;</a:t>
            </a:r>
            <a:r>
              <a:rPr lang="en-U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Name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&gt;&lt;</a:t>
            </a:r>
            <a:r>
              <a:rPr lang="en-U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Category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&gt;&lt;</a:t>
            </a:r>
            <a:r>
              <a:rPr lang="en-U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Price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&gt;&lt;</a:t>
            </a:r>
            <a:r>
              <a:rPr lang="en-U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&gt;&lt;/</a:t>
            </a:r>
            <a:r>
              <a:rPr lang="en-U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tr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tr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ngFor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="let item of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getProducts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()"&gt;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style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s-E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vertical-align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middle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"&gt;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{{</a:t>
            </a:r>
            <a:r>
              <a:rPr lang="es-ES" sz="1600" dirty="0" err="1">
                <a:solidFill>
                  <a:srgbClr val="800080"/>
                </a:solidFill>
                <a:latin typeface="Consolas" panose="020B0609020204030204" pitchFamily="49" charset="0"/>
              </a:rPr>
              <a:t>item.id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}}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style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s-E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vertical-align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middle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"&gt;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{{</a:t>
            </a:r>
            <a:r>
              <a:rPr lang="es-ES" sz="1600" dirty="0">
                <a:solidFill>
                  <a:srgbClr val="800080"/>
                </a:solidFill>
                <a:latin typeface="Consolas" panose="020B0609020204030204" pitchFamily="49" charset="0"/>
              </a:rPr>
              <a:t>item.name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}}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style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s-E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vertical-align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middle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"&gt;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{{</a:t>
            </a:r>
            <a:r>
              <a:rPr lang="es-ES" sz="1600" dirty="0" err="1">
                <a:solidFill>
                  <a:srgbClr val="800080"/>
                </a:solidFill>
                <a:latin typeface="Consolas" panose="020B0609020204030204" pitchFamily="49" charset="0"/>
              </a:rPr>
              <a:t>item.category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}}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style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s-E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vertical-align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middle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"&gt;</a:t>
            </a: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{{</a:t>
            </a:r>
            <a:r>
              <a:rPr lang="es-ES" sz="1600" dirty="0" err="1">
                <a:solidFill>
                  <a:srgbClr val="800080"/>
                </a:solidFill>
                <a:latin typeface="Consolas" panose="020B0609020204030204" pitchFamily="49" charset="0"/>
              </a:rPr>
              <a:t>item.price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>
                <a:solidFill>
                  <a:srgbClr val="800080"/>
                </a:solidFill>
                <a:latin typeface="Consolas" panose="020B0609020204030204" pitchFamily="49" charset="0"/>
              </a:rPr>
              <a:t>|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800080"/>
                </a:solidFill>
                <a:latin typeface="Consolas" panose="020B0609020204030204" pitchFamily="49" charset="0"/>
              </a:rPr>
              <a:t>currency</a:t>
            </a:r>
            <a:r>
              <a:rPr lang="es-ES" sz="1600" dirty="0">
                <a:solidFill>
                  <a:srgbClr val="800080"/>
                </a:solidFill>
                <a:latin typeface="Consolas" panose="020B0609020204030204" pitchFamily="49" charset="0"/>
              </a:rPr>
              <a:t>:"USD"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}}</a:t>
            </a: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600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 algn="ctr">
              <a:buNone/>
            </a:pP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3646339282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6AD0537-2E33-4987-AC6E-334E42C0E2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76673"/>
            <a:ext cx="8229600" cy="5847928"/>
          </a:xfrm>
        </p:spPr>
        <p:txBody>
          <a:bodyPr/>
          <a:lstStyle/>
          <a:p>
            <a:pPr marL="0" indent="0">
              <a:buNone/>
            </a:pPr>
            <a:endParaRPr lang="es-ES" sz="14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400" dirty="0" err="1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s-E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text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-center"&gt;</a:t>
            </a:r>
            <a:endParaRPr lang="es-E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400" dirty="0" err="1">
                <a:solidFill>
                  <a:srgbClr val="800000"/>
                </a:solidFill>
                <a:latin typeface="Consolas" panose="020B0609020204030204" pitchFamily="49" charset="0"/>
              </a:rPr>
              <a:t>button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s-E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btn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s-E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btn-danger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s-E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btn-sm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400" dirty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es-ES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click</a:t>
            </a:r>
            <a:r>
              <a:rPr lang="es-ES" sz="1400" dirty="0">
                <a:solidFill>
                  <a:srgbClr val="FF0000"/>
                </a:solidFill>
                <a:latin typeface="Consolas" panose="020B0609020204030204" pitchFamily="49" charset="0"/>
              </a:rPr>
              <a:t>)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s-E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deleteProduct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(</a:t>
            </a:r>
            <a:r>
              <a:rPr lang="es-E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item.id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)"&gt;</a:t>
            </a:r>
            <a:endParaRPr lang="es-E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Delete</a:t>
            </a:r>
            <a:endParaRPr lang="es-E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400" dirty="0" err="1">
                <a:solidFill>
                  <a:srgbClr val="800000"/>
                </a:solidFill>
                <a:latin typeface="Consolas" panose="020B0609020204030204" pitchFamily="49" charset="0"/>
              </a:rPr>
              <a:t>button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800000"/>
                </a:solidFill>
                <a:latin typeface="Consolas" panose="020B0609020204030204" pitchFamily="49" charset="0"/>
              </a:rPr>
              <a:t>button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btn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btn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-warning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btn-sm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(click)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editProduct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(item.id)"&gt;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Edit</a:t>
            </a:r>
            <a:endParaRPr lang="es-E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400" dirty="0" err="1">
                <a:solidFill>
                  <a:srgbClr val="800000"/>
                </a:solidFill>
                <a:latin typeface="Consolas" panose="020B0609020204030204" pitchFamily="49" charset="0"/>
              </a:rPr>
              <a:t>button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400" dirty="0" err="1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400" dirty="0" err="1">
                <a:solidFill>
                  <a:srgbClr val="800000"/>
                </a:solidFill>
                <a:latin typeface="Consolas" panose="020B0609020204030204" pitchFamily="49" charset="0"/>
              </a:rPr>
              <a:t>tr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400" dirty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800000"/>
                </a:solidFill>
                <a:latin typeface="Consolas" panose="020B0609020204030204" pitchFamily="49" charset="0"/>
              </a:rPr>
              <a:t>button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btn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btn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-primary"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(click)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createProduct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()"&gt;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Create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New 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</a:t>
            </a:r>
            <a:endParaRPr lang="es-E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400" dirty="0" err="1">
                <a:solidFill>
                  <a:srgbClr val="800000"/>
                </a:solidFill>
                <a:latin typeface="Consolas" panose="020B0609020204030204" pitchFamily="49" charset="0"/>
              </a:rPr>
              <a:t>button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button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sz="14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btn</a:t>
            </a:r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btn</a:t>
            </a:r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-danger"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(click)</a:t>
            </a:r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sz="14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deleteProduct</a:t>
            </a:r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(-1)"&gt;</a:t>
            </a:r>
            <a:endParaRPr lang="en-US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s-E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Generate</a:t>
            </a:r>
            <a:r>
              <a:rPr lang="es-E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HTTP Error</a:t>
            </a:r>
          </a:p>
          <a:p>
            <a:pPr marL="0" indent="0">
              <a:buNone/>
            </a:pPr>
            <a:r>
              <a:rPr lang="es-E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4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button</a:t>
            </a:r>
            <a:r>
              <a:rPr lang="es-E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s-ES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5FED001D-9319-4189-8753-106008053BEF}"/>
              </a:ext>
            </a:extLst>
          </p:cNvPr>
          <p:cNvSpPr txBox="1"/>
          <p:nvPr/>
        </p:nvSpPr>
        <p:spPr>
          <a:xfrm>
            <a:off x="539552" y="5085184"/>
            <a:ext cx="7704856" cy="646331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dirty="0"/>
              <a:t>Esto generará en la consola de JavaScript la siguiente respuesta:</a:t>
            </a:r>
          </a:p>
          <a:p>
            <a:r>
              <a:rPr lang="es-ES" dirty="0">
                <a:latin typeface="Consolas" panose="020B0609020204030204" pitchFamily="49" charset="0"/>
              </a:rPr>
              <a:t>DELETE http://localhost:3500/products/-1 404 (</a:t>
            </a:r>
            <a:r>
              <a:rPr lang="es-ES" dirty="0" err="1">
                <a:latin typeface="Consolas" panose="020B0609020204030204" pitchFamily="49" charset="0"/>
              </a:rPr>
              <a:t>Not</a:t>
            </a:r>
            <a:r>
              <a:rPr lang="es-ES" dirty="0">
                <a:latin typeface="Consolas" panose="020B0609020204030204" pitchFamily="49" charset="0"/>
              </a:rPr>
              <a:t> </a:t>
            </a:r>
            <a:r>
              <a:rPr lang="es-ES" dirty="0" err="1">
                <a:latin typeface="Consolas" panose="020B0609020204030204" pitchFamily="49" charset="0"/>
              </a:rPr>
              <a:t>Found</a:t>
            </a:r>
            <a:r>
              <a:rPr lang="es-ES" dirty="0"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14104970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8F4F4DB-BB46-428F-B87A-AEB1BAFDC9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04665"/>
            <a:ext cx="8229600" cy="5919936"/>
          </a:xfrm>
        </p:spPr>
        <p:txBody>
          <a:bodyPr/>
          <a:lstStyle/>
          <a:p>
            <a:r>
              <a:rPr lang="es-ES" u="sng" dirty="0"/>
              <a:t>Generando mensajes de usuario:</a:t>
            </a:r>
            <a:endParaRPr lang="es-ES" dirty="0"/>
          </a:p>
          <a:p>
            <a:pPr marL="0" indent="0">
              <a:buNone/>
            </a:pPr>
            <a:r>
              <a:rPr lang="es-ES" dirty="0"/>
              <a:t>Métodos </a:t>
            </a:r>
            <a:r>
              <a:rPr lang="es-ES" i="1" u="sng" dirty="0" err="1"/>
              <a:t>catchError</a:t>
            </a:r>
            <a:r>
              <a:rPr lang="es-ES" dirty="0"/>
              <a:t> y </a:t>
            </a:r>
            <a:r>
              <a:rPr lang="es-ES" i="1" u="sng" dirty="0" err="1"/>
              <a:t>throwError</a:t>
            </a:r>
            <a:r>
              <a:rPr lang="es-ES" u="sng" dirty="0"/>
              <a:t>:</a:t>
            </a:r>
          </a:p>
          <a:p>
            <a:r>
              <a:rPr lang="es-ES" i="1" u="sng" dirty="0" err="1"/>
              <a:t>catchError</a:t>
            </a:r>
            <a:r>
              <a:rPr lang="es-ES" u="sng" dirty="0"/>
              <a:t>: </a:t>
            </a:r>
            <a:r>
              <a:rPr lang="es-ES" dirty="0"/>
              <a:t>usado cuando un método </a:t>
            </a:r>
            <a:r>
              <a:rPr lang="es-ES" i="1" dirty="0"/>
              <a:t>pipe</a:t>
            </a:r>
            <a:r>
              <a:rPr lang="es-ES" dirty="0"/>
              <a:t> recibe cualquier error dentro de una secuencia </a:t>
            </a:r>
            <a:r>
              <a:rPr lang="es-ES" i="1" dirty="0"/>
              <a:t>Observable</a:t>
            </a:r>
            <a:r>
              <a:rPr lang="es-ES" dirty="0"/>
              <a:t>.</a:t>
            </a:r>
          </a:p>
          <a:p>
            <a:r>
              <a:rPr lang="es-ES" i="1" u="sng" dirty="0" err="1"/>
              <a:t>throwError</a:t>
            </a:r>
            <a:r>
              <a:rPr lang="es-ES" i="1" u="sng" dirty="0"/>
              <a:t>: </a:t>
            </a:r>
            <a:r>
              <a:rPr lang="es-ES" dirty="0"/>
              <a:t>usado para crear un nuevo </a:t>
            </a:r>
            <a:r>
              <a:rPr lang="es-ES" i="1" dirty="0"/>
              <a:t>Observable</a:t>
            </a:r>
            <a:r>
              <a:rPr lang="es-ES" dirty="0"/>
              <a:t> que contiene el error producido.</a:t>
            </a:r>
          </a:p>
          <a:p>
            <a:pPr marL="0" indent="0">
              <a:buNone/>
            </a:pPr>
            <a:r>
              <a:rPr lang="es-ES" dirty="0">
                <a:sym typeface="Wingdings" panose="05000000000000000000" pitchFamily="2" charset="2"/>
              </a:rPr>
              <a:t> </a:t>
            </a:r>
            <a:r>
              <a:rPr lang="es-ES" b="1" dirty="0" err="1">
                <a:sym typeface="Wingdings" panose="05000000000000000000" pitchFamily="2" charset="2"/>
              </a:rPr>
              <a:t>rest.datasource.ts</a:t>
            </a:r>
            <a:r>
              <a:rPr lang="es-ES" b="1" dirty="0">
                <a:sym typeface="Wingdings" panose="05000000000000000000" pitchFamily="2" charset="2"/>
              </a:rPr>
              <a:t> </a:t>
            </a:r>
            <a:r>
              <a:rPr lang="es-ES" dirty="0">
                <a:sym typeface="Wingdings" panose="05000000000000000000" pitchFamily="2" charset="2"/>
              </a:rPr>
              <a:t>en </a:t>
            </a:r>
            <a:r>
              <a:rPr lang="es-ES" b="1" dirty="0" err="1">
                <a:sym typeface="Wingdings" panose="05000000000000000000" pitchFamily="2" charset="2"/>
              </a:rPr>
              <a:t>src</a:t>
            </a:r>
            <a:r>
              <a:rPr lang="es-ES" b="1" dirty="0">
                <a:sym typeface="Wingdings" panose="05000000000000000000" pitchFamily="2" charset="2"/>
              </a:rPr>
              <a:t>/app/</a:t>
            </a:r>
            <a:r>
              <a:rPr lang="es-ES" b="1" dirty="0" err="1">
                <a:sym typeface="Wingdings" panose="05000000000000000000" pitchFamily="2" charset="2"/>
              </a:rPr>
              <a:t>model</a:t>
            </a:r>
            <a:endParaRPr lang="es-ES" b="1" dirty="0">
              <a:sym typeface="Wingdings" panose="05000000000000000000" pitchFamily="2" charset="2"/>
            </a:endParaRPr>
          </a:p>
          <a:p>
            <a:pPr marL="0" lvl="0" indent="0" algn="ctr">
              <a:buNone/>
            </a:pPr>
            <a:r>
              <a:rPr lang="es-E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(Listado 13.12)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 Injectable, Inject,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InjectionToken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"@angular/core"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HttpClient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HttpHeaders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"@angular/common/http"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{ Observable,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throwError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rxjs</a:t>
            </a:r>
            <a:r>
              <a:rPr lang="en-US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 Product }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"./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product.model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catchError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rxjs</a:t>
            </a:r>
            <a:r>
              <a:rPr lang="en-US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/operators"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export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REST_URL =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InjectionToken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rest_url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@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Injectable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s-ES" sz="1600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 algn="ctr">
              <a:buNone/>
            </a:pPr>
            <a:endParaRPr lang="es-ES" b="1" dirty="0"/>
          </a:p>
        </p:txBody>
      </p: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C8EFB675-14A8-48F4-84E7-947750FCBB16}"/>
              </a:ext>
            </a:extLst>
          </p:cNvPr>
          <p:cNvCxnSpPr/>
          <p:nvPr/>
        </p:nvCxnSpPr>
        <p:spPr>
          <a:xfrm flipH="1">
            <a:off x="5868144" y="4581128"/>
            <a:ext cx="86409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CF47E3C5-BCE7-4BF8-B7AB-524A157C6CCF}"/>
              </a:ext>
            </a:extLst>
          </p:cNvPr>
          <p:cNvCxnSpPr/>
          <p:nvPr/>
        </p:nvCxnSpPr>
        <p:spPr>
          <a:xfrm flipH="1">
            <a:off x="5724128" y="5157192"/>
            <a:ext cx="100811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3387811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0FA1FAA-3791-469D-A5F1-8C9603A733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548681"/>
            <a:ext cx="8229600" cy="5775920"/>
          </a:xfrm>
        </p:spPr>
        <p:txBody>
          <a:bodyPr/>
          <a:lstStyle/>
          <a:p>
            <a:pPr marL="0" indent="0">
              <a:buNone/>
            </a:pPr>
            <a:r>
              <a:rPr lang="es-ES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export</a:t>
            </a:r>
            <a:r>
              <a:rPr lang="es-E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s-E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000" dirty="0" err="1">
                <a:solidFill>
                  <a:srgbClr val="2B91AF"/>
                </a:solidFill>
                <a:latin typeface="Consolas" panose="020B0609020204030204" pitchFamily="49" charset="0"/>
              </a:rPr>
              <a:t>RestDataSource</a:t>
            </a:r>
            <a:r>
              <a:rPr lang="es-ES" sz="10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s-E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000" dirty="0">
                <a:solidFill>
                  <a:srgbClr val="0000FF"/>
                </a:solidFill>
                <a:latin typeface="Consolas" panose="020B0609020204030204" pitchFamily="49" charset="0"/>
              </a:rPr>
              <a:t>constructor</a:t>
            </a:r>
            <a:r>
              <a:rPr lang="es-ES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ES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s-ES" sz="1000" dirty="0">
                <a:solidFill>
                  <a:srgbClr val="000000"/>
                </a:solidFill>
                <a:latin typeface="Consolas" panose="020B0609020204030204" pitchFamily="49" charset="0"/>
              </a:rPr>
              <a:t> http: </a:t>
            </a:r>
            <a:r>
              <a:rPr lang="es-E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HttpClient</a:t>
            </a:r>
            <a:r>
              <a:rPr lang="es-ES" sz="1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nb-NO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@Inject(REST_URL) </a:t>
            </a:r>
            <a:r>
              <a:rPr lang="nb-NO" sz="10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nb-NO" sz="1000" dirty="0">
                <a:solidFill>
                  <a:srgbClr val="000000"/>
                </a:solidFill>
                <a:latin typeface="Consolas" panose="020B0609020204030204" pitchFamily="49" charset="0"/>
              </a:rPr>
              <a:t> url: </a:t>
            </a:r>
            <a:r>
              <a:rPr lang="nb-NO" sz="10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nb-NO" sz="1000" dirty="0">
                <a:solidFill>
                  <a:srgbClr val="000000"/>
                </a:solidFill>
                <a:latin typeface="Consolas" panose="020B0609020204030204" pitchFamily="49" charset="0"/>
              </a:rPr>
              <a:t>) { }</a:t>
            </a:r>
          </a:p>
          <a:p>
            <a:pPr marL="0" indent="0">
              <a:buNone/>
            </a:pPr>
            <a:endParaRPr lang="es-E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getData</a:t>
            </a:r>
            <a:r>
              <a:rPr lang="es-ES" sz="1000" dirty="0">
                <a:solidFill>
                  <a:srgbClr val="000000"/>
                </a:solidFill>
                <a:latin typeface="Consolas" panose="020B0609020204030204" pitchFamily="49" charset="0"/>
              </a:rPr>
              <a:t>(): Observable&lt;</a:t>
            </a:r>
            <a:r>
              <a:rPr lang="es-E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</a:t>
            </a:r>
            <a:r>
              <a:rPr lang="es-ES" sz="1000" dirty="0">
                <a:solidFill>
                  <a:srgbClr val="000000"/>
                </a:solidFill>
                <a:latin typeface="Consolas" panose="020B0609020204030204" pitchFamily="49" charset="0"/>
              </a:rPr>
              <a:t>[]&gt; {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.sendRequest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&lt;Product[]&gt;(</a:t>
            </a: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"GET"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.url);</a:t>
            </a:r>
          </a:p>
          <a:p>
            <a:pPr marL="0" indent="0">
              <a:buNone/>
            </a:pPr>
            <a:r>
              <a:rPr lang="es-E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endParaRPr lang="es-E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saveProduct</a:t>
            </a:r>
            <a:r>
              <a:rPr lang="es-ES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E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</a:t>
            </a:r>
            <a:r>
              <a:rPr lang="es-ES" sz="10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s-E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</a:t>
            </a:r>
            <a:r>
              <a:rPr lang="es-ES" sz="1000" dirty="0">
                <a:solidFill>
                  <a:srgbClr val="000000"/>
                </a:solidFill>
                <a:latin typeface="Consolas" panose="020B0609020204030204" pitchFamily="49" charset="0"/>
              </a:rPr>
              <a:t>): Observable&lt;</a:t>
            </a:r>
            <a:r>
              <a:rPr lang="es-E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</a:t>
            </a:r>
            <a:r>
              <a:rPr lang="es-ES" sz="1000" dirty="0">
                <a:solidFill>
                  <a:srgbClr val="000000"/>
                </a:solidFill>
                <a:latin typeface="Consolas" panose="020B0609020204030204" pitchFamily="49" charset="0"/>
              </a:rPr>
              <a:t>&gt; {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.sendRequest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&lt;Product&gt;(</a:t>
            </a: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"POST"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.url, product);</a:t>
            </a:r>
          </a:p>
          <a:p>
            <a:pPr marL="0" indent="0">
              <a:buNone/>
            </a:pPr>
            <a:r>
              <a:rPr lang="es-E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endParaRPr lang="es-E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updateProduct</a:t>
            </a:r>
            <a:r>
              <a:rPr lang="es-ES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E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</a:t>
            </a:r>
            <a:r>
              <a:rPr lang="es-ES" sz="10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s-E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</a:t>
            </a:r>
            <a:r>
              <a:rPr lang="es-ES" sz="1000" dirty="0">
                <a:solidFill>
                  <a:srgbClr val="000000"/>
                </a:solidFill>
                <a:latin typeface="Consolas" panose="020B0609020204030204" pitchFamily="49" charset="0"/>
              </a:rPr>
              <a:t>): Observable&lt;</a:t>
            </a:r>
            <a:r>
              <a:rPr lang="es-E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</a:t>
            </a:r>
            <a:r>
              <a:rPr lang="es-ES" sz="1000" dirty="0">
                <a:solidFill>
                  <a:srgbClr val="000000"/>
                </a:solidFill>
                <a:latin typeface="Consolas" panose="020B0609020204030204" pitchFamily="49" charset="0"/>
              </a:rPr>
              <a:t>&gt; {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.sendRequest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&lt;Product&gt;(</a:t>
            </a: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"PUT"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s-E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s-ES" sz="1000" dirty="0">
                <a:solidFill>
                  <a:srgbClr val="A31515"/>
                </a:solidFill>
                <a:latin typeface="Consolas" panose="020B0609020204030204" pitchFamily="49" charset="0"/>
              </a:rPr>
              <a:t>`</a:t>
            </a:r>
            <a:r>
              <a:rPr lang="es-ES" sz="1000" dirty="0">
                <a:solidFill>
                  <a:srgbClr val="0000FF"/>
                </a:solidFill>
                <a:latin typeface="Consolas" panose="020B0609020204030204" pitchFamily="49" charset="0"/>
              </a:rPr>
              <a:t>${this</a:t>
            </a:r>
            <a:r>
              <a:rPr lang="es-ES" sz="1000" dirty="0">
                <a:solidFill>
                  <a:srgbClr val="000000"/>
                </a:solidFill>
                <a:latin typeface="Consolas" panose="020B0609020204030204" pitchFamily="49" charset="0"/>
              </a:rPr>
              <a:t>.url</a:t>
            </a:r>
            <a:r>
              <a:rPr lang="es-ES" sz="1000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r>
              <a:rPr lang="es-ES" sz="1000" dirty="0">
                <a:solidFill>
                  <a:srgbClr val="A31515"/>
                </a:solidFill>
                <a:latin typeface="Consolas" panose="020B0609020204030204" pitchFamily="49" charset="0"/>
              </a:rPr>
              <a:t>/</a:t>
            </a:r>
            <a:r>
              <a:rPr lang="es-ES" sz="1000" dirty="0">
                <a:solidFill>
                  <a:srgbClr val="0000FF"/>
                </a:solidFill>
                <a:latin typeface="Consolas" panose="020B0609020204030204" pitchFamily="49" charset="0"/>
              </a:rPr>
              <a:t>${</a:t>
            </a:r>
            <a:r>
              <a:rPr lang="es-E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product.id</a:t>
            </a:r>
            <a:r>
              <a:rPr lang="es-ES" sz="1000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r>
              <a:rPr lang="es-ES" sz="1000" dirty="0">
                <a:solidFill>
                  <a:srgbClr val="A31515"/>
                </a:solidFill>
                <a:latin typeface="Consolas" panose="020B0609020204030204" pitchFamily="49" charset="0"/>
              </a:rPr>
              <a:t>`</a:t>
            </a:r>
            <a:r>
              <a:rPr lang="es-ES" sz="1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E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</a:t>
            </a:r>
            <a:r>
              <a:rPr lang="es-ES" sz="1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s-E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endParaRPr lang="es-E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deleteProduct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(id: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number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): Observable&lt;Product&gt; {</a:t>
            </a:r>
          </a:p>
          <a:p>
            <a:pPr marL="0" indent="0">
              <a:buNone/>
            </a:pPr>
            <a:r>
              <a:rPr lang="es-E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ES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s-E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s-E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.sendRequest</a:t>
            </a:r>
            <a:r>
              <a:rPr lang="es-ES" sz="10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s-E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</a:t>
            </a:r>
            <a:r>
              <a:rPr lang="es-ES" sz="1000" dirty="0">
                <a:solidFill>
                  <a:srgbClr val="000000"/>
                </a:solidFill>
                <a:latin typeface="Consolas" panose="020B0609020204030204" pitchFamily="49" charset="0"/>
              </a:rPr>
              <a:t>&gt;(</a:t>
            </a:r>
            <a:r>
              <a:rPr lang="es-ES" sz="1000" dirty="0">
                <a:solidFill>
                  <a:srgbClr val="A31515"/>
                </a:solidFill>
                <a:latin typeface="Consolas" panose="020B0609020204030204" pitchFamily="49" charset="0"/>
              </a:rPr>
              <a:t>"DELETE"</a:t>
            </a:r>
            <a:r>
              <a:rPr lang="es-ES" sz="1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ES" sz="1000" dirty="0">
                <a:solidFill>
                  <a:srgbClr val="A31515"/>
                </a:solidFill>
                <a:latin typeface="Consolas" panose="020B0609020204030204" pitchFamily="49" charset="0"/>
              </a:rPr>
              <a:t>`</a:t>
            </a:r>
            <a:r>
              <a:rPr lang="es-ES" sz="1000" dirty="0">
                <a:solidFill>
                  <a:srgbClr val="0000FF"/>
                </a:solidFill>
                <a:latin typeface="Consolas" panose="020B0609020204030204" pitchFamily="49" charset="0"/>
              </a:rPr>
              <a:t>${this</a:t>
            </a:r>
            <a:r>
              <a:rPr lang="es-ES" sz="1000" dirty="0">
                <a:solidFill>
                  <a:srgbClr val="000000"/>
                </a:solidFill>
                <a:latin typeface="Consolas" panose="020B0609020204030204" pitchFamily="49" charset="0"/>
              </a:rPr>
              <a:t>.url</a:t>
            </a:r>
            <a:r>
              <a:rPr lang="es-ES" sz="1000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r>
              <a:rPr lang="es-ES" sz="1000" dirty="0">
                <a:solidFill>
                  <a:srgbClr val="A31515"/>
                </a:solidFill>
                <a:latin typeface="Consolas" panose="020B0609020204030204" pitchFamily="49" charset="0"/>
              </a:rPr>
              <a:t>/</a:t>
            </a:r>
            <a:r>
              <a:rPr lang="es-ES" sz="1000" dirty="0">
                <a:solidFill>
                  <a:srgbClr val="0000FF"/>
                </a:solidFill>
                <a:latin typeface="Consolas" panose="020B0609020204030204" pitchFamily="49" charset="0"/>
              </a:rPr>
              <a:t>${</a:t>
            </a:r>
            <a:r>
              <a:rPr lang="es-ES" sz="1000" dirty="0">
                <a:solidFill>
                  <a:srgbClr val="000000"/>
                </a:solidFill>
                <a:latin typeface="Consolas" panose="020B0609020204030204" pitchFamily="49" charset="0"/>
              </a:rPr>
              <a:t>id</a:t>
            </a:r>
            <a:r>
              <a:rPr lang="es-ES" sz="1000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r>
              <a:rPr lang="es-ES" sz="1000" dirty="0">
                <a:solidFill>
                  <a:srgbClr val="A31515"/>
                </a:solidFill>
                <a:latin typeface="Consolas" panose="020B0609020204030204" pitchFamily="49" charset="0"/>
              </a:rPr>
              <a:t>`</a:t>
            </a:r>
            <a:r>
              <a:rPr lang="es-ES" sz="1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s-E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endParaRPr lang="es-E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s-E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sendRequest</a:t>
            </a:r>
            <a:r>
              <a:rPr lang="es-ES" sz="1000" dirty="0">
                <a:solidFill>
                  <a:srgbClr val="000000"/>
                </a:solidFill>
                <a:latin typeface="Consolas" panose="020B0609020204030204" pitchFamily="49" charset="0"/>
              </a:rPr>
              <a:t>&lt;T&gt;(</a:t>
            </a:r>
            <a:r>
              <a:rPr lang="es-E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verb</a:t>
            </a:r>
            <a:r>
              <a:rPr lang="es-ES" sz="10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s-ES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s-ES" sz="1000" dirty="0">
                <a:solidFill>
                  <a:srgbClr val="000000"/>
                </a:solidFill>
                <a:latin typeface="Consolas" panose="020B0609020204030204" pitchFamily="49" charset="0"/>
              </a:rPr>
              <a:t>, url: </a:t>
            </a:r>
            <a:r>
              <a:rPr lang="es-ES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s-ES" sz="1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E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body</a:t>
            </a:r>
            <a:r>
              <a:rPr lang="es-ES" sz="1000" dirty="0">
                <a:solidFill>
                  <a:srgbClr val="000000"/>
                </a:solidFill>
                <a:latin typeface="Consolas" panose="020B0609020204030204" pitchFamily="49" charset="0"/>
              </a:rPr>
              <a:t>?: </a:t>
            </a:r>
            <a:r>
              <a:rPr lang="es-E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</a:t>
            </a:r>
            <a:r>
              <a:rPr lang="es-ES" sz="1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s-E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: Observable&lt;T&gt; {</a:t>
            </a:r>
          </a:p>
          <a:p>
            <a:pPr marL="0" indent="0">
              <a:buNone/>
            </a:pPr>
            <a:endParaRPr lang="es-E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ES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s-E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myHeaders</a:t>
            </a:r>
            <a:r>
              <a:rPr lang="es-ES" sz="1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s-ES" sz="1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s-E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HttpHeaders</a:t>
            </a:r>
            <a:r>
              <a:rPr lang="es-ES" sz="1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myHeaders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myHeaders.set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"Access-Key"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"&lt;secret&gt;"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myHeaders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myHeaders.set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"Application-Names"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, [</a:t>
            </a: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000" dirty="0" err="1">
                <a:solidFill>
                  <a:srgbClr val="A31515"/>
                </a:solidFill>
                <a:latin typeface="Consolas" panose="020B0609020204030204" pitchFamily="49" charset="0"/>
              </a:rPr>
              <a:t>exampleApp</a:t>
            </a: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000" dirty="0" err="1">
                <a:solidFill>
                  <a:srgbClr val="A31515"/>
                </a:solidFill>
                <a:latin typeface="Consolas" panose="020B0609020204030204" pitchFamily="49" charset="0"/>
              </a:rPr>
              <a:t>proAngular</a:t>
            </a: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]);</a:t>
            </a:r>
          </a:p>
          <a:p>
            <a:pPr marL="0" indent="0">
              <a:buNone/>
            </a:pPr>
            <a:endParaRPr lang="es-E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.http.request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&lt;T&gt;(verb,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url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, {</a:t>
            </a:r>
          </a:p>
          <a:p>
            <a:pPr marL="0" indent="0">
              <a:buNone/>
            </a:pPr>
            <a:r>
              <a:rPr lang="es-E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s-E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body</a:t>
            </a:r>
            <a:r>
              <a:rPr lang="es-ES" sz="10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s-E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body</a:t>
            </a:r>
            <a:r>
              <a:rPr lang="es-ES" sz="1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s-E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s-E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headers</a:t>
            </a:r>
            <a:r>
              <a:rPr lang="es-ES" sz="10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s-E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myHeaders</a:t>
            </a:r>
            <a:endParaRPr lang="es-E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ES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}).pipe(</a:t>
            </a:r>
            <a:r>
              <a:rPr lang="es-ES" sz="1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catchError</a:t>
            </a:r>
            <a:r>
              <a:rPr lang="es-ES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((error: Response) =&gt; </a:t>
            </a:r>
          </a:p>
          <a:p>
            <a:pPr marL="0" indent="0">
              <a:buNone/>
            </a:pPr>
            <a:r>
              <a:rPr lang="es-ES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s-ES" sz="1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throwError</a:t>
            </a:r>
            <a:r>
              <a:rPr lang="es-ES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ES" sz="1000" b="1" dirty="0">
                <a:solidFill>
                  <a:srgbClr val="A31515"/>
                </a:solidFill>
                <a:latin typeface="Consolas" panose="020B0609020204030204" pitchFamily="49" charset="0"/>
              </a:rPr>
              <a:t>`Network Error: </a:t>
            </a:r>
            <a:r>
              <a:rPr lang="es-ES" sz="1000" b="1" dirty="0">
                <a:solidFill>
                  <a:srgbClr val="0000FF"/>
                </a:solidFill>
                <a:latin typeface="Consolas" panose="020B0609020204030204" pitchFamily="49" charset="0"/>
              </a:rPr>
              <a:t>${</a:t>
            </a:r>
            <a:r>
              <a:rPr lang="es-ES" sz="1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error.statusText</a:t>
            </a:r>
            <a:r>
              <a:rPr lang="es-ES" sz="1000" b="1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r>
              <a:rPr lang="es-ES" sz="1000" b="1" dirty="0">
                <a:solidFill>
                  <a:srgbClr val="A31515"/>
                </a:solidFill>
                <a:latin typeface="Consolas" panose="020B0609020204030204" pitchFamily="49" charset="0"/>
              </a:rPr>
              <a:t> (</a:t>
            </a:r>
            <a:r>
              <a:rPr lang="es-ES" sz="1000" b="1" dirty="0">
                <a:solidFill>
                  <a:srgbClr val="0000FF"/>
                </a:solidFill>
                <a:latin typeface="Consolas" panose="020B0609020204030204" pitchFamily="49" charset="0"/>
              </a:rPr>
              <a:t>${</a:t>
            </a:r>
            <a:r>
              <a:rPr lang="es-ES" sz="1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error.status</a:t>
            </a:r>
            <a:r>
              <a:rPr lang="es-ES" sz="1000" b="1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r>
              <a:rPr lang="es-ES" sz="1000" b="1" dirty="0">
                <a:solidFill>
                  <a:srgbClr val="A31515"/>
                </a:solidFill>
                <a:latin typeface="Consolas" panose="020B0609020204030204" pitchFamily="49" charset="0"/>
              </a:rPr>
              <a:t>)`</a:t>
            </a:r>
            <a:r>
              <a:rPr lang="es-ES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)));</a:t>
            </a:r>
          </a:p>
          <a:p>
            <a:pPr marL="0" indent="0">
              <a:buNone/>
            </a:pPr>
            <a:r>
              <a:rPr lang="es-E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endParaRPr lang="es-E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s-ES" dirty="0"/>
          </a:p>
        </p:txBody>
      </p: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7BB6B9E2-AC6B-416A-B501-721CD118A7CA}"/>
              </a:ext>
            </a:extLst>
          </p:cNvPr>
          <p:cNvCxnSpPr/>
          <p:nvPr/>
        </p:nvCxnSpPr>
        <p:spPr>
          <a:xfrm flipH="1">
            <a:off x="6444208" y="6453336"/>
            <a:ext cx="100811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6166C620-CDA5-432B-AD10-B7FC18D1F375}"/>
              </a:ext>
            </a:extLst>
          </p:cNvPr>
          <p:cNvCxnSpPr>
            <a:cxnSpLocks/>
          </p:cNvCxnSpPr>
          <p:nvPr/>
        </p:nvCxnSpPr>
        <p:spPr>
          <a:xfrm flipV="1">
            <a:off x="7452320" y="3329702"/>
            <a:ext cx="0" cy="312363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2B1FC7F5-935F-481A-B0B1-8264C6B29760}"/>
              </a:ext>
            </a:extLst>
          </p:cNvPr>
          <p:cNvSpPr txBox="1"/>
          <p:nvPr/>
        </p:nvSpPr>
        <p:spPr>
          <a:xfrm>
            <a:off x="5508104" y="836712"/>
            <a:ext cx="3312361" cy="249299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200" b="1" u="sng" dirty="0" err="1"/>
              <a:t>catchError</a:t>
            </a:r>
            <a:r>
              <a:rPr lang="es-ES" sz="1200" b="1" dirty="0"/>
              <a:t> es invocado cuando hay un error y recibe el objeto Response que describe la salida.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200" b="1" u="sng" dirty="0" err="1"/>
              <a:t>throwError</a:t>
            </a:r>
            <a:r>
              <a:rPr lang="es-ES" sz="1200" b="1" dirty="0"/>
              <a:t> crea un nuevo </a:t>
            </a:r>
            <a:r>
              <a:rPr lang="es-ES" sz="1200" b="1" i="1" dirty="0"/>
              <a:t>Observable</a:t>
            </a:r>
            <a:r>
              <a:rPr lang="es-ES" sz="1200" b="1" dirty="0"/>
              <a:t> que contiene justo el objeto error, el cual en este caso es usado para generar un mensaje de error que contiene el código de estado HTTP y el texto del estado desde la respuesta.</a:t>
            </a:r>
          </a:p>
          <a:p>
            <a:endParaRPr lang="es-ES" sz="1200" b="1" dirty="0"/>
          </a:p>
          <a:p>
            <a:r>
              <a:rPr lang="es-ES" sz="1200" b="1" dirty="0"/>
              <a:t>La consola de JavaScript devolverá:</a:t>
            </a:r>
          </a:p>
          <a:p>
            <a:r>
              <a:rPr lang="es-ES" sz="1200" b="1" dirty="0">
                <a:latin typeface="Consolas" panose="020B0609020204030204" pitchFamily="49" charset="0"/>
              </a:rPr>
              <a:t>EXCEPTION: Network Error: </a:t>
            </a:r>
            <a:r>
              <a:rPr lang="es-ES" sz="1200" b="1" dirty="0" err="1">
                <a:latin typeface="Consolas" panose="020B0609020204030204" pitchFamily="49" charset="0"/>
              </a:rPr>
              <a:t>Not</a:t>
            </a:r>
            <a:r>
              <a:rPr lang="es-ES" sz="1200" b="1" dirty="0">
                <a:latin typeface="Consolas" panose="020B0609020204030204" pitchFamily="49" charset="0"/>
              </a:rPr>
              <a:t> </a:t>
            </a:r>
            <a:r>
              <a:rPr lang="es-ES" sz="1200" b="1" dirty="0" err="1">
                <a:latin typeface="Consolas" panose="020B0609020204030204" pitchFamily="49" charset="0"/>
              </a:rPr>
              <a:t>Found</a:t>
            </a:r>
            <a:r>
              <a:rPr lang="es-ES" sz="1200" b="1" dirty="0">
                <a:latin typeface="Consolas" panose="020B0609020204030204" pitchFamily="49" charset="0"/>
              </a:rPr>
              <a:t> (404)</a:t>
            </a:r>
          </a:p>
        </p:txBody>
      </p:sp>
    </p:spTree>
    <p:extLst>
      <p:ext uri="{BB962C8B-B14F-4D97-AF65-F5344CB8AC3E}">
        <p14:creationId xmlns:p14="http://schemas.microsoft.com/office/powerpoint/2010/main" val="258101472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D8B32F9-6158-41D1-A48C-78AABABF76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548681"/>
            <a:ext cx="8229600" cy="5775920"/>
          </a:xfrm>
        </p:spPr>
        <p:txBody>
          <a:bodyPr/>
          <a:lstStyle/>
          <a:p>
            <a:r>
              <a:rPr lang="es-ES" u="sng" dirty="0"/>
              <a:t>Manejando los errores:</a:t>
            </a:r>
          </a:p>
          <a:p>
            <a:pPr marL="0" indent="0">
              <a:buNone/>
            </a:pPr>
            <a:r>
              <a:rPr lang="es-ES" dirty="0"/>
              <a:t>Los errores han sido transformados pero no aún manejados. </a:t>
            </a:r>
          </a:p>
          <a:p>
            <a:pPr marL="0" indent="0">
              <a:buNone/>
            </a:pPr>
            <a:r>
              <a:rPr lang="es-ES" dirty="0"/>
              <a:t>Hay dos formas de manejar los errores:</a:t>
            </a:r>
          </a:p>
          <a:p>
            <a:pPr marL="514350" indent="-514350">
              <a:buAutoNum type="arabicPeriod"/>
            </a:pPr>
            <a:r>
              <a:rPr lang="es-ES" dirty="0"/>
              <a:t>Proporcionar una función manejadora de errores al método </a:t>
            </a:r>
            <a:r>
              <a:rPr lang="es-ES" i="1" dirty="0"/>
              <a:t>subscribe </a:t>
            </a:r>
            <a:r>
              <a:rPr lang="es-ES" dirty="0"/>
              <a:t>para los objetos </a:t>
            </a:r>
            <a:r>
              <a:rPr lang="es-ES" i="1" dirty="0"/>
              <a:t>Observable</a:t>
            </a:r>
            <a:r>
              <a:rPr lang="es-ES" dirty="0"/>
              <a:t> creados por </a:t>
            </a:r>
            <a:r>
              <a:rPr lang="es-ES" i="1" dirty="0" err="1"/>
              <a:t>HttpClient</a:t>
            </a:r>
            <a:r>
              <a:rPr lang="es-ES" i="1" dirty="0"/>
              <a:t>.</a:t>
            </a:r>
            <a:r>
              <a:rPr lang="es-ES" dirty="0"/>
              <a:t> Esta es una manera útil de localizar un error y proporcionar al </a:t>
            </a:r>
            <a:r>
              <a:rPr lang="es-ES" i="1" dirty="0" err="1"/>
              <a:t>repository</a:t>
            </a:r>
            <a:r>
              <a:rPr lang="es-ES" dirty="0"/>
              <a:t> la oportunidad de solventarlo.</a:t>
            </a:r>
          </a:p>
          <a:p>
            <a:pPr marL="514350" indent="-514350">
              <a:buAutoNum type="arabicPeriod"/>
            </a:pPr>
            <a:r>
              <a:rPr lang="es-ES" dirty="0"/>
              <a:t>Reemplazar el manejador de errores de Angular y que escriba cualquier error en la consola de JavaScript. Esta es la forma que hemos visto. Vamos a implementar ahora la primera:</a:t>
            </a:r>
          </a:p>
          <a:p>
            <a:pPr marL="0" indent="0">
              <a:buNone/>
            </a:pPr>
            <a:r>
              <a:rPr lang="es-ES" dirty="0"/>
              <a:t>	Nuevo fichero:</a:t>
            </a:r>
          </a:p>
        </p:txBody>
      </p:sp>
    </p:spTree>
    <p:extLst>
      <p:ext uri="{BB962C8B-B14F-4D97-AF65-F5344CB8AC3E}">
        <p14:creationId xmlns:p14="http://schemas.microsoft.com/office/powerpoint/2010/main" val="722737942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8586E7B-07D9-4C15-B872-60DB173E6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6552727"/>
          </a:xfrm>
        </p:spPr>
        <p:txBody>
          <a:bodyPr/>
          <a:lstStyle/>
          <a:p>
            <a:pPr marL="0" indent="0">
              <a:buNone/>
            </a:pPr>
            <a:r>
              <a:rPr lang="es-ES" dirty="0">
                <a:sym typeface="Wingdings" panose="05000000000000000000" pitchFamily="2" charset="2"/>
              </a:rPr>
              <a:t> </a:t>
            </a:r>
            <a:r>
              <a:rPr lang="es-ES" b="1" dirty="0" err="1">
                <a:sym typeface="Wingdings" panose="05000000000000000000" pitchFamily="2" charset="2"/>
              </a:rPr>
              <a:t>errorHandler.ts</a:t>
            </a:r>
            <a:r>
              <a:rPr lang="es-ES" b="1" dirty="0">
                <a:sym typeface="Wingdings" panose="05000000000000000000" pitchFamily="2" charset="2"/>
              </a:rPr>
              <a:t> </a:t>
            </a:r>
            <a:r>
              <a:rPr lang="es-ES" dirty="0">
                <a:sym typeface="Wingdings" panose="05000000000000000000" pitchFamily="2" charset="2"/>
              </a:rPr>
              <a:t>en </a:t>
            </a:r>
            <a:r>
              <a:rPr lang="es-ES" b="1" dirty="0" err="1">
                <a:sym typeface="Wingdings" panose="05000000000000000000" pitchFamily="2" charset="2"/>
              </a:rPr>
              <a:t>src</a:t>
            </a:r>
            <a:r>
              <a:rPr lang="es-ES" b="1" dirty="0">
                <a:sym typeface="Wingdings" panose="05000000000000000000" pitchFamily="2" charset="2"/>
              </a:rPr>
              <a:t>/app/</a:t>
            </a:r>
            <a:r>
              <a:rPr lang="es-ES" b="1" dirty="0" err="1">
                <a:sym typeface="Wingdings" panose="05000000000000000000" pitchFamily="2" charset="2"/>
              </a:rPr>
              <a:t>messages</a:t>
            </a:r>
            <a:endParaRPr lang="es-ES" b="1" dirty="0">
              <a:sym typeface="Wingdings" panose="05000000000000000000" pitchFamily="2" charset="2"/>
            </a:endParaRPr>
          </a:p>
          <a:p>
            <a:pPr marL="0" lvl="0" indent="0" algn="ctr">
              <a:buNone/>
            </a:pPr>
            <a:r>
              <a:rPr lang="es-E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(Listado 13.13)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ErrorHandler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Injectable,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NgZone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"@angular/core"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MessageService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"./</a:t>
            </a:r>
            <a:r>
              <a:rPr lang="es-E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message.service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Message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"./</a:t>
            </a:r>
            <a:r>
              <a:rPr lang="es-E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message.model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@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Injectable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export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MessageErrorHandler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implements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ErrorHandler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constructor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messageService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MessageService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ngZone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NgZone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handleError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(error) {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msg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error 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instanceof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Error ?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error.message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error.toString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.ngZone.run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(() =&gt;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.messageService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.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reportMessage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Message(msg,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)), 0);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s-ES" sz="1600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 algn="ctr">
              <a:buNone/>
            </a:pPr>
            <a:endParaRPr lang="es-ES" b="1" dirty="0"/>
          </a:p>
        </p:txBody>
      </p: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D0C3D274-EAE6-42C7-A847-A1B3582E90D8}"/>
              </a:ext>
            </a:extLst>
          </p:cNvPr>
          <p:cNvCxnSpPr>
            <a:cxnSpLocks/>
          </p:cNvCxnSpPr>
          <p:nvPr/>
        </p:nvCxnSpPr>
        <p:spPr>
          <a:xfrm flipV="1">
            <a:off x="7884368" y="3573016"/>
            <a:ext cx="0" cy="2448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uadroTexto 6">
            <a:extLst>
              <a:ext uri="{FF2B5EF4-FFF2-40B4-BE49-F238E27FC236}">
                <a16:creationId xmlns:a16="http://schemas.microsoft.com/office/drawing/2014/main" id="{3FB4B848-858B-4C5D-AB7B-6A08CED5164E}"/>
              </a:ext>
            </a:extLst>
          </p:cNvPr>
          <p:cNvSpPr txBox="1"/>
          <p:nvPr/>
        </p:nvSpPr>
        <p:spPr>
          <a:xfrm>
            <a:off x="1331640" y="6021288"/>
            <a:ext cx="6552728" cy="830997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200" b="1" dirty="0"/>
              <a:t>El constructor recibe un objeto </a:t>
            </a:r>
            <a:r>
              <a:rPr lang="es-ES" sz="1200" b="1" i="1" dirty="0" err="1"/>
              <a:t>ngZone</a:t>
            </a:r>
            <a:r>
              <a:rPr lang="es-ES" sz="1200" b="1" dirty="0"/>
              <a:t>, el cual es parte del soporte Angular para operaciones asíncronas y es una parte esencial para la detección de cambios. Aquí se usa para reportar un mensaje de error para la operación que dispara el proceso de detección del cambio y muestra el error al usuario.</a:t>
            </a:r>
          </a:p>
        </p:txBody>
      </p:sp>
    </p:spTree>
    <p:extLst>
      <p:ext uri="{BB962C8B-B14F-4D97-AF65-F5344CB8AC3E}">
        <p14:creationId xmlns:p14="http://schemas.microsoft.com/office/powerpoint/2010/main" val="2276438862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0A29480-8284-406B-9631-1F3F64E1DD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76673"/>
            <a:ext cx="8229600" cy="5847928"/>
          </a:xfrm>
        </p:spPr>
        <p:txBody>
          <a:bodyPr/>
          <a:lstStyle/>
          <a:p>
            <a:r>
              <a:rPr lang="es-ES" dirty="0"/>
              <a:t>Configurando el manejador de Error</a:t>
            </a:r>
          </a:p>
          <a:p>
            <a:pPr marL="0" indent="0">
              <a:buNone/>
            </a:pPr>
            <a:r>
              <a:rPr lang="es-ES" dirty="0">
                <a:sym typeface="Wingdings" panose="05000000000000000000" pitchFamily="2" charset="2"/>
              </a:rPr>
              <a:t> </a:t>
            </a:r>
            <a:r>
              <a:rPr lang="es-ES" b="1" dirty="0" err="1">
                <a:sym typeface="Wingdings" panose="05000000000000000000" pitchFamily="2" charset="2"/>
              </a:rPr>
              <a:t>message.module.ts</a:t>
            </a:r>
            <a:r>
              <a:rPr lang="es-ES" b="1" dirty="0">
                <a:sym typeface="Wingdings" panose="05000000000000000000" pitchFamily="2" charset="2"/>
              </a:rPr>
              <a:t> </a:t>
            </a:r>
            <a:r>
              <a:rPr lang="es-ES" dirty="0">
                <a:sym typeface="Wingdings" panose="05000000000000000000" pitchFamily="2" charset="2"/>
              </a:rPr>
              <a:t>en </a:t>
            </a:r>
            <a:r>
              <a:rPr lang="es-ES" b="1" dirty="0" err="1">
                <a:sym typeface="Wingdings" panose="05000000000000000000" pitchFamily="2" charset="2"/>
              </a:rPr>
              <a:t>src</a:t>
            </a:r>
            <a:r>
              <a:rPr lang="es-ES" b="1" dirty="0">
                <a:sym typeface="Wingdings" panose="05000000000000000000" pitchFamily="2" charset="2"/>
              </a:rPr>
              <a:t>/app/</a:t>
            </a:r>
            <a:r>
              <a:rPr lang="es-ES" b="1" dirty="0" err="1">
                <a:sym typeface="Wingdings" panose="05000000000000000000" pitchFamily="2" charset="2"/>
              </a:rPr>
              <a:t>messages</a:t>
            </a:r>
            <a:endParaRPr lang="es-ES" b="1" dirty="0">
              <a:sym typeface="Wingdings" panose="05000000000000000000" pitchFamily="2" charset="2"/>
            </a:endParaRPr>
          </a:p>
          <a:p>
            <a:pPr marL="0" lvl="0" indent="0" algn="ctr">
              <a:buNone/>
            </a:pPr>
            <a:r>
              <a:rPr lang="es-E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es-ES" sz="1600" b="1">
                <a:solidFill>
                  <a:srgbClr val="FF0000"/>
                </a:solidFill>
                <a:latin typeface="Consolas" panose="020B0609020204030204" pitchFamily="49" charset="0"/>
              </a:rPr>
              <a:t>Listado 13.14)</a:t>
            </a:r>
            <a:endParaRPr lang="es-ES" sz="1600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s-E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NgModule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E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ErrorHandler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s-ES" sz="16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"@angular/</a:t>
            </a:r>
            <a:r>
              <a:rPr lang="es-ES" sz="16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core</a:t>
            </a:r>
            <a:r>
              <a:rPr lang="es-ES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BrowserModule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"@angular/platform-browser"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MessageComponent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"./</a:t>
            </a:r>
            <a:r>
              <a:rPr lang="es-E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message.component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MessageService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"./</a:t>
            </a:r>
            <a:r>
              <a:rPr lang="es-E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message.service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s-ES" sz="16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s-E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MessageErrorHandler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s-ES" sz="16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"./</a:t>
            </a:r>
            <a:r>
              <a:rPr lang="es-ES" sz="16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errorHandler</a:t>
            </a:r>
            <a:r>
              <a:rPr lang="es-ES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@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NgModule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({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imports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: [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BrowserModule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],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declarations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: [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MessageComponent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],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exports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: [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MessageComponent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],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providers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: [</a:t>
            </a:r>
            <a:r>
              <a:rPr lang="es-E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MessageService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{ </a:t>
            </a:r>
            <a:r>
              <a:rPr lang="es-E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provide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s-E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ErrorHandler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E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useClass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s-E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MessageErrorHandler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}]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})</a:t>
            </a:r>
          </a:p>
          <a:p>
            <a:pPr marL="0" indent="0">
              <a:buNone/>
            </a:pP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export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MessageModule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{ }</a:t>
            </a:r>
            <a:endParaRPr lang="es-ES" sz="1600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 algn="ctr">
              <a:buNone/>
            </a:pPr>
            <a:endParaRPr lang="es-ES" b="1" dirty="0"/>
          </a:p>
        </p:txBody>
      </p:sp>
      <p:sp>
        <p:nvSpPr>
          <p:cNvPr id="5" name="CuadroTexto 1"/>
          <p:cNvSpPr txBox="1"/>
          <p:nvPr/>
        </p:nvSpPr>
        <p:spPr>
          <a:xfrm>
            <a:off x="6444208" y="6005317"/>
            <a:ext cx="1594520" cy="33855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s-E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sz="1600" b="1" dirty="0"/>
              <a:t>visualizar</a:t>
            </a:r>
          </a:p>
        </p:txBody>
      </p:sp>
    </p:spTree>
    <p:extLst>
      <p:ext uri="{BB962C8B-B14F-4D97-AF65-F5344CB8AC3E}">
        <p14:creationId xmlns:p14="http://schemas.microsoft.com/office/powerpoint/2010/main" val="189430428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FB6E882-FC5B-4A11-AC6A-CC66B58240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548681"/>
            <a:ext cx="8229600" cy="5775920"/>
          </a:xfrm>
        </p:spPr>
        <p:txBody>
          <a:bodyPr/>
          <a:lstStyle/>
          <a:p>
            <a:pPr marL="0" indent="0">
              <a:buNone/>
            </a:pPr>
            <a:r>
              <a:rPr lang="es-ES" b="1" dirty="0"/>
              <a:t>Preparando el proyecto ejemplo:</a:t>
            </a:r>
          </a:p>
          <a:p>
            <a:r>
              <a:rPr lang="es-ES" dirty="0"/>
              <a:t>Usaremos el </a:t>
            </a:r>
            <a:r>
              <a:rPr lang="es-ES" dirty="0" err="1"/>
              <a:t>ejemploApp</a:t>
            </a:r>
            <a:r>
              <a:rPr lang="es-ES" dirty="0"/>
              <a:t> creado en el tema 11.</a:t>
            </a:r>
          </a:p>
          <a:p>
            <a:r>
              <a:rPr lang="es-ES" dirty="0"/>
              <a:t>Haremos un server que responda a peticiones HTTP con datos JSON. Añadir </a:t>
            </a:r>
            <a:r>
              <a:rPr lang="es-ES" sz="2400" dirty="0" err="1">
                <a:latin typeface="Consolas" panose="020B0609020204030204" pitchFamily="49" charset="0"/>
              </a:rPr>
              <a:t>json</a:t>
            </a:r>
            <a:r>
              <a:rPr lang="es-ES" sz="2400" dirty="0">
                <a:latin typeface="Consolas" panose="020B0609020204030204" pitchFamily="49" charset="0"/>
              </a:rPr>
              <a:t>-server </a:t>
            </a:r>
            <a:r>
              <a:rPr lang="es-ES" sz="2400" dirty="0" err="1">
                <a:latin typeface="Consolas" panose="020B0609020204030204" pitchFamily="49" charset="0"/>
              </a:rPr>
              <a:t>package</a:t>
            </a:r>
            <a:r>
              <a:rPr lang="es-ES" sz="2400" dirty="0">
                <a:latin typeface="Consolas" panose="020B0609020204030204" pitchFamily="49" charset="0"/>
              </a:rPr>
              <a:t> </a:t>
            </a:r>
            <a:r>
              <a:rPr lang="es-ES" dirty="0"/>
              <a:t>al proyecto:</a:t>
            </a:r>
          </a:p>
          <a:p>
            <a:pPr marL="0" indent="0">
              <a:buNone/>
            </a:pPr>
            <a:r>
              <a:rPr lang="es-ES" b="1" dirty="0">
                <a:latin typeface="Consolas" panose="020B0609020204030204" pitchFamily="49" charset="0"/>
              </a:rPr>
              <a:t>	</a:t>
            </a:r>
            <a:r>
              <a:rPr lang="es-ES" b="1" dirty="0" err="1">
                <a:latin typeface="Consolas" panose="020B0609020204030204" pitchFamily="49" charset="0"/>
              </a:rPr>
              <a:t>npm</a:t>
            </a:r>
            <a:r>
              <a:rPr lang="es-ES" b="1" dirty="0">
                <a:latin typeface="Consolas" panose="020B0609020204030204" pitchFamily="49" charset="0"/>
              </a:rPr>
              <a:t> </a:t>
            </a:r>
            <a:r>
              <a:rPr lang="es-ES" b="1" dirty="0" err="1">
                <a:latin typeface="Consolas" panose="020B0609020204030204" pitchFamily="49" charset="0"/>
              </a:rPr>
              <a:t>install</a:t>
            </a:r>
            <a:r>
              <a:rPr lang="es-ES" b="1" dirty="0">
                <a:latin typeface="Consolas" panose="020B0609020204030204" pitchFamily="49" charset="0"/>
              </a:rPr>
              <a:t> </a:t>
            </a:r>
            <a:r>
              <a:rPr lang="es-ES" b="1" dirty="0" err="1">
                <a:latin typeface="Consolas" panose="020B0609020204030204" pitchFamily="49" charset="0"/>
              </a:rPr>
              <a:t>json</a:t>
            </a:r>
            <a:r>
              <a:rPr lang="es-ES" b="1" dirty="0">
                <a:latin typeface="Consolas" panose="020B0609020204030204" pitchFamily="49" charset="0"/>
              </a:rPr>
              <a:t>-server</a:t>
            </a:r>
          </a:p>
          <a:p>
            <a:r>
              <a:rPr lang="es-ES" dirty="0"/>
              <a:t>Añadir script </a:t>
            </a:r>
            <a:r>
              <a:rPr lang="es-ES" dirty="0" err="1"/>
              <a:t>entry</a:t>
            </a:r>
            <a:r>
              <a:rPr lang="es-ES" dirty="0"/>
              <a:t> </a:t>
            </a:r>
            <a:r>
              <a:rPr lang="es-ES" dirty="0">
                <a:sym typeface="Wingdings" panose="05000000000000000000" pitchFamily="2" charset="2"/>
              </a:rPr>
              <a:t> </a:t>
            </a:r>
            <a:r>
              <a:rPr lang="es-ES" b="1" dirty="0" err="1">
                <a:sym typeface="Wingdings" panose="05000000000000000000" pitchFamily="2" charset="2"/>
              </a:rPr>
              <a:t>package.json</a:t>
            </a:r>
            <a:endParaRPr lang="es-ES" b="1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s-ES" sz="1800" dirty="0">
                <a:solidFill>
                  <a:srgbClr val="2E75B6"/>
                </a:solidFill>
                <a:latin typeface="Consolas" panose="020B0609020204030204" pitchFamily="49" charset="0"/>
              </a:rPr>
              <a:t>"scripts"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: {</a:t>
            </a:r>
          </a:p>
          <a:p>
            <a:pPr marL="0" indent="0">
              <a:buNone/>
            </a:pP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800" dirty="0">
                <a:solidFill>
                  <a:srgbClr val="2E75B6"/>
                </a:solidFill>
                <a:latin typeface="Consolas" panose="020B0609020204030204" pitchFamily="49" charset="0"/>
              </a:rPr>
              <a:t>"ng"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s-ES" sz="1800" dirty="0">
                <a:solidFill>
                  <a:srgbClr val="A31515"/>
                </a:solidFill>
                <a:latin typeface="Consolas" panose="020B0609020204030204" pitchFamily="49" charset="0"/>
              </a:rPr>
              <a:t>"ng"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800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s-ES" sz="1800" dirty="0" err="1">
                <a:solidFill>
                  <a:srgbClr val="2E75B6"/>
                </a:solidFill>
                <a:latin typeface="Consolas" panose="020B0609020204030204" pitchFamily="49" charset="0"/>
              </a:rPr>
              <a:t>start</a:t>
            </a:r>
            <a:r>
              <a:rPr lang="es-ES" sz="1800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s-ES" sz="1800" dirty="0">
                <a:solidFill>
                  <a:srgbClr val="A31515"/>
                </a:solidFill>
                <a:latin typeface="Consolas" panose="020B0609020204030204" pitchFamily="49" charset="0"/>
              </a:rPr>
              <a:t>"ng </a:t>
            </a:r>
            <a:r>
              <a:rPr lang="es-E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serve</a:t>
            </a:r>
            <a:r>
              <a:rPr lang="es-E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800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s-ES" sz="1800" dirty="0" err="1">
                <a:solidFill>
                  <a:srgbClr val="2E75B6"/>
                </a:solidFill>
                <a:latin typeface="Consolas" panose="020B0609020204030204" pitchFamily="49" charset="0"/>
              </a:rPr>
              <a:t>build</a:t>
            </a:r>
            <a:r>
              <a:rPr lang="es-ES" sz="1800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s-ES" sz="1800" dirty="0">
                <a:solidFill>
                  <a:srgbClr val="A31515"/>
                </a:solidFill>
                <a:latin typeface="Consolas" panose="020B0609020204030204" pitchFamily="49" charset="0"/>
              </a:rPr>
              <a:t>"ng </a:t>
            </a:r>
            <a:r>
              <a:rPr lang="es-E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build</a:t>
            </a:r>
            <a:r>
              <a:rPr lang="es-E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800" dirty="0">
                <a:solidFill>
                  <a:srgbClr val="2E75B6"/>
                </a:solidFill>
                <a:latin typeface="Consolas" panose="020B0609020204030204" pitchFamily="49" charset="0"/>
              </a:rPr>
              <a:t>"test"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s-ES" sz="1800" dirty="0">
                <a:solidFill>
                  <a:srgbClr val="A31515"/>
                </a:solidFill>
                <a:latin typeface="Consolas" panose="020B0609020204030204" pitchFamily="49" charset="0"/>
              </a:rPr>
              <a:t>"ng test"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800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s-ES" sz="1800" dirty="0" err="1">
                <a:solidFill>
                  <a:srgbClr val="2E75B6"/>
                </a:solidFill>
                <a:latin typeface="Consolas" panose="020B0609020204030204" pitchFamily="49" charset="0"/>
              </a:rPr>
              <a:t>lint</a:t>
            </a:r>
            <a:r>
              <a:rPr lang="es-ES" sz="1800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s-ES" sz="1800" dirty="0">
                <a:solidFill>
                  <a:srgbClr val="A31515"/>
                </a:solidFill>
                <a:latin typeface="Consolas" panose="020B0609020204030204" pitchFamily="49" charset="0"/>
              </a:rPr>
              <a:t>"ng </a:t>
            </a:r>
            <a:r>
              <a:rPr lang="es-E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lint</a:t>
            </a:r>
            <a:r>
              <a:rPr lang="es-E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800" dirty="0">
                <a:solidFill>
                  <a:srgbClr val="2E75B6"/>
                </a:solidFill>
                <a:latin typeface="Consolas" panose="020B0609020204030204" pitchFamily="49" charset="0"/>
              </a:rPr>
              <a:t>"e2e"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s-ES" sz="1800" dirty="0">
                <a:solidFill>
                  <a:srgbClr val="A31515"/>
                </a:solidFill>
                <a:latin typeface="Consolas" panose="020B0609020204030204" pitchFamily="49" charset="0"/>
              </a:rPr>
              <a:t>"ng e2e"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800" b="1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s-ES" sz="1800" b="1" dirty="0" err="1">
                <a:solidFill>
                  <a:srgbClr val="2E75B6"/>
                </a:solidFill>
                <a:latin typeface="Consolas" panose="020B0609020204030204" pitchFamily="49" charset="0"/>
              </a:rPr>
              <a:t>json</a:t>
            </a:r>
            <a:r>
              <a:rPr lang="es-ES" sz="1800" b="1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s-E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s-ES" sz="1800" b="1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8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json</a:t>
            </a:r>
            <a:r>
              <a:rPr lang="es-ES" sz="1800" b="1" dirty="0">
                <a:solidFill>
                  <a:srgbClr val="A31515"/>
                </a:solidFill>
                <a:latin typeface="Consolas" panose="020B0609020204030204" pitchFamily="49" charset="0"/>
              </a:rPr>
              <a:t>-server --p 3500 restData.js"</a:t>
            </a:r>
            <a:endParaRPr lang="es-ES" sz="1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 },</a:t>
            </a:r>
            <a:endParaRPr lang="es-ES" sz="1800" b="1" dirty="0"/>
          </a:p>
        </p:txBody>
      </p: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FC38A6EC-599A-4E91-81DB-DD94BC30B05E}"/>
              </a:ext>
            </a:extLst>
          </p:cNvPr>
          <p:cNvCxnSpPr/>
          <p:nvPr/>
        </p:nvCxnSpPr>
        <p:spPr>
          <a:xfrm flipH="1">
            <a:off x="6516216" y="6165304"/>
            <a:ext cx="129614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5588969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2128A99-03B8-452D-B4D3-6CF24D8EC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C3928CB8-E7FC-4F05-BFAE-5D71023DDB2B}"/>
              </a:ext>
            </a:extLst>
          </p:cNvPr>
          <p:cNvPicPr/>
          <p:nvPr/>
        </p:nvPicPr>
        <p:blipFill rotWithShape="1">
          <a:blip r:embed="rId3"/>
          <a:srcRect l="353" t="4079" b="7446"/>
          <a:stretch/>
        </p:blipFill>
        <p:spPr bwMode="auto">
          <a:xfrm>
            <a:off x="457200" y="592138"/>
            <a:ext cx="8229600" cy="535714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346056A0-0914-48B0-9DCA-6E1881FDB102}"/>
              </a:ext>
            </a:extLst>
          </p:cNvPr>
          <p:cNvSpPr txBox="1"/>
          <p:nvPr/>
        </p:nvSpPr>
        <p:spPr>
          <a:xfrm>
            <a:off x="755576" y="5805264"/>
            <a:ext cx="79312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Hasta aquí, el proyecto compilado y funcionando está en :</a:t>
            </a:r>
          </a:p>
          <a:p>
            <a:r>
              <a:rPr lang="es-MX" dirty="0"/>
              <a:t>F:\ANGULAR6(MASTER)\CURSO\CursoAngular\EjemploAntesRouting\ejemploApp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17312333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D634C20-4F42-4443-93C1-42148C7DA4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04665"/>
            <a:ext cx="8229600" cy="5919936"/>
          </a:xfrm>
        </p:spPr>
        <p:txBody>
          <a:bodyPr/>
          <a:lstStyle/>
          <a:p>
            <a:pPr marL="0" indent="0">
              <a:buNone/>
            </a:pPr>
            <a:r>
              <a:rPr lang="es-ES" b="1" u="sng" dirty="0">
                <a:solidFill>
                  <a:prstClr val="black"/>
                </a:solidFill>
              </a:rPr>
              <a:t>Ejercicio Propuesto(13.1)</a:t>
            </a:r>
          </a:p>
          <a:p>
            <a:pPr marL="0" indent="0">
              <a:buNone/>
            </a:pPr>
            <a:r>
              <a:rPr lang="es-ES" dirty="0"/>
              <a:t>1. Instalar el servidor </a:t>
            </a:r>
            <a:r>
              <a:rPr lang="es-ES" dirty="0" err="1"/>
              <a:t>json</a:t>
            </a:r>
            <a:r>
              <a:rPr lang="es-ES" dirty="0"/>
              <a:t> en el proyecto.</a:t>
            </a:r>
          </a:p>
          <a:p>
            <a:pPr marL="0" indent="0">
              <a:buNone/>
            </a:pPr>
            <a:r>
              <a:rPr lang="es-ES" dirty="0"/>
              <a:t>2. Configurar el Modulo para que admita </a:t>
            </a:r>
            <a:r>
              <a:rPr lang="es-ES" sz="2800" dirty="0"/>
              <a:t>respuestas HTTP asíncronas.</a:t>
            </a:r>
          </a:p>
          <a:p>
            <a:pPr marL="0" indent="0">
              <a:buNone/>
            </a:pPr>
            <a:r>
              <a:rPr lang="es-ES" sz="2800" dirty="0"/>
              <a:t>3. Crear el siguiente fichero de datos:</a:t>
            </a:r>
          </a:p>
          <a:p>
            <a:pPr marL="0" indent="0">
              <a:buNone/>
            </a:pPr>
            <a:endParaRPr lang="es-ES" sz="2800" dirty="0"/>
          </a:p>
          <a:p>
            <a:pPr marL="0" indent="0">
              <a:buNone/>
            </a:pPr>
            <a:r>
              <a:rPr lang="es-ES" sz="1400" dirty="0" err="1"/>
              <a:t>courses</a:t>
            </a:r>
            <a:r>
              <a:rPr lang="es-ES" sz="1400" dirty="0"/>
              <a:t>: [</a:t>
            </a:r>
          </a:p>
          <a:p>
            <a:pPr marL="0" indent="0">
              <a:buNone/>
            </a:pPr>
            <a:r>
              <a:rPr lang="en-US" sz="1400" dirty="0"/>
              <a:t>      { id: 1, title: "Agile", </a:t>
            </a:r>
            <a:r>
              <a:rPr lang="en-US" sz="1400" dirty="0" err="1"/>
              <a:t>seatCapacity</a:t>
            </a:r>
            <a:r>
              <a:rPr lang="en-US" sz="1400" dirty="0"/>
              <a:t>: 20, price: 274, </a:t>
            </a:r>
            <a:r>
              <a:rPr lang="en-US" sz="1400" dirty="0" err="1"/>
              <a:t>instructorName</a:t>
            </a:r>
            <a:r>
              <a:rPr lang="en-US" sz="1400" dirty="0"/>
              <a:t>: "John Jones" },</a:t>
            </a:r>
          </a:p>
          <a:p>
            <a:pPr marL="0" indent="0">
              <a:buNone/>
            </a:pPr>
            <a:r>
              <a:rPr lang="en-US" sz="1400" dirty="0"/>
              <a:t>      { id: 2, title: "C#", </a:t>
            </a:r>
            <a:r>
              <a:rPr lang="en-US" sz="1400" dirty="0" err="1"/>
              <a:t>seatCapacity</a:t>
            </a:r>
            <a:r>
              <a:rPr lang="en-US" sz="1400" dirty="0"/>
              <a:t>: 15, price: 345.23, </a:t>
            </a:r>
            <a:r>
              <a:rPr lang="en-US" sz="1400" dirty="0" err="1"/>
              <a:t>instructorName</a:t>
            </a:r>
            <a:r>
              <a:rPr lang="en-US" sz="1400" dirty="0"/>
              <a:t>: "John Jones" },</a:t>
            </a:r>
          </a:p>
          <a:p>
            <a:pPr marL="0" indent="0">
              <a:buNone/>
            </a:pPr>
            <a:r>
              <a:rPr lang="en-US" sz="1400" dirty="0"/>
              <a:t>      { id: 3, title: "Angular", </a:t>
            </a:r>
            <a:r>
              <a:rPr lang="en-US" sz="1400" dirty="0" err="1"/>
              <a:t>seatCapacity</a:t>
            </a:r>
            <a:r>
              <a:rPr lang="en-US" sz="1400" dirty="0"/>
              <a:t>: 13, price: 452, </a:t>
            </a:r>
            <a:r>
              <a:rPr lang="en-US" sz="1400" dirty="0" err="1"/>
              <a:t>instructorName</a:t>
            </a:r>
            <a:r>
              <a:rPr lang="en-US" sz="1400" dirty="0"/>
              <a:t>: "Ross Miller" },</a:t>
            </a:r>
          </a:p>
          <a:p>
            <a:pPr marL="0" indent="0">
              <a:buNone/>
            </a:pPr>
            <a:r>
              <a:rPr lang="en-US" sz="1400" dirty="0"/>
              <a:t>      { id: 4, title: "Java", </a:t>
            </a:r>
            <a:r>
              <a:rPr lang="en-US" sz="1400" dirty="0" err="1"/>
              <a:t>seatCapacity</a:t>
            </a:r>
            <a:r>
              <a:rPr lang="en-US" sz="1400" dirty="0"/>
              <a:t>: 10, price: 232.2, </a:t>
            </a:r>
            <a:r>
              <a:rPr lang="en-US" sz="1400" dirty="0" err="1"/>
              <a:t>instructorName</a:t>
            </a:r>
            <a:r>
              <a:rPr lang="en-US" sz="1400" dirty="0"/>
              <a:t>: "Alex Walker" },</a:t>
            </a:r>
          </a:p>
          <a:p>
            <a:pPr marL="0" indent="0">
              <a:buNone/>
            </a:pPr>
            <a:r>
              <a:rPr lang="en-US" sz="1400" dirty="0"/>
              <a:t>      { id: 5, title: "SQL", </a:t>
            </a:r>
            <a:r>
              <a:rPr lang="en-US" sz="1400" dirty="0" err="1"/>
              <a:t>seatCapacity</a:t>
            </a:r>
            <a:r>
              <a:rPr lang="en-US" sz="1400" dirty="0"/>
              <a:t>: 10, price: 157, </a:t>
            </a:r>
            <a:r>
              <a:rPr lang="en-US" sz="1400" dirty="0" err="1"/>
              <a:t>instructorName</a:t>
            </a:r>
            <a:r>
              <a:rPr lang="en-US" sz="1400" dirty="0"/>
              <a:t>: "Ross Miller" },</a:t>
            </a:r>
          </a:p>
          <a:p>
            <a:pPr marL="0" indent="0">
              <a:buNone/>
            </a:pPr>
            <a:r>
              <a:rPr lang="en-US" sz="1400" dirty="0"/>
              <a:t>      { id: 6, title: "JavaScript", </a:t>
            </a:r>
            <a:r>
              <a:rPr lang="en-US" sz="1400" dirty="0" err="1"/>
              <a:t>seatCapacity</a:t>
            </a:r>
            <a:r>
              <a:rPr lang="en-US" sz="1400" dirty="0"/>
              <a:t>: 20, price: 123, </a:t>
            </a:r>
            <a:r>
              <a:rPr lang="en-US" sz="1400" dirty="0" err="1"/>
              <a:t>instructorName</a:t>
            </a:r>
            <a:r>
              <a:rPr lang="en-US" sz="1400" dirty="0"/>
              <a:t>: "John Jones" },</a:t>
            </a:r>
          </a:p>
          <a:p>
            <a:pPr marL="0" indent="0">
              <a:buNone/>
            </a:pPr>
            <a:r>
              <a:rPr lang="en-US" sz="1400" dirty="0"/>
              <a:t>      { id: 7, title: "Programing Object", </a:t>
            </a:r>
            <a:r>
              <a:rPr lang="en-US" sz="1400" dirty="0" err="1"/>
              <a:t>seatCapacity</a:t>
            </a:r>
            <a:r>
              <a:rPr lang="en-US" sz="1400" dirty="0"/>
              <a:t>: 20, price: 89.87, </a:t>
            </a:r>
            <a:r>
              <a:rPr lang="en-US" sz="1400" dirty="0" err="1"/>
              <a:t>instructorName</a:t>
            </a:r>
            <a:r>
              <a:rPr lang="en-US" sz="1400" dirty="0"/>
              <a:t>: "Alex Walker" },</a:t>
            </a:r>
          </a:p>
          <a:p>
            <a:pPr marL="0" indent="0">
              <a:buNone/>
            </a:pPr>
            <a:r>
              <a:rPr lang="en-US" sz="1400" dirty="0"/>
              <a:t>      { id: 8, title: "Data Analytics", </a:t>
            </a:r>
            <a:r>
              <a:rPr lang="en-US" sz="1400" dirty="0" err="1"/>
              <a:t>seatCapacity</a:t>
            </a:r>
            <a:r>
              <a:rPr lang="en-US" sz="1400" dirty="0"/>
              <a:t>: 15, price: 674, </a:t>
            </a:r>
            <a:r>
              <a:rPr lang="en-US" sz="1400" dirty="0" err="1"/>
              <a:t>instructorName</a:t>
            </a:r>
            <a:r>
              <a:rPr lang="en-US" sz="1400" dirty="0"/>
              <a:t>: "Philip Marrow" },</a:t>
            </a:r>
          </a:p>
          <a:p>
            <a:pPr marL="0" indent="0">
              <a:buNone/>
            </a:pPr>
            <a:r>
              <a:rPr lang="en-US" sz="1400" dirty="0"/>
              <a:t>      { id: 9, title: "Xamarin", </a:t>
            </a:r>
            <a:r>
              <a:rPr lang="en-US" sz="1400" dirty="0" err="1"/>
              <a:t>seatCapacity</a:t>
            </a:r>
            <a:r>
              <a:rPr lang="en-US" sz="1400" dirty="0"/>
              <a:t>: 20, price: 174, </a:t>
            </a:r>
            <a:r>
              <a:rPr lang="en-US" sz="1400" dirty="0" err="1"/>
              <a:t>instructorName</a:t>
            </a:r>
            <a:r>
              <a:rPr lang="en-US" sz="1400" dirty="0"/>
              <a:t>: "John Jones" }</a:t>
            </a:r>
          </a:p>
          <a:p>
            <a:pPr marL="0" indent="0">
              <a:buNone/>
            </a:pPr>
            <a:r>
              <a:rPr lang="es-ES" sz="1400" dirty="0"/>
              <a:t>    ]</a:t>
            </a:r>
          </a:p>
        </p:txBody>
      </p:sp>
    </p:spTree>
    <p:extLst>
      <p:ext uri="{BB962C8B-B14F-4D97-AF65-F5344CB8AC3E}">
        <p14:creationId xmlns:p14="http://schemas.microsoft.com/office/powerpoint/2010/main" val="274394034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6CF9AEB-C2A2-4951-B790-B275519CD2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76673"/>
            <a:ext cx="8229600" cy="5847928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4. Deshabilitar todos los métodos aplicados al Observable.</a:t>
            </a:r>
          </a:p>
          <a:p>
            <a:pPr marL="0" indent="0">
              <a:buNone/>
            </a:pPr>
            <a:r>
              <a:rPr lang="es-ES" dirty="0"/>
              <a:t>5. Arrancar el servidor de datos y compilar el proyecto.</a:t>
            </a:r>
          </a:p>
          <a:p>
            <a:pPr marL="0" indent="0">
              <a:buNone/>
            </a:pPr>
            <a:r>
              <a:rPr lang="es-ES" dirty="0"/>
              <a:t>6. Crear un nuevo servicio de fuente de datos, reemplazando la fuente de datos estática.</a:t>
            </a:r>
          </a:p>
          <a:p>
            <a:pPr marL="0" indent="0">
              <a:buNone/>
            </a:pPr>
            <a:r>
              <a:rPr lang="es-ES" dirty="0"/>
              <a:t>7. Configurar un Proveedor para la nueva fuente de datos</a:t>
            </a:r>
          </a:p>
          <a:p>
            <a:pPr marL="0" indent="0">
              <a:buNone/>
            </a:pPr>
            <a:r>
              <a:rPr lang="es-ES" dirty="0"/>
              <a:t>8. Usar la nueva fuente de datos</a:t>
            </a:r>
          </a:p>
          <a:p>
            <a:pPr marL="0" indent="0">
              <a:buNone/>
            </a:pPr>
            <a:r>
              <a:rPr lang="es-ES" dirty="0"/>
              <a:t>9. Añadir métodos a la clase </a:t>
            </a:r>
            <a:r>
              <a:rPr lang="es-ES" i="1" dirty="0"/>
              <a:t>data </a:t>
            </a:r>
            <a:r>
              <a:rPr lang="es-ES" i="1" dirty="0" err="1"/>
              <a:t>source</a:t>
            </a:r>
            <a:r>
              <a:rPr lang="es-ES" i="1" dirty="0"/>
              <a:t> </a:t>
            </a:r>
            <a:r>
              <a:rPr lang="es-ES" dirty="0"/>
              <a:t>para que envíe HTTP que salven o actualicen objetos usando la clase </a:t>
            </a:r>
            <a:r>
              <a:rPr lang="es-ES" i="1" dirty="0" err="1"/>
              <a:t>HttpClient</a:t>
            </a:r>
            <a:r>
              <a:rPr lang="es-ES" i="1" dirty="0"/>
              <a:t>.</a:t>
            </a:r>
          </a:p>
          <a:p>
            <a:pPr marL="0" indent="0">
              <a:buNone/>
            </a:pPr>
            <a:r>
              <a:rPr lang="es-ES" dirty="0"/>
              <a:t>10. Consolidar la respuesta mediante el verbo HTTP correspondiente.</a:t>
            </a:r>
          </a:p>
          <a:p>
            <a:pPr marL="0" indent="0">
              <a:buNone/>
            </a:pPr>
            <a:r>
              <a:rPr lang="es-ES" dirty="0"/>
              <a:t>11. Configurar las cabeceras de la respuesta para que el servidor permita asociarla con </a:t>
            </a:r>
            <a:r>
              <a:rPr lang="es-ES"/>
              <a:t>la aplicación.</a:t>
            </a: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91633049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AC33D2B-E837-4E0F-95A8-18169C1D43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692697"/>
            <a:ext cx="8229600" cy="5631904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12. Forzar un error en la aplicación creando un botón que intente borrar un registro que no existe.</a:t>
            </a: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59630658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9C76B4B-F7CB-4EAE-8C73-186E7A1898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548681"/>
            <a:ext cx="8229600" cy="5775920"/>
          </a:xfrm>
        </p:spPr>
        <p:txBody>
          <a:bodyPr/>
          <a:lstStyle/>
          <a:p>
            <a:r>
              <a:rPr lang="es-ES" u="sng" dirty="0"/>
              <a:t>Configurando el </a:t>
            </a:r>
            <a:r>
              <a:rPr lang="es-ES" u="sng" dirty="0" err="1"/>
              <a:t>Model</a:t>
            </a:r>
            <a:r>
              <a:rPr lang="es-ES" u="sng" dirty="0"/>
              <a:t> Module</a:t>
            </a:r>
            <a:r>
              <a:rPr lang="es-ES" dirty="0"/>
              <a:t>:</a:t>
            </a:r>
          </a:p>
          <a:p>
            <a:pPr marL="0" indent="0">
              <a:buNone/>
            </a:pPr>
            <a:r>
              <a:rPr lang="es-ES" dirty="0">
                <a:sym typeface="Wingdings" panose="05000000000000000000" pitchFamily="2" charset="2"/>
              </a:rPr>
              <a:t> </a:t>
            </a:r>
            <a:r>
              <a:rPr lang="es-ES" b="1" dirty="0" err="1">
                <a:sym typeface="Wingdings" panose="05000000000000000000" pitchFamily="2" charset="2"/>
              </a:rPr>
              <a:t>model.module.ts</a:t>
            </a:r>
            <a:r>
              <a:rPr lang="es-ES" b="1" dirty="0">
                <a:sym typeface="Wingdings" panose="05000000000000000000" pitchFamily="2" charset="2"/>
              </a:rPr>
              <a:t> </a:t>
            </a:r>
            <a:r>
              <a:rPr lang="es-ES" dirty="0">
                <a:sym typeface="Wingdings" panose="05000000000000000000" pitchFamily="2" charset="2"/>
              </a:rPr>
              <a:t>en </a:t>
            </a:r>
            <a:r>
              <a:rPr lang="es-ES" b="1" dirty="0" err="1">
                <a:sym typeface="Wingdings" panose="05000000000000000000" pitchFamily="2" charset="2"/>
              </a:rPr>
              <a:t>src</a:t>
            </a:r>
            <a:r>
              <a:rPr lang="es-ES" b="1" dirty="0">
                <a:sym typeface="Wingdings" panose="05000000000000000000" pitchFamily="2" charset="2"/>
              </a:rPr>
              <a:t>/app/</a:t>
            </a:r>
            <a:r>
              <a:rPr lang="es-ES" b="1" dirty="0" err="1">
                <a:sym typeface="Wingdings" panose="05000000000000000000" pitchFamily="2" charset="2"/>
              </a:rPr>
              <a:t>model</a:t>
            </a:r>
            <a:endParaRPr lang="es-ES" b="1" dirty="0">
              <a:sym typeface="Wingdings" panose="05000000000000000000" pitchFamily="2" charset="2"/>
            </a:endParaRPr>
          </a:p>
          <a:p>
            <a:pPr marL="0" indent="0" algn="ctr">
              <a:buNone/>
            </a:pPr>
            <a:r>
              <a:rPr lang="es-E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(Listado 13.1)</a:t>
            </a:r>
          </a:p>
          <a:p>
            <a:pPr marL="0" indent="0" algn="ctr">
              <a:buNone/>
            </a:pPr>
            <a:endParaRPr lang="es-ES" sz="1600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NgModule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"@angular/core"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StaticDataSource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"./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static.datasource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 Model }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"./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repository.model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HttpClientModule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"@angular/common/http"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@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NgModule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({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imports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:[</a:t>
            </a:r>
            <a:r>
              <a:rPr lang="es-E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HttpClientModule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],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providers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: [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Model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StaticDataSource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})</a:t>
            </a:r>
          </a:p>
          <a:p>
            <a:pPr marL="0" indent="0">
              <a:buNone/>
            </a:pP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export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ModelModule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{ }</a:t>
            </a:r>
            <a:endParaRPr lang="es-ES" sz="1600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9C1ADB5E-D27F-43F6-8238-8C54E6A8FF00}"/>
              </a:ext>
            </a:extLst>
          </p:cNvPr>
          <p:cNvCxnSpPr>
            <a:cxnSpLocks/>
          </p:cNvCxnSpPr>
          <p:nvPr/>
        </p:nvCxnSpPr>
        <p:spPr>
          <a:xfrm flipH="1">
            <a:off x="6948264" y="3140968"/>
            <a:ext cx="115212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94AF1E40-B41E-406D-8975-EA94457652E9}"/>
              </a:ext>
            </a:extLst>
          </p:cNvPr>
          <p:cNvCxnSpPr/>
          <p:nvPr/>
        </p:nvCxnSpPr>
        <p:spPr>
          <a:xfrm flipH="1">
            <a:off x="3851920" y="4005064"/>
            <a:ext cx="122413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5739800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F8018DD-4A1A-42B5-8DF9-F1DBCB0A25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548679"/>
            <a:ext cx="8229600" cy="5775921"/>
          </a:xfrm>
        </p:spPr>
        <p:txBody>
          <a:bodyPr/>
          <a:lstStyle/>
          <a:p>
            <a:r>
              <a:rPr lang="es-ES" u="sng" dirty="0"/>
              <a:t>Creando el fichero de datos:</a:t>
            </a:r>
          </a:p>
          <a:p>
            <a:pPr marL="0" indent="0">
              <a:buNone/>
            </a:pPr>
            <a:r>
              <a:rPr lang="es-ES" dirty="0"/>
              <a:t>Nuevo fichero </a:t>
            </a:r>
            <a:r>
              <a:rPr lang="es-ES" dirty="0">
                <a:sym typeface="Wingdings" panose="05000000000000000000" pitchFamily="2" charset="2"/>
              </a:rPr>
              <a:t> </a:t>
            </a:r>
            <a:r>
              <a:rPr lang="es-ES" b="1" dirty="0">
                <a:sym typeface="Wingdings" panose="05000000000000000000" pitchFamily="2" charset="2"/>
              </a:rPr>
              <a:t>restData.js </a:t>
            </a:r>
            <a:r>
              <a:rPr lang="es-ES" dirty="0">
                <a:sym typeface="Wingdings" panose="05000000000000000000" pitchFamily="2" charset="2"/>
              </a:rPr>
              <a:t>en </a:t>
            </a:r>
            <a:r>
              <a:rPr lang="es-ES" b="1" dirty="0" err="1">
                <a:sym typeface="Wingdings" panose="05000000000000000000" pitchFamily="2" charset="2"/>
              </a:rPr>
              <a:t>ejemploApp</a:t>
            </a:r>
            <a:endParaRPr lang="es-ES" b="1" dirty="0">
              <a:sym typeface="Wingdings" panose="05000000000000000000" pitchFamily="2" charset="2"/>
            </a:endParaRPr>
          </a:p>
          <a:p>
            <a:pPr marL="0" lvl="0" indent="0" algn="ctr">
              <a:buNone/>
            </a:pPr>
            <a:r>
              <a:rPr lang="es-E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(Listado 13.2)</a:t>
            </a:r>
          </a:p>
          <a:p>
            <a:pPr marL="0" indent="0">
              <a:buNone/>
            </a:pPr>
            <a:r>
              <a:rPr lang="es-E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module.exports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s-E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() {</a:t>
            </a:r>
          </a:p>
          <a:p>
            <a:pPr marL="0" indent="0">
              <a:buNone/>
            </a:pP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data = {</a:t>
            </a:r>
          </a:p>
          <a:p>
            <a:pPr marL="0" indent="0">
              <a:buNone/>
            </a:pP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E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products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: [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{ id: 1, name: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"Kayak"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category: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"Watersports"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price: 275 },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{ id: 2, name: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"Lifejacket"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category: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"Watersports"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price: 48.95 },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{ id: 3, name: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"Soccer Ball"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category: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"Soccer"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price: 19.50 },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{ id: 4, name: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"Corner Flags"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category: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"Soccer"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price: 34.95 },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{ id: 5, name: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"Stadium"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category: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"Soccer"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price: 79500 },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{ id: 6, name: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"Thinking Cap"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category: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"Chess"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price: 16 },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{ id: 7, name: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"Unsteady Chair"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category: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"Chess"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price: 29.95 },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{ id: 8, name: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"Human Chess Board"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category: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"Chess"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price: 75 },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{ id: 9, name: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"Bling </a:t>
            </a:r>
            <a:r>
              <a:rPr lang="en-US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Bling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 King"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category: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"Chess"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price: 1200 }</a:t>
            </a:r>
          </a:p>
          <a:p>
            <a:pPr marL="0" indent="0">
              <a:buNone/>
            </a:pP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]</a:t>
            </a:r>
          </a:p>
          <a:p>
            <a:pPr marL="0" indent="0">
              <a:buNone/>
            </a:pP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data</a:t>
            </a:r>
          </a:p>
          <a:p>
            <a:pPr marL="0" indent="0">
              <a:buNone/>
            </a:pP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s-ES" sz="1200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s-ES" b="1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s-ES" b="1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417C2DC6-54D6-44C4-B1E1-B675E7F2C17B}"/>
              </a:ext>
            </a:extLst>
          </p:cNvPr>
          <p:cNvSpPr txBox="1"/>
          <p:nvPr/>
        </p:nvSpPr>
        <p:spPr>
          <a:xfrm>
            <a:off x="611560" y="5373216"/>
            <a:ext cx="7704856" cy="83099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200" b="1" dirty="0"/>
              <a:t>NOTA: </a:t>
            </a:r>
            <a:r>
              <a:rPr lang="es-ES" sz="1200" b="1" dirty="0" err="1"/>
              <a:t>json</a:t>
            </a:r>
            <a:r>
              <a:rPr lang="es-ES" sz="1200" b="1" dirty="0"/>
              <a:t>-server puede trabajar con ficheros JSON o ficheros JavaScript. Si usas JSON entonces su contenido será modificado para actualizar cambios hechos por el cliente. En este ejemplo vamos a trabajar con un fichero JavaScript para que los datos puedan ser generados programáticamente y que al restaurar el proceso los datos vuelvan a su estado original.</a:t>
            </a:r>
          </a:p>
        </p:txBody>
      </p:sp>
    </p:spTree>
    <p:extLst>
      <p:ext uri="{BB962C8B-B14F-4D97-AF65-F5344CB8AC3E}">
        <p14:creationId xmlns:p14="http://schemas.microsoft.com/office/powerpoint/2010/main" val="2683791603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B925700-207F-49F5-95A7-FB8646DAD1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620689"/>
            <a:ext cx="8229600" cy="5703912"/>
          </a:xfrm>
        </p:spPr>
        <p:txBody>
          <a:bodyPr/>
          <a:lstStyle/>
          <a:p>
            <a:r>
              <a:rPr lang="es-ES" u="sng" dirty="0"/>
              <a:t>Actualizando </a:t>
            </a:r>
            <a:r>
              <a:rPr lang="es-ES" u="sng" dirty="0" err="1"/>
              <a:t>Form</a:t>
            </a:r>
            <a:r>
              <a:rPr lang="es-ES" u="sng" dirty="0"/>
              <a:t> </a:t>
            </a:r>
            <a:r>
              <a:rPr lang="es-ES" u="sng" dirty="0" err="1"/>
              <a:t>Component</a:t>
            </a:r>
            <a:r>
              <a:rPr lang="es-ES" u="sng" dirty="0"/>
              <a:t>:</a:t>
            </a:r>
          </a:p>
          <a:p>
            <a:pPr marL="0" indent="0">
              <a:buNone/>
            </a:pPr>
            <a:r>
              <a:rPr lang="es-ES" dirty="0"/>
              <a:t>Deshabilitar los métodos </a:t>
            </a:r>
            <a:r>
              <a:rPr lang="es-ES" i="1" dirty="0" err="1"/>
              <a:t>skipWhile</a:t>
            </a:r>
            <a:r>
              <a:rPr lang="es-ES" dirty="0"/>
              <a:t> y </a:t>
            </a:r>
            <a:r>
              <a:rPr lang="es-ES" i="1" dirty="0" err="1"/>
              <a:t>distinctUntilChanged</a:t>
            </a:r>
            <a:r>
              <a:rPr lang="es-ES" dirty="0"/>
              <a:t> que eran aplicados al </a:t>
            </a:r>
            <a:r>
              <a:rPr lang="es-ES" i="1" dirty="0"/>
              <a:t>Observable</a:t>
            </a:r>
            <a:r>
              <a:rPr lang="es-ES" dirty="0"/>
              <a:t>.</a:t>
            </a:r>
          </a:p>
          <a:p>
            <a:pPr marL="0" indent="0">
              <a:buNone/>
            </a:pPr>
            <a:r>
              <a:rPr lang="es-ES" dirty="0">
                <a:sym typeface="Wingdings" panose="05000000000000000000" pitchFamily="2" charset="2"/>
              </a:rPr>
              <a:t> </a:t>
            </a:r>
            <a:r>
              <a:rPr lang="es-ES" b="1" dirty="0" err="1">
                <a:sym typeface="Wingdings" panose="05000000000000000000" pitchFamily="2" charset="2"/>
              </a:rPr>
              <a:t>form.component.ts</a:t>
            </a:r>
            <a:r>
              <a:rPr lang="es-ES" b="1" dirty="0">
                <a:sym typeface="Wingdings" panose="05000000000000000000" pitchFamily="2" charset="2"/>
              </a:rPr>
              <a:t> </a:t>
            </a:r>
            <a:r>
              <a:rPr lang="es-ES" dirty="0">
                <a:sym typeface="Wingdings" panose="05000000000000000000" pitchFamily="2" charset="2"/>
              </a:rPr>
              <a:t>en </a:t>
            </a:r>
            <a:r>
              <a:rPr lang="es-ES" b="1" dirty="0" err="1">
                <a:sym typeface="Wingdings" panose="05000000000000000000" pitchFamily="2" charset="2"/>
              </a:rPr>
              <a:t>src</a:t>
            </a:r>
            <a:r>
              <a:rPr lang="es-ES" b="1" dirty="0">
                <a:sym typeface="Wingdings" panose="05000000000000000000" pitchFamily="2" charset="2"/>
              </a:rPr>
              <a:t>/app/</a:t>
            </a:r>
            <a:r>
              <a:rPr lang="es-ES" b="1" dirty="0" err="1">
                <a:sym typeface="Wingdings" panose="05000000000000000000" pitchFamily="2" charset="2"/>
              </a:rPr>
              <a:t>core</a:t>
            </a:r>
            <a:endParaRPr lang="es-ES" b="1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constructor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model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Model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@Inject(SHARED_STATE)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stateEvents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 Observable&lt;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SharedState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&gt;) {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stateEvents</a:t>
            </a: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//.pipe(</a:t>
            </a:r>
            <a:r>
              <a:rPr lang="en-U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skipWhile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(state=&gt; </a:t>
            </a:r>
            <a:r>
              <a:rPr lang="en-U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state.mode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== MODES.EDIT))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.subscribe(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update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=&gt; {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.product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update.id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!=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undefined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Object.assign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.product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.model.getProduct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(update.id))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.editing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update.mode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== MODES.EDIT;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});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  <a:endParaRPr lang="es-ES" sz="1600" b="1" dirty="0"/>
          </a:p>
        </p:txBody>
      </p:sp>
    </p:spTree>
    <p:extLst>
      <p:ext uri="{BB962C8B-B14F-4D97-AF65-F5344CB8AC3E}">
        <p14:creationId xmlns:p14="http://schemas.microsoft.com/office/powerpoint/2010/main" val="956452709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D98FA74-DD15-4A0C-B8A8-B417BB8C92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60" y="541040"/>
            <a:ext cx="8229600" cy="5775920"/>
          </a:xfrm>
        </p:spPr>
        <p:txBody>
          <a:bodyPr/>
          <a:lstStyle/>
          <a:p>
            <a:r>
              <a:rPr lang="es-ES" u="sng" dirty="0"/>
              <a:t>Arrancar el proyecto:</a:t>
            </a:r>
          </a:p>
          <a:p>
            <a:pPr marL="0" indent="0">
              <a:buNone/>
            </a:pPr>
            <a:r>
              <a:rPr lang="es-ES" b="1" dirty="0" err="1">
                <a:latin typeface="Consolas" panose="020B0609020204030204" pitchFamily="49" charset="0"/>
              </a:rPr>
              <a:t>npm</a:t>
            </a:r>
            <a:r>
              <a:rPr lang="es-ES" b="1" dirty="0">
                <a:latin typeface="Consolas" panose="020B0609020204030204" pitchFamily="49" charset="0"/>
              </a:rPr>
              <a:t> run </a:t>
            </a:r>
            <a:r>
              <a:rPr lang="es-ES" b="1" dirty="0" err="1">
                <a:latin typeface="Consolas" panose="020B0609020204030204" pitchFamily="49" charset="0"/>
              </a:rPr>
              <a:t>json</a:t>
            </a:r>
            <a:endParaRPr lang="es-ES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2000" dirty="0"/>
              <a:t>Este comando arrancará el servidor-</a:t>
            </a:r>
            <a:r>
              <a:rPr lang="es-ES" sz="2000" dirty="0" err="1"/>
              <a:t>json</a:t>
            </a:r>
            <a:r>
              <a:rPr lang="es-ES" sz="2000" dirty="0"/>
              <a:t> que escuchará peticiones HTTP en el puerto 3500. </a:t>
            </a:r>
          </a:p>
          <a:p>
            <a:pPr marL="0" indent="0">
              <a:buNone/>
            </a:pPr>
            <a:r>
              <a:rPr lang="es-ES" sz="2000" dirty="0"/>
              <a:t>Abrir un navegador y navegar a http://localhost:3500/products/2</a:t>
            </a:r>
          </a:p>
          <a:p>
            <a:pPr marL="0" indent="0">
              <a:buNone/>
            </a:pPr>
            <a:r>
              <a:rPr lang="es-ES" sz="2000" dirty="0"/>
              <a:t>El servidor responderá con </a:t>
            </a:r>
            <a:r>
              <a:rPr lang="en-US" sz="2000" dirty="0"/>
              <a:t>{</a:t>
            </a:r>
          </a:p>
          <a:p>
            <a:pPr marL="0" indent="0">
              <a:buNone/>
            </a:pPr>
            <a:r>
              <a:rPr lang="en-US" sz="2000" dirty="0"/>
              <a:t>  "id": 2,</a:t>
            </a:r>
          </a:p>
          <a:p>
            <a:pPr marL="0" indent="0">
              <a:buNone/>
            </a:pPr>
            <a:r>
              <a:rPr lang="en-US" sz="2000" dirty="0"/>
              <a:t>  "name": "Lifejacket",</a:t>
            </a:r>
          </a:p>
          <a:p>
            <a:pPr marL="0" indent="0">
              <a:buNone/>
            </a:pPr>
            <a:r>
              <a:rPr lang="en-US" sz="2000" dirty="0"/>
              <a:t>  "category": "Watersports",</a:t>
            </a:r>
          </a:p>
          <a:p>
            <a:pPr marL="0" indent="0">
              <a:buNone/>
            </a:pPr>
            <a:r>
              <a:rPr lang="en-US" sz="2000" dirty="0"/>
              <a:t>  "price": 48.95</a:t>
            </a:r>
          </a:p>
          <a:p>
            <a:pPr marL="0" indent="0">
              <a:buNone/>
            </a:pPr>
            <a:r>
              <a:rPr lang="en-US" sz="2000" dirty="0"/>
              <a:t>}</a:t>
            </a:r>
          </a:p>
          <a:p>
            <a:pPr marL="0" indent="0">
              <a:buNone/>
            </a:pPr>
            <a:r>
              <a:rPr lang="en-US" sz="2000" dirty="0" err="1"/>
              <a:t>Dejar</a:t>
            </a:r>
            <a:r>
              <a:rPr lang="en-US" sz="2000" dirty="0"/>
              <a:t> el </a:t>
            </a:r>
            <a:r>
              <a:rPr lang="en-US" sz="2000" dirty="0" err="1"/>
              <a:t>servidor</a:t>
            </a:r>
            <a:r>
              <a:rPr lang="en-US" sz="2000" dirty="0"/>
              <a:t> json </a:t>
            </a:r>
            <a:r>
              <a:rPr lang="en-US" sz="2000" dirty="0" err="1"/>
              <a:t>arrancado</a:t>
            </a:r>
            <a:r>
              <a:rPr lang="en-US" sz="2000" dirty="0"/>
              <a:t> y </a:t>
            </a:r>
            <a:r>
              <a:rPr lang="en-US" sz="2000" dirty="0" err="1"/>
              <a:t>usando</a:t>
            </a:r>
            <a:r>
              <a:rPr lang="en-US" sz="2000" dirty="0"/>
              <a:t> un nuevo command prompt </a:t>
            </a:r>
            <a:r>
              <a:rPr lang="en-US" sz="2000" dirty="0" err="1"/>
              <a:t>ejecutar</a:t>
            </a:r>
            <a:r>
              <a:rPr lang="en-US" sz="2000" dirty="0"/>
              <a:t>:</a:t>
            </a:r>
          </a:p>
          <a:p>
            <a:pPr marL="0" indent="0">
              <a:buNone/>
            </a:pPr>
            <a:r>
              <a:rPr lang="en-US" b="1" dirty="0"/>
              <a:t>ng serve</a:t>
            </a:r>
            <a:endParaRPr lang="es-ES" b="1" dirty="0"/>
          </a:p>
        </p:txBody>
      </p:sp>
      <p:sp>
        <p:nvSpPr>
          <p:cNvPr id="4" name="CuadroTexto 1"/>
          <p:cNvSpPr txBox="1"/>
          <p:nvPr/>
        </p:nvSpPr>
        <p:spPr>
          <a:xfrm>
            <a:off x="7020272" y="5960502"/>
            <a:ext cx="1594520" cy="33855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s-E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sz="1600" b="1" dirty="0"/>
              <a:t>visualizar</a:t>
            </a:r>
          </a:p>
        </p:txBody>
      </p:sp>
    </p:spTree>
    <p:extLst>
      <p:ext uri="{BB962C8B-B14F-4D97-AF65-F5344CB8AC3E}">
        <p14:creationId xmlns:p14="http://schemas.microsoft.com/office/powerpoint/2010/main" val="1953383303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F6E1D32-DD87-4EF7-83A1-A31BBA5151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76673"/>
            <a:ext cx="8229600" cy="5847928"/>
          </a:xfrm>
        </p:spPr>
        <p:txBody>
          <a:bodyPr/>
          <a:lstStyle/>
          <a:p>
            <a:pPr marL="0" indent="0" algn="ctr">
              <a:buNone/>
            </a:pPr>
            <a:r>
              <a:rPr lang="es-ES" b="1" u="sng" dirty="0"/>
              <a:t>Reemplazar la fuente de datos estática:</a:t>
            </a:r>
          </a:p>
          <a:p>
            <a:r>
              <a:rPr lang="es-ES" u="sng" dirty="0"/>
              <a:t>Crear un nuevo servicio de fuente de datos:</a:t>
            </a:r>
          </a:p>
          <a:p>
            <a:pPr marL="0" indent="0">
              <a:buNone/>
            </a:pPr>
            <a:r>
              <a:rPr lang="es-ES" sz="2400" dirty="0"/>
              <a:t>Nuevo fichero </a:t>
            </a:r>
            <a:r>
              <a:rPr lang="es-ES" sz="2400" dirty="0">
                <a:sym typeface="Wingdings" panose="05000000000000000000" pitchFamily="2" charset="2"/>
              </a:rPr>
              <a:t> </a:t>
            </a:r>
            <a:r>
              <a:rPr lang="es-ES" sz="2400" b="1" dirty="0" err="1">
                <a:sym typeface="Wingdings" panose="05000000000000000000" pitchFamily="2" charset="2"/>
              </a:rPr>
              <a:t>rest.datasource.ts</a:t>
            </a:r>
            <a:r>
              <a:rPr lang="es-ES" sz="2400" b="1" dirty="0">
                <a:sym typeface="Wingdings" panose="05000000000000000000" pitchFamily="2" charset="2"/>
              </a:rPr>
              <a:t> </a:t>
            </a:r>
            <a:r>
              <a:rPr lang="es-ES" sz="2400" dirty="0">
                <a:sym typeface="Wingdings" panose="05000000000000000000" pitchFamily="2" charset="2"/>
              </a:rPr>
              <a:t>en </a:t>
            </a:r>
            <a:r>
              <a:rPr lang="es-ES" sz="2400" b="1" dirty="0" err="1">
                <a:sym typeface="Wingdings" panose="05000000000000000000" pitchFamily="2" charset="2"/>
              </a:rPr>
              <a:t>src</a:t>
            </a:r>
            <a:r>
              <a:rPr lang="es-ES" sz="2400" b="1" dirty="0">
                <a:sym typeface="Wingdings" panose="05000000000000000000" pitchFamily="2" charset="2"/>
              </a:rPr>
              <a:t>/app/</a:t>
            </a:r>
            <a:r>
              <a:rPr lang="es-ES" sz="2400" b="1" dirty="0" err="1">
                <a:sym typeface="Wingdings" panose="05000000000000000000" pitchFamily="2" charset="2"/>
              </a:rPr>
              <a:t>model</a:t>
            </a:r>
            <a:endParaRPr lang="es-ES" sz="2400" b="1" dirty="0">
              <a:sym typeface="Wingdings" panose="05000000000000000000" pitchFamily="2" charset="2"/>
            </a:endParaRPr>
          </a:p>
          <a:p>
            <a:pPr marL="0" lvl="0" indent="0" algn="ctr">
              <a:buNone/>
            </a:pPr>
            <a:r>
              <a:rPr lang="es-E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(Listado 13.3)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 Injectable, Inject,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InjectionToken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"@angular/core"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HttpClient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HttpHeaders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"@angular/common/http"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 Observable,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throwError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rxjs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 Product }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"./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product.model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export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REST_URL =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InjectionToken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rest_url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@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Injectable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export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RestDataSource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constructor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http: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HttpClient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nb-NO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@Inject(REST_URL) </a:t>
            </a:r>
            <a:r>
              <a:rPr lang="nb-NO" sz="16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nb-NO" sz="1600" dirty="0">
                <a:solidFill>
                  <a:srgbClr val="000000"/>
                </a:solidFill>
                <a:latin typeface="Consolas" panose="020B0609020204030204" pitchFamily="49" charset="0"/>
              </a:rPr>
              <a:t> url: </a:t>
            </a:r>
            <a:r>
              <a:rPr lang="nb-NO" sz="16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nb-NO" sz="1600" dirty="0">
                <a:solidFill>
                  <a:srgbClr val="000000"/>
                </a:solidFill>
                <a:latin typeface="Consolas" panose="020B0609020204030204" pitchFamily="49" charset="0"/>
              </a:rPr>
              <a:t>) { }</a:t>
            </a:r>
          </a:p>
          <a:p>
            <a:pPr marL="0" indent="0">
              <a:buNone/>
            </a:pP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getData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(): Observable&lt;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[]&gt;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.http.get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&lt;Product[]&gt;(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.url);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s-ES" sz="1600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s-ES" sz="2400" b="1" dirty="0"/>
          </a:p>
        </p:txBody>
      </p:sp>
    </p:spTree>
    <p:extLst>
      <p:ext uri="{BB962C8B-B14F-4D97-AF65-F5344CB8AC3E}">
        <p14:creationId xmlns:p14="http://schemas.microsoft.com/office/powerpoint/2010/main" val="2999682033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46CF654-AE9C-41BE-924C-CD965292DD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76673"/>
            <a:ext cx="8229600" cy="5847928"/>
          </a:xfrm>
        </p:spPr>
        <p:txBody>
          <a:bodyPr/>
          <a:lstStyle/>
          <a:p>
            <a:r>
              <a:rPr lang="es-ES" dirty="0"/>
              <a:t>La fuente de datos declara una dependencia a la clase </a:t>
            </a:r>
            <a:r>
              <a:rPr lang="es-ES" i="1" dirty="0" err="1"/>
              <a:t>HttpClient</a:t>
            </a:r>
            <a:r>
              <a:rPr lang="es-ES" dirty="0"/>
              <a:t> usando su constructor:</a:t>
            </a:r>
          </a:p>
          <a:p>
            <a:pPr marL="0" indent="0">
              <a:buNone/>
            </a:pPr>
            <a:endParaRPr lang="es-ES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constructor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http: </a:t>
            </a:r>
            <a:r>
              <a:rPr lang="es-E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HttpClient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nb-NO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@Inject(REST_URL) </a:t>
            </a:r>
            <a:r>
              <a:rPr lang="nb-NO" sz="16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nb-NO" sz="1600" dirty="0">
                <a:solidFill>
                  <a:srgbClr val="000000"/>
                </a:solidFill>
                <a:latin typeface="Consolas" panose="020B0609020204030204" pitchFamily="49" charset="0"/>
              </a:rPr>
              <a:t> url: </a:t>
            </a:r>
            <a:r>
              <a:rPr lang="nb-NO" sz="16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nb-NO" sz="1600" dirty="0">
                <a:solidFill>
                  <a:srgbClr val="000000"/>
                </a:solidFill>
                <a:latin typeface="Consolas" panose="020B0609020204030204" pitchFamily="49" charset="0"/>
              </a:rPr>
              <a:t>) { }</a:t>
            </a:r>
          </a:p>
          <a:p>
            <a:r>
              <a:rPr lang="es-ES" dirty="0"/>
              <a:t>El otro argumento se usa para que la </a:t>
            </a:r>
            <a:r>
              <a:rPr lang="es-ES" dirty="0" err="1"/>
              <a:t>url</a:t>
            </a:r>
            <a:r>
              <a:rPr lang="es-ES" dirty="0"/>
              <a:t> que se envía no tenga que ser definida dentro del </a:t>
            </a:r>
            <a:r>
              <a:rPr lang="es-ES" i="1" dirty="0"/>
              <a:t>data </a:t>
            </a:r>
            <a:r>
              <a:rPr lang="es-ES" i="1" dirty="0" err="1"/>
              <a:t>source</a:t>
            </a:r>
            <a:r>
              <a:rPr lang="es-ES" dirty="0"/>
              <a:t>.</a:t>
            </a:r>
          </a:p>
          <a:p>
            <a:r>
              <a:rPr lang="es-ES" dirty="0"/>
              <a:t>El objeto </a:t>
            </a:r>
            <a:r>
              <a:rPr lang="es-ES" i="1" dirty="0" err="1"/>
              <a:t>HttpClient</a:t>
            </a:r>
            <a:r>
              <a:rPr lang="es-ES" dirty="0"/>
              <a:t> recibido a través del constructor es usado para construir una petición HTTP GET en el método </a:t>
            </a:r>
            <a:r>
              <a:rPr lang="es-ES" i="1" dirty="0" err="1"/>
              <a:t>getData</a:t>
            </a:r>
            <a:r>
              <a:rPr lang="es-ES" i="1" dirty="0"/>
              <a:t>()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getData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(): Observable&lt;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[]&gt;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.http.get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&lt;Product[]&gt;(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.url);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s-ES" sz="1600" dirty="0"/>
          </a:p>
        </p:txBody>
      </p: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DBF63464-F853-4007-84F1-E45C1B446180}"/>
              </a:ext>
            </a:extLst>
          </p:cNvPr>
          <p:cNvCxnSpPr/>
          <p:nvPr/>
        </p:nvCxnSpPr>
        <p:spPr>
          <a:xfrm>
            <a:off x="3995936" y="1340768"/>
            <a:ext cx="0" cy="2160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22325AB7-FFAA-430D-9C27-D7D08C5C90F3}"/>
              </a:ext>
            </a:extLst>
          </p:cNvPr>
          <p:cNvCxnSpPr/>
          <p:nvPr/>
        </p:nvCxnSpPr>
        <p:spPr>
          <a:xfrm flipV="1">
            <a:off x="3275856" y="5517232"/>
            <a:ext cx="0" cy="5040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0556759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ema1">
  <a:themeElements>
    <a:clrScheme name="Fluj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uj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Mirador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Flujo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ppt/theme/themeOverride2.xml><?xml version="1.0" encoding="utf-8"?>
<a:themeOverride xmlns:a="http://schemas.openxmlformats.org/drawingml/2006/main">
  <a:clrScheme name="Flujo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5DCB70DEA487A545B677C80EEB19CE41" ma:contentTypeVersion="4" ma:contentTypeDescription="Crear nuevo documento." ma:contentTypeScope="" ma:versionID="d8e8462086fb63a1c463c3e5e982a0c7">
  <xsd:schema xmlns:xsd="http://www.w3.org/2001/XMLSchema" xmlns:xs="http://www.w3.org/2001/XMLSchema" xmlns:p="http://schemas.microsoft.com/office/2006/metadata/properties" xmlns:ns2="9d135851-b8f6-4004-af2f-444391dbed93" targetNamespace="http://schemas.microsoft.com/office/2006/metadata/properties" ma:root="true" ma:fieldsID="b534dfdeda0afbcece299890afb31e4b" ns2:_="">
    <xsd:import namespace="9d135851-b8f6-4004-af2f-444391dbed9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d135851-b8f6-4004-af2f-444391dbed9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C5006DF-0CD5-473A-9021-6950235FE221}"/>
</file>

<file path=customXml/itemProps2.xml><?xml version="1.0" encoding="utf-8"?>
<ds:datastoreItem xmlns:ds="http://schemas.openxmlformats.org/officeDocument/2006/customXml" ds:itemID="{7278480F-1D77-4BB6-B355-EB5B646D196E}"/>
</file>

<file path=customXml/itemProps3.xml><?xml version="1.0" encoding="utf-8"?>
<ds:datastoreItem xmlns:ds="http://schemas.openxmlformats.org/officeDocument/2006/customXml" ds:itemID="{625C24CE-6B42-4180-97EE-E357DBE8CBA5}"/>
</file>

<file path=docProps/app.xml><?xml version="1.0" encoding="utf-8"?>
<Properties xmlns="http://schemas.openxmlformats.org/officeDocument/2006/extended-properties" xmlns:vt="http://schemas.openxmlformats.org/officeDocument/2006/docPropsVTypes">
  <Template>Tema1</Template>
  <TotalTime>16064</TotalTime>
  <Words>4684</Words>
  <Application>Microsoft Office PowerPoint</Application>
  <PresentationFormat>Presentación en pantalla (4:3)</PresentationFormat>
  <Paragraphs>534</Paragraphs>
  <Slides>33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33</vt:i4>
      </vt:variant>
    </vt:vector>
  </HeadingPairs>
  <TitlesOfParts>
    <vt:vector size="39" baseType="lpstr">
      <vt:lpstr>Arial</vt:lpstr>
      <vt:lpstr>Calibri</vt:lpstr>
      <vt:lpstr>Consolas</vt:lpstr>
      <vt:lpstr>Constantia</vt:lpstr>
      <vt:lpstr>Wingdings 2</vt:lpstr>
      <vt:lpstr>Tema1</vt:lpstr>
      <vt:lpstr>ANGULAR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Capitulo 8</dc:title>
  <dc:creator>DiegoyRosaura</dc:creator>
  <cp:lastModifiedBy>Javier Vázquez Albarrán</cp:lastModifiedBy>
  <cp:revision>647</cp:revision>
  <dcterms:created xsi:type="dcterms:W3CDTF">2012-09-30T16:13:01Z</dcterms:created>
  <dcterms:modified xsi:type="dcterms:W3CDTF">2021-09-15T06:53:17Z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0x0101005DCB70DEA487A545B677C80EEB19CE41</vt:lpwstr>
  </property>
</Properties>
</file>