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306" r:id="rId39"/>
    <p:sldId id="307" r:id="rId40"/>
    <p:sldId id="292" r:id="rId41"/>
    <p:sldId id="293" r:id="rId42"/>
    <p:sldId id="294" r:id="rId43"/>
    <p:sldId id="296" r:id="rId44"/>
    <p:sldId id="295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4" autoAdjust="0"/>
    <p:restoredTop sz="91280" autoAdjust="0"/>
  </p:normalViewPr>
  <p:slideViewPr>
    <p:cSldViewPr>
      <p:cViewPr varScale="1">
        <p:scale>
          <a:sx n="66" d="100"/>
          <a:sy n="66" d="100"/>
        </p:scale>
        <p:origin x="18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customXml" Target="../customXml/item3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8C39CCD-AD91-4890-8833-01C0682F0D00}" type="datetimeFigureOut">
              <a:rPr lang="es-ES"/>
              <a:pPr>
                <a:defRPr/>
              </a:pPr>
              <a:t>15/09/2021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D8CC346-951D-41B2-B92F-5BC6E24E861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2426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RouterModule.forRoot</a:t>
            </a:r>
            <a:r>
              <a:rPr lang="es-ES" dirty="0"/>
              <a:t>(</a:t>
            </a:r>
            <a:r>
              <a:rPr lang="es-ES" dirty="0" err="1"/>
              <a:t>routes</a:t>
            </a:r>
            <a:r>
              <a:rPr lang="es-ES" dirty="0"/>
              <a:t>)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Creates and configures a module with all the router providers and directives.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8CC346-951D-41B2-B92F-5BC6E24E861B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9130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CC346-951D-41B2-B92F-5BC6E24E861B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9465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FINAL DEL BASICO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CC346-951D-41B2-B92F-5BC6E24E861B}" type="slidenum">
              <a:rPr lang="es-ES" smtClean="0"/>
              <a:pPr>
                <a:defRPr/>
              </a:pPr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746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CC251C-736A-45F3-B943-CCD3D0A67D63}" type="datetimeFigureOut">
              <a:rPr lang="es-ES"/>
              <a:pPr>
                <a:defRPr/>
              </a:pPr>
              <a:t>15/09/2021</a:t>
            </a:fld>
            <a:endParaRPr lang="es-ES"/>
          </a:p>
        </p:txBody>
      </p:sp>
      <p:sp>
        <p:nvSpPr>
          <p:cNvPr id="5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78D141-C358-413F-B216-F4F67B1D107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zoom/>
    <p:sndAc>
      <p:stSnd>
        <p:snd r:embed="rId2" name="wind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4FF0B-EDF0-4D92-8703-3E22DEE9A19C}" type="datetimeFigureOut">
              <a:rPr lang="es-ES"/>
              <a:pPr>
                <a:defRPr/>
              </a:pPr>
              <a:t>15/09/2021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A2DA4-F178-4A0A-9C89-1F2F8D9E7AB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BC507-FD20-48C7-86DD-194D947AE138}" type="datetimeFigureOut">
              <a:rPr lang="es-ES"/>
              <a:pPr>
                <a:defRPr/>
              </a:pPr>
              <a:t>15/09/2021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6DC56-2459-4136-8837-AB4751925E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67A9B-0E58-48AF-990A-545DEFC61EC8}" type="datetimeFigureOut">
              <a:rPr lang="es-ES"/>
              <a:pPr>
                <a:defRPr/>
              </a:pPr>
              <a:t>15/09/2021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28228-34DF-4887-9B39-C070A8D07FE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681F52-29D1-48D4-BB58-E65B2F8AE19C}" type="datetimeFigureOut">
              <a:rPr lang="es-ES"/>
              <a:pPr>
                <a:defRPr/>
              </a:pPr>
              <a:t>15/09/2021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070DDC-78A9-4738-AA0B-51352333076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zoom/>
    <p:sndAc>
      <p:stSnd>
        <p:snd r:embed="rId2" name="wind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82D53-A2C8-45DB-B385-1743A847731B}" type="datetimeFigureOut">
              <a:rPr lang="es-ES"/>
              <a:pPr>
                <a:defRPr/>
              </a:pPr>
              <a:t>15/09/2021</a:t>
            </a:fld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69DE7-EA01-4C9E-A439-6A3083F9CB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A64E5-58EC-4C90-BECD-095D87AD5A08}" type="datetimeFigureOut">
              <a:rPr lang="es-ES"/>
              <a:pPr>
                <a:defRPr/>
              </a:pPr>
              <a:t>15/09/2021</a:t>
            </a:fld>
            <a:endParaRPr lang="es-ES"/>
          </a:p>
        </p:txBody>
      </p:sp>
      <p:sp>
        <p:nvSpPr>
          <p:cNvPr id="8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C0E2B-FB09-4C43-A105-B0A680AA62A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F6A6D-8E42-4A70-AF7D-AFCB3515CF82}" type="datetimeFigureOut">
              <a:rPr lang="es-ES"/>
              <a:pPr>
                <a:defRPr/>
              </a:pPr>
              <a:t>15/09/2021</a:t>
            </a:fld>
            <a:endParaRPr lang="es-ES"/>
          </a:p>
        </p:txBody>
      </p:sp>
      <p:sp>
        <p:nvSpPr>
          <p:cNvPr id="4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55658-4812-4235-AB55-257D5BDEA7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3FF7-CE3B-4D41-BFBC-D00105C09623}" type="datetimeFigureOut">
              <a:rPr lang="es-ES"/>
              <a:pPr>
                <a:defRPr/>
              </a:pPr>
              <a:t>15/09/2021</a:t>
            </a:fld>
            <a:endParaRPr lang="es-ES"/>
          </a:p>
        </p:txBody>
      </p:sp>
      <p:sp>
        <p:nvSpPr>
          <p:cNvPr id="3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12D2F-AEE1-43C1-A57C-9A7E1E1FE3A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AF6C0-337F-4886-AF82-F389B24A210C}" type="datetimeFigureOut">
              <a:rPr lang="es-ES"/>
              <a:pPr>
                <a:defRPr/>
              </a:pPr>
              <a:t>15/09/2021</a:t>
            </a:fld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73E5F-9369-41BF-A029-9A955EF1862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ortar y redondear rectángulo de esquina sencilla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Triángulo rectángulo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6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E062CC-D765-47EA-A495-4EA041F4543C}" type="datetimeFigureOut">
              <a:rPr lang="es-ES"/>
              <a:pPr>
                <a:defRPr/>
              </a:pPr>
              <a:t>15/09/2021</a:t>
            </a:fld>
            <a:endParaRPr lang="es-ES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550547-7952-4EBE-B1C4-E725604BDD4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8 Marcador de título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9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48696E-54F5-4D74-9761-3913C8C2221D}" type="datetimeFigureOut">
              <a:rPr lang="es-ES"/>
              <a:pPr>
                <a:defRPr/>
              </a:pPr>
              <a:t>15/09/2021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4DFB97-061A-4E4E-86D3-853DF03BFC8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grpSp>
        <p:nvGrpSpPr>
          <p:cNvPr id="1033" name="1 Grupo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74" r:id="rId9"/>
    <p:sldLayoutId id="2147483665" r:id="rId10"/>
    <p:sldLayoutId id="2147483664" r:id="rId11"/>
  </p:sldLayoutIdLst>
  <p:transition spd="slow">
    <p:zoom/>
    <p:sndAc>
      <p:stSnd>
        <p:snd r:embed="rId13" name="wind.wav"/>
      </p:stSnd>
    </p:sndAc>
  </p:transition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ANGULAR</a:t>
            </a:r>
          </a:p>
        </p:txBody>
      </p:sp>
      <p:sp>
        <p:nvSpPr>
          <p:cNvPr id="14338" name="2 Subtítulo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r>
              <a:rPr lang="es-ES" dirty="0"/>
              <a:t>14-  </a:t>
            </a:r>
            <a:r>
              <a:rPr lang="es-ES" dirty="0" err="1"/>
              <a:t>Rounting</a:t>
            </a:r>
            <a:r>
              <a:rPr lang="es-ES" dirty="0"/>
              <a:t> and </a:t>
            </a:r>
            <a:r>
              <a:rPr lang="es-ES" dirty="0" err="1"/>
              <a:t>Navigation</a:t>
            </a:r>
            <a:r>
              <a:rPr lang="es-ES" dirty="0"/>
              <a:t> (</a:t>
            </a:r>
            <a:r>
              <a:rPr lang="es-ES" dirty="0" err="1"/>
              <a:t>Part</a:t>
            </a:r>
            <a:r>
              <a:rPr lang="es-ES" dirty="0"/>
              <a:t> 1)</a:t>
            </a:r>
            <a:endParaRPr lang="es-ES" b="1" dirty="0"/>
          </a:p>
        </p:txBody>
      </p:sp>
    </p:spTree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565175-0748-4CAA-9C40-4466D444E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2697"/>
            <a:ext cx="8229600" cy="5631904"/>
          </a:xfrm>
        </p:spPr>
        <p:txBody>
          <a:bodyPr/>
          <a:lstStyle/>
          <a:p>
            <a:r>
              <a:rPr lang="es-ES" dirty="0"/>
              <a:t>Las tres rutas relativas creadas en el ejemplo son:</a:t>
            </a:r>
          </a:p>
          <a:p>
            <a:pPr marL="0" indent="0">
              <a:buNone/>
            </a:pPr>
            <a:r>
              <a:rPr lang="es-ES" sz="2400" b="1" dirty="0"/>
              <a:t>URL</a:t>
            </a:r>
            <a:r>
              <a:rPr lang="es-ES" dirty="0"/>
              <a:t>					</a:t>
            </a:r>
            <a:r>
              <a:rPr lang="es-ES" sz="2400" b="1" dirty="0"/>
              <a:t>Componente Mostrado</a:t>
            </a:r>
          </a:p>
          <a:p>
            <a:pPr marL="0" indent="0">
              <a:buNone/>
            </a:pPr>
            <a:r>
              <a:rPr lang="es-ES" sz="1800" dirty="0">
                <a:latin typeface="Consolas" panose="020B0609020204030204" pitchFamily="49" charset="0"/>
              </a:rPr>
              <a:t>http://localhost:4200/form/edit		</a:t>
            </a:r>
            <a:r>
              <a:rPr lang="es-ES" sz="1800" dirty="0" err="1">
                <a:latin typeface="Consolas" panose="020B0609020204030204" pitchFamily="49" charset="0"/>
              </a:rPr>
              <a:t>FormComponent</a:t>
            </a:r>
            <a:endParaRPr lang="es-E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latin typeface="Consolas" panose="020B0609020204030204" pitchFamily="49" charset="0"/>
              </a:rPr>
              <a:t>http://localhost:4200/form/create		</a:t>
            </a:r>
            <a:r>
              <a:rPr lang="es-ES" sz="1800" dirty="0" err="1">
                <a:latin typeface="Consolas" panose="020B0609020204030204" pitchFamily="49" charset="0"/>
              </a:rPr>
              <a:t>FormComponent</a:t>
            </a:r>
            <a:endParaRPr lang="es-E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latin typeface="Consolas" panose="020B0609020204030204" pitchFamily="49" charset="0"/>
              </a:rPr>
              <a:t>http://localhost:4200/			</a:t>
            </a:r>
            <a:r>
              <a:rPr lang="es-ES" sz="1800" dirty="0" err="1">
                <a:latin typeface="Consolas" panose="020B0609020204030204" pitchFamily="49" charset="0"/>
              </a:rPr>
              <a:t>TableComponent</a:t>
            </a:r>
            <a:endParaRPr lang="es-E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800" dirty="0">
              <a:latin typeface="Consolas" panose="020B0609020204030204" pitchFamily="49" charset="0"/>
            </a:endParaRPr>
          </a:p>
          <a:p>
            <a:r>
              <a:rPr lang="es-ES" dirty="0"/>
              <a:t>Las rutas son empaquetas en un módulo usando el método </a:t>
            </a:r>
            <a:r>
              <a:rPr lang="es-ES" i="1" dirty="0" err="1"/>
              <a:t>RouteModule.forRoot</a:t>
            </a:r>
            <a:r>
              <a:rPr lang="es-ES" dirty="0"/>
              <a:t>, el cual produce un módulo que incluye el </a:t>
            </a:r>
            <a:r>
              <a:rPr lang="es-ES" i="1" dirty="0" err="1"/>
              <a:t>routing</a:t>
            </a:r>
            <a:r>
              <a:rPr lang="es-ES" i="1" dirty="0"/>
              <a:t> </a:t>
            </a:r>
            <a:r>
              <a:rPr lang="es-ES" i="1" dirty="0" err="1"/>
              <a:t>service</a:t>
            </a:r>
            <a:endParaRPr lang="es-ES" i="1" dirty="0"/>
          </a:p>
          <a:p>
            <a:r>
              <a:rPr lang="es-ES" dirty="0"/>
              <a:t>Las propiedades más comunes son </a:t>
            </a:r>
            <a:r>
              <a:rPr lang="es-ES" i="1" dirty="0" err="1"/>
              <a:t>path</a:t>
            </a:r>
            <a:r>
              <a:rPr lang="es-ES" dirty="0"/>
              <a:t> y </a:t>
            </a:r>
            <a:r>
              <a:rPr lang="es-ES" i="1" dirty="0" err="1"/>
              <a:t>component</a:t>
            </a:r>
            <a:r>
              <a:rPr lang="es-ES" dirty="0"/>
              <a:t>, sin embargo, hay un rango mas de propiedades que pueden resultar útiles (ver tabla)</a:t>
            </a:r>
          </a:p>
          <a:p>
            <a:pPr marL="0" indent="0">
              <a:buNone/>
            </a:pPr>
            <a:endParaRPr lang="es-E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09309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563CB7-3DE3-425A-B8FA-EA88CF1A3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264695"/>
          </a:xfrm>
        </p:spPr>
        <p:txBody>
          <a:bodyPr/>
          <a:lstStyle/>
          <a:p>
            <a:endParaRPr lang="es-ES" dirty="0"/>
          </a:p>
          <a:p>
            <a:r>
              <a:rPr lang="es-ES" u="sng" dirty="0"/>
              <a:t>Algunas propiedades útiles para el objeto </a:t>
            </a:r>
            <a:r>
              <a:rPr lang="es-ES" u="sng" dirty="0" err="1"/>
              <a:t>Route</a:t>
            </a:r>
            <a:endParaRPr lang="es-ES" u="sng" dirty="0"/>
          </a:p>
          <a:p>
            <a:pPr marL="0" indent="0">
              <a:buNone/>
            </a:pPr>
            <a:r>
              <a:rPr lang="es-ES" i="1" dirty="0" err="1"/>
              <a:t>path</a:t>
            </a:r>
            <a:r>
              <a:rPr lang="es-ES" dirty="0"/>
              <a:t>: especifica el </a:t>
            </a:r>
            <a:r>
              <a:rPr lang="es-ES" dirty="0" err="1"/>
              <a:t>path</a:t>
            </a:r>
            <a:r>
              <a:rPr lang="es-ES" dirty="0"/>
              <a:t> de la ruta</a:t>
            </a:r>
          </a:p>
          <a:p>
            <a:pPr marL="0" indent="0">
              <a:buNone/>
            </a:pPr>
            <a:r>
              <a:rPr lang="es-ES" i="1" dirty="0" err="1"/>
              <a:t>component</a:t>
            </a:r>
            <a:r>
              <a:rPr lang="es-ES" dirty="0"/>
              <a:t>: especifica el componente que será seleccionado cuando la URL enlace con el </a:t>
            </a:r>
            <a:r>
              <a:rPr lang="es-ES" dirty="0" err="1"/>
              <a:t>path</a:t>
            </a:r>
            <a:endParaRPr lang="es-ES" dirty="0"/>
          </a:p>
          <a:p>
            <a:pPr marL="0" indent="0">
              <a:buNone/>
            </a:pPr>
            <a:r>
              <a:rPr lang="es-ES" i="1" dirty="0" err="1"/>
              <a:t>pathMatch</a:t>
            </a:r>
            <a:r>
              <a:rPr lang="es-ES" dirty="0"/>
              <a:t>: le dice a Angular como enlazar la URL al </a:t>
            </a:r>
            <a:r>
              <a:rPr lang="es-ES" dirty="0" err="1"/>
              <a:t>path</a:t>
            </a:r>
            <a:r>
              <a:rPr lang="es-ES" dirty="0"/>
              <a:t>. Dos posibles valores: full(requiere la URL completa),</a:t>
            </a:r>
            <a:r>
              <a:rPr lang="es-ES" dirty="0" err="1"/>
              <a:t>prefix</a:t>
            </a:r>
            <a:r>
              <a:rPr lang="es-ES" dirty="0"/>
              <a:t>(permite enlazar con la URL aunque contenga segmentos adicionales que no son parte del </a:t>
            </a:r>
            <a:r>
              <a:rPr lang="es-ES" dirty="0" err="1"/>
              <a:t>path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i="1" dirty="0" err="1"/>
              <a:t>redirectTo</a:t>
            </a:r>
            <a:r>
              <a:rPr lang="es-ES" dirty="0"/>
              <a:t>: crea una ruta que redirecciona el navegador a una URL diferente</a:t>
            </a:r>
          </a:p>
          <a:p>
            <a:pPr marL="0" indent="0">
              <a:buNone/>
            </a:pPr>
            <a:r>
              <a:rPr lang="es-ES" i="1" dirty="0" err="1"/>
              <a:t>children</a:t>
            </a:r>
            <a:r>
              <a:rPr lang="es-ES" dirty="0"/>
              <a:t>: especifica rutas hijas</a:t>
            </a:r>
          </a:p>
        </p:txBody>
      </p:sp>
    </p:spTree>
    <p:extLst>
      <p:ext uri="{BB962C8B-B14F-4D97-AF65-F5344CB8AC3E}">
        <p14:creationId xmlns:p14="http://schemas.microsoft.com/office/powerpoint/2010/main" val="192806698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F68AEF-5F2F-4BE7-8C58-8E1728935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u="sng" dirty="0"/>
              <a:t>Creando el </a:t>
            </a:r>
            <a:r>
              <a:rPr lang="es-ES" u="sng" dirty="0" err="1"/>
              <a:t>Component</a:t>
            </a:r>
            <a:r>
              <a:rPr lang="es-ES" u="sng" dirty="0"/>
              <a:t> </a:t>
            </a:r>
            <a:r>
              <a:rPr lang="es-ES" u="sng" dirty="0" err="1"/>
              <a:t>Routing</a:t>
            </a:r>
            <a:r>
              <a:rPr lang="es-ES" u="sng" dirty="0"/>
              <a:t>:</a:t>
            </a:r>
          </a:p>
          <a:p>
            <a:r>
              <a:rPr lang="es-ES" dirty="0"/>
              <a:t>Cuando usamos </a:t>
            </a:r>
            <a:r>
              <a:rPr lang="es-ES" dirty="0" err="1"/>
              <a:t>routing</a:t>
            </a:r>
            <a:r>
              <a:rPr lang="es-ES" dirty="0"/>
              <a:t>, el </a:t>
            </a:r>
            <a:r>
              <a:rPr lang="es-ES" i="1" dirty="0" err="1"/>
              <a:t>root</a:t>
            </a:r>
            <a:r>
              <a:rPr lang="es-ES" i="1" dirty="0"/>
              <a:t> </a:t>
            </a:r>
            <a:r>
              <a:rPr lang="es-ES" i="1" dirty="0" err="1"/>
              <a:t>component</a:t>
            </a:r>
            <a:r>
              <a:rPr lang="es-ES" i="1" dirty="0"/>
              <a:t> </a:t>
            </a:r>
            <a:r>
              <a:rPr lang="es-ES" dirty="0"/>
              <a:t>está dedicado a manejar la navegación entre las diferentes partes de la aplicación.</a:t>
            </a:r>
          </a:p>
          <a:p>
            <a:r>
              <a:rPr lang="es-ES" dirty="0"/>
              <a:t>Este es el típico propósito del fichero </a:t>
            </a:r>
            <a:r>
              <a:rPr lang="es-ES" i="1" dirty="0" err="1"/>
              <a:t>app.component.ts</a:t>
            </a:r>
            <a:r>
              <a:rPr lang="es-ES" i="1" dirty="0"/>
              <a:t> </a:t>
            </a:r>
            <a:r>
              <a:rPr lang="es-ES" dirty="0"/>
              <a:t>que fue creado con el comando </a:t>
            </a:r>
            <a:r>
              <a:rPr lang="es-ES" i="1" dirty="0" err="1"/>
              <a:t>ng</a:t>
            </a:r>
            <a:r>
              <a:rPr lang="es-ES" i="1" dirty="0"/>
              <a:t> new.</a:t>
            </a:r>
          </a:p>
          <a:p>
            <a:r>
              <a:rPr lang="es-ES" dirty="0"/>
              <a:t>Actualizamos el contenido de este fichero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app.component.ts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14.4)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selector: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"app"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"./app.component.html"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AppComponent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  <a:endParaRPr lang="es-E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54289749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FE73C3-0007-49C2-A5F9-5F715B26A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r>
              <a:rPr lang="es-ES" dirty="0"/>
              <a:t>Reemplazamos su plantilla: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app.component.html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14.5)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paMessages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paMessages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router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-outlet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router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-outlet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s-ES" sz="1600" b="1" dirty="0">
              <a:latin typeface="Consolas" panose="020B0609020204030204" pitchFamily="49" charset="0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347880C3-794F-4BFB-8C1F-670AAA23B01C}"/>
              </a:ext>
            </a:extLst>
          </p:cNvPr>
          <p:cNvCxnSpPr/>
          <p:nvPr/>
        </p:nvCxnSpPr>
        <p:spPr>
          <a:xfrm>
            <a:off x="683568" y="1772816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D17ADDDC-6B74-48D3-A367-ED74B9ED2DE1}"/>
              </a:ext>
            </a:extLst>
          </p:cNvPr>
          <p:cNvCxnSpPr/>
          <p:nvPr/>
        </p:nvCxnSpPr>
        <p:spPr>
          <a:xfrm>
            <a:off x="683568" y="1772816"/>
            <a:ext cx="0" cy="208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6EBDCF0-846A-412F-BBEF-D3C0A68C4F61}"/>
              </a:ext>
            </a:extLst>
          </p:cNvPr>
          <p:cNvCxnSpPr/>
          <p:nvPr/>
        </p:nvCxnSpPr>
        <p:spPr>
          <a:xfrm flipH="1">
            <a:off x="5004048" y="2060848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99AE7E9-A4B1-45A8-8D35-EE7DFD1C5140}"/>
              </a:ext>
            </a:extLst>
          </p:cNvPr>
          <p:cNvCxnSpPr/>
          <p:nvPr/>
        </p:nvCxnSpPr>
        <p:spPr>
          <a:xfrm>
            <a:off x="6372200" y="2060848"/>
            <a:ext cx="0" cy="3528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F4C0B0A-2AF8-4B25-815D-F1D65469DA29}"/>
              </a:ext>
            </a:extLst>
          </p:cNvPr>
          <p:cNvSpPr txBox="1"/>
          <p:nvPr/>
        </p:nvSpPr>
        <p:spPr>
          <a:xfrm>
            <a:off x="683568" y="3861048"/>
            <a:ext cx="2232244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Muestra cualquier mensaje o error en la aplicación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BD03440-4869-464C-A1AD-A1FBEAC48029}"/>
              </a:ext>
            </a:extLst>
          </p:cNvPr>
          <p:cNvSpPr txBox="1"/>
          <p:nvPr/>
        </p:nvSpPr>
        <p:spPr>
          <a:xfrm>
            <a:off x="3563893" y="4725144"/>
            <a:ext cx="2808302" cy="83099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Conocido como “outlet”, le dice a Angular que esto será con lo que el </a:t>
            </a:r>
            <a:r>
              <a:rPr lang="es-ES" sz="1200" b="1" i="1" dirty="0" err="1"/>
              <a:t>component</a:t>
            </a:r>
            <a:r>
              <a:rPr lang="es-ES" sz="1200" b="1" dirty="0"/>
              <a:t> enlazará con la configuración del </a:t>
            </a:r>
            <a:r>
              <a:rPr lang="es-ES" sz="1200" b="1" i="1" dirty="0" err="1"/>
              <a:t>routing</a:t>
            </a:r>
            <a:r>
              <a:rPr lang="es-ES" sz="1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866426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5AF2E8-9237-44D7-A5FA-BA69E714D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63953"/>
          </a:xfrm>
        </p:spPr>
        <p:txBody>
          <a:bodyPr/>
          <a:lstStyle/>
          <a:p>
            <a:pPr marL="0" indent="0">
              <a:buNone/>
            </a:pPr>
            <a:r>
              <a:rPr lang="es-ES" sz="2400" u="sng" dirty="0"/>
              <a:t>Actualizando el </a:t>
            </a:r>
            <a:r>
              <a:rPr lang="es-ES" sz="2400" u="sng" dirty="0" err="1"/>
              <a:t>Root</a:t>
            </a:r>
            <a:r>
              <a:rPr lang="es-ES" sz="2400" u="sng" dirty="0"/>
              <a:t> Module:</a:t>
            </a:r>
          </a:p>
          <a:p>
            <a:pPr marL="0" indent="0">
              <a:buNone/>
            </a:pPr>
            <a:r>
              <a:rPr lang="es-ES" sz="2400" dirty="0"/>
              <a:t>El siguiente paso es actualizar el </a:t>
            </a:r>
            <a:r>
              <a:rPr lang="es-ES" sz="2400" i="1" dirty="0" err="1"/>
              <a:t>root</a:t>
            </a:r>
            <a:r>
              <a:rPr lang="es-ES" sz="2400" i="1" dirty="0"/>
              <a:t> module </a:t>
            </a:r>
            <a:r>
              <a:rPr lang="es-ES" sz="2400" dirty="0"/>
              <a:t>para que el nuevo </a:t>
            </a:r>
            <a:r>
              <a:rPr lang="es-ES" sz="2400" i="1" dirty="0" err="1"/>
              <a:t>root</a:t>
            </a:r>
            <a:r>
              <a:rPr lang="es-ES" sz="2400" i="1" dirty="0"/>
              <a:t> </a:t>
            </a:r>
            <a:r>
              <a:rPr lang="es-ES" sz="2400" i="1" dirty="0" err="1"/>
              <a:t>component</a:t>
            </a:r>
            <a:r>
              <a:rPr lang="es-ES" sz="2400" i="1" dirty="0"/>
              <a:t> </a:t>
            </a:r>
            <a:r>
              <a:rPr lang="es-ES" sz="2400" dirty="0"/>
              <a:t>sea usado en el arranque de la aplicación (</a:t>
            </a:r>
            <a:r>
              <a:rPr lang="es-ES" sz="2400" i="1" dirty="0" err="1"/>
              <a:t>bootstrap</a:t>
            </a:r>
            <a:r>
              <a:rPr lang="es-ES" sz="2400" dirty="0"/>
              <a:t>).</a:t>
            </a:r>
          </a:p>
          <a:p>
            <a:pPr marL="0" indent="0">
              <a:buNone/>
            </a:pPr>
            <a:r>
              <a:rPr lang="es-ES" sz="2400" dirty="0">
                <a:sym typeface="Wingdings" panose="05000000000000000000" pitchFamily="2" charset="2"/>
              </a:rPr>
              <a:t> </a:t>
            </a:r>
            <a:r>
              <a:rPr lang="es-ES" sz="2400" b="1" dirty="0" err="1">
                <a:sym typeface="Wingdings" panose="05000000000000000000" pitchFamily="2" charset="2"/>
              </a:rPr>
              <a:t>app.module.ts</a:t>
            </a:r>
            <a:r>
              <a:rPr lang="es-ES" sz="2400" b="1" dirty="0">
                <a:sym typeface="Wingdings" panose="05000000000000000000" pitchFamily="2" charset="2"/>
              </a:rPr>
              <a:t> </a:t>
            </a:r>
            <a:r>
              <a:rPr lang="es-ES" sz="2400" dirty="0">
                <a:sym typeface="Wingdings" panose="05000000000000000000" pitchFamily="2" charset="2"/>
              </a:rPr>
              <a:t>en </a:t>
            </a:r>
            <a:r>
              <a:rPr lang="es-ES" sz="2400" b="1" dirty="0" err="1">
                <a:sym typeface="Wingdings" panose="05000000000000000000" pitchFamily="2" charset="2"/>
              </a:rPr>
              <a:t>src</a:t>
            </a:r>
            <a:r>
              <a:rPr lang="es-ES" sz="2400" b="1" dirty="0">
                <a:sym typeface="Wingdings" panose="05000000000000000000" pitchFamily="2" charset="2"/>
              </a:rPr>
              <a:t>/app</a:t>
            </a: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14.6)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'@angular/platform-browser'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ModelModule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model.module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CoreModule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"./core/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core.module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TableComponent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table.component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FormComponent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form.component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MessageModule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messages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message.module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MessageComponent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messages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message.component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AppComponent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s-ES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app.component</a:t>
            </a:r>
            <a:r>
              <a:rPr lang="es-E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 routing }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app.routing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imports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ModelModule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CoreModule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MessageModule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routing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declarations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AppComponent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bootstrap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AppComponent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AppModule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  <a:endParaRPr lang="es-E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51940351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92831E-B7F3-443E-BF52-F02577E97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r>
              <a:rPr lang="es-ES" u="sng" dirty="0"/>
              <a:t>Completando la configuración:</a:t>
            </a:r>
          </a:p>
          <a:p>
            <a:pPr marL="0" indent="0">
              <a:buNone/>
            </a:pPr>
            <a:r>
              <a:rPr lang="es-ES" dirty="0"/>
              <a:t>El paso final es actualizar: 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/>
              <a:t>index.html </a:t>
            </a:r>
            <a:r>
              <a:rPr lang="es-ES" dirty="0"/>
              <a:t>en </a:t>
            </a:r>
            <a:r>
              <a:rPr lang="es-ES" b="1" dirty="0" err="1"/>
              <a:t>src</a:t>
            </a:r>
            <a:endParaRPr lang="es-ES" b="1" dirty="0"/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14.7)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!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doctype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="en"&gt;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="utf-8"&gt;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ExampleApp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base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="/"&gt;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="viewport"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="width=device-width, initial-scale=1"&gt;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link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icon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image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/x-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icon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="favicon.ico"&gt;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="m-2"&gt;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app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s-E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app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b="1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1273E90-BE3C-4C91-9832-C43552E032CA}"/>
              </a:ext>
            </a:extLst>
          </p:cNvPr>
          <p:cNvCxnSpPr/>
          <p:nvPr/>
        </p:nvCxnSpPr>
        <p:spPr>
          <a:xfrm flipH="1">
            <a:off x="2339752" y="5373216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047A4E1F-0A97-4370-AE06-49FE8CE73A8F}"/>
              </a:ext>
            </a:extLst>
          </p:cNvPr>
          <p:cNvSpPr txBox="1"/>
          <p:nvPr/>
        </p:nvSpPr>
        <p:spPr>
          <a:xfrm>
            <a:off x="3419872" y="5099992"/>
            <a:ext cx="2941984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Aplica el nuevo </a:t>
            </a:r>
            <a:r>
              <a:rPr lang="es-ES" sz="1200" b="1" i="1" dirty="0" err="1"/>
              <a:t>root</a:t>
            </a:r>
            <a:r>
              <a:rPr lang="es-ES" sz="1200" b="1" i="1" dirty="0"/>
              <a:t> </a:t>
            </a:r>
            <a:r>
              <a:rPr lang="es-ES" sz="1200" b="1" i="1" dirty="0" err="1"/>
              <a:t>component</a:t>
            </a:r>
            <a:r>
              <a:rPr lang="es-ES" sz="1200" b="1" i="1" dirty="0"/>
              <a:t> </a:t>
            </a:r>
            <a:r>
              <a:rPr lang="es-ES" sz="1200" b="1" dirty="0"/>
              <a:t>cuya plantilla contiene el </a:t>
            </a:r>
            <a:r>
              <a:rPr lang="es-ES" sz="1200" b="1" i="1" dirty="0"/>
              <a:t>outlet</a:t>
            </a:r>
            <a:r>
              <a:rPr lang="es-ES" sz="1200" b="1" dirty="0"/>
              <a:t>.</a:t>
            </a:r>
          </a:p>
        </p:txBody>
      </p:sp>
      <p:sp>
        <p:nvSpPr>
          <p:cNvPr id="8" name="CuadroTexto 1"/>
          <p:cNvSpPr txBox="1"/>
          <p:nvPr/>
        </p:nvSpPr>
        <p:spPr>
          <a:xfrm>
            <a:off x="1912876" y="6198242"/>
            <a:ext cx="6773924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00" b="1" dirty="0"/>
              <a:t>Visualizar. Tabla completa con botonera completa</a:t>
            </a:r>
          </a:p>
        </p:txBody>
      </p:sp>
    </p:spTree>
    <p:extLst>
      <p:ext uri="{BB962C8B-B14F-4D97-AF65-F5344CB8AC3E}">
        <p14:creationId xmlns:p14="http://schemas.microsoft.com/office/powerpoint/2010/main" val="412559898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671369-5992-4CF2-AC3D-9209C0345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u="sng" dirty="0"/>
              <a:t>Añadiendo Links de Navegación:</a:t>
            </a:r>
          </a:p>
          <a:p>
            <a:r>
              <a:rPr lang="es-ES" dirty="0"/>
              <a:t>Siguiente paso: añadir links que cambien las </a:t>
            </a:r>
            <a:r>
              <a:rPr lang="es-ES" dirty="0" err="1"/>
              <a:t>Url’s</a:t>
            </a:r>
            <a:r>
              <a:rPr lang="es-ES" dirty="0"/>
              <a:t> y disparen cambios en el </a:t>
            </a:r>
            <a:r>
              <a:rPr lang="es-ES" dirty="0" err="1"/>
              <a:t>routing</a:t>
            </a:r>
            <a:r>
              <a:rPr lang="es-ES" dirty="0"/>
              <a:t> que muestren diferentes componentes al usuario.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table.component.html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core</a:t>
            </a:r>
            <a:endParaRPr lang="es-ES" b="1" dirty="0">
              <a:sym typeface="Wingdings" panose="05000000000000000000" pitchFamily="2" charset="2"/>
            </a:endParaRP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14.8)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="table table-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table-bordered table-striped"&gt;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="let item of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()"&gt;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item.id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item.name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item.category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item.price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currency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:"USD"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77272331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709C49-A99B-4379-99D8-3A5A0AB50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2697"/>
            <a:ext cx="8229600" cy="5631904"/>
          </a:xfrm>
        </p:spPr>
        <p:txBody>
          <a:bodyPr/>
          <a:lstStyle/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-center"&gt;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btn-danger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btn-sm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deleteProduct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item.id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btn-warning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btn-sm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editProduct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item.id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)"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="/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edit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Edit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-primary"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(click)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createProduct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()"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="/form/create"&gt;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New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-danger"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(click)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deleteProduct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(-1)"&gt;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HTTP Error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ES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79AB35B-1786-4207-8533-F748935CE06B}"/>
              </a:ext>
            </a:extLst>
          </p:cNvPr>
          <p:cNvCxnSpPr/>
          <p:nvPr/>
        </p:nvCxnSpPr>
        <p:spPr>
          <a:xfrm flipV="1">
            <a:off x="4283968" y="2780928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3825DE8-A24A-4383-9935-324BA9402A7C}"/>
              </a:ext>
            </a:extLst>
          </p:cNvPr>
          <p:cNvCxnSpPr/>
          <p:nvPr/>
        </p:nvCxnSpPr>
        <p:spPr>
          <a:xfrm>
            <a:off x="4283968" y="3140968"/>
            <a:ext cx="5760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250B0092-9781-4FD8-9397-A23DFBA1C3E7}"/>
              </a:ext>
            </a:extLst>
          </p:cNvPr>
          <p:cNvSpPr txBox="1"/>
          <p:nvPr/>
        </p:nvSpPr>
        <p:spPr>
          <a:xfrm>
            <a:off x="4860032" y="2780928"/>
            <a:ext cx="3960434" cy="83099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Atributo que aplica una directiva desde el </a:t>
            </a:r>
            <a:r>
              <a:rPr lang="es-ES" sz="1200" b="1" dirty="0" err="1"/>
              <a:t>routing</a:t>
            </a:r>
            <a:r>
              <a:rPr lang="es-ES" sz="1200" b="1" dirty="0"/>
              <a:t> que realiza el cambio de navegación. Puede ser aplicada a cualquier elemento aunque generalmente son aplicadas a botones o anclas(a)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DE267F9-80AA-4FE3-8F1E-2F3205D80519}"/>
              </a:ext>
            </a:extLst>
          </p:cNvPr>
          <p:cNvCxnSpPr/>
          <p:nvPr/>
        </p:nvCxnSpPr>
        <p:spPr>
          <a:xfrm flipH="1">
            <a:off x="3635896" y="4509120"/>
            <a:ext cx="35283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C8ECC20B-8C9B-4B0D-8CBD-A16CF2F22C02}"/>
              </a:ext>
            </a:extLst>
          </p:cNvPr>
          <p:cNvCxnSpPr/>
          <p:nvPr/>
        </p:nvCxnSpPr>
        <p:spPr>
          <a:xfrm flipV="1">
            <a:off x="7164288" y="3611925"/>
            <a:ext cx="0" cy="8971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48038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C99385-E8F8-449A-B401-A17FA134C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r>
              <a:rPr lang="es-ES" dirty="0"/>
              <a:t>El </a:t>
            </a:r>
            <a:r>
              <a:rPr lang="es-ES" i="1" dirty="0" err="1"/>
              <a:t>routing</a:t>
            </a:r>
            <a:r>
              <a:rPr lang="es-ES" dirty="0"/>
              <a:t> </a:t>
            </a:r>
            <a:r>
              <a:rPr lang="es-ES" i="1" dirty="0"/>
              <a:t>link</a:t>
            </a:r>
            <a:r>
              <a:rPr lang="es-ES" dirty="0"/>
              <a:t> añadido a la plantilla del </a:t>
            </a:r>
            <a:r>
              <a:rPr lang="es-ES" i="1" dirty="0" err="1"/>
              <a:t>component</a:t>
            </a:r>
            <a:r>
              <a:rPr lang="es-ES" dirty="0"/>
              <a:t> </a:t>
            </a:r>
            <a:r>
              <a:rPr lang="es-ES" i="1" dirty="0"/>
              <a:t>table</a:t>
            </a:r>
            <a:r>
              <a:rPr lang="es-ES" dirty="0"/>
              <a:t> permitirá al usuario navegar al formulario haciendo </a:t>
            </a:r>
            <a:r>
              <a:rPr lang="es-ES" i="1" dirty="0"/>
              <a:t>back</a:t>
            </a:r>
            <a:r>
              <a:rPr lang="es-ES" dirty="0"/>
              <a:t> con el botón </a:t>
            </a:r>
            <a:r>
              <a:rPr lang="es-ES" i="1" dirty="0"/>
              <a:t>Cancel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form.component.html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core</a:t>
            </a:r>
            <a:endParaRPr lang="es-ES" b="1" dirty="0">
              <a:sym typeface="Wingdings" panose="05000000000000000000" pitchFamily="2" charset="2"/>
            </a:endParaRP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14.9)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-primary text-white p-2"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[class.bg-warning]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="editing"&gt;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h5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</a:rPr>
              <a:t>editing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</a:rPr>
              <a:t>?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</a:rPr>
              <a:t>"Edit"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</a:rPr>
              <a:t>"Create"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Product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h5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6400"/>
                </a:solidFill>
                <a:latin typeface="Consolas" panose="020B0609020204030204" pitchFamily="49" charset="0"/>
              </a:rPr>
              <a:t>&lt;!--</a:t>
            </a:r>
            <a:r>
              <a:rPr lang="es-ES" sz="1200" dirty="0" err="1">
                <a:solidFill>
                  <a:srgbClr val="006400"/>
                </a:solidFill>
                <a:latin typeface="Consolas" panose="020B0609020204030204" pitchFamily="49" charset="0"/>
              </a:rPr>
              <a:t>Last</a:t>
            </a:r>
            <a:r>
              <a:rPr lang="es-ES" sz="1200" dirty="0">
                <a:solidFill>
                  <a:srgbClr val="0064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6400"/>
                </a:solidFill>
                <a:latin typeface="Consolas" panose="020B0609020204030204" pitchFamily="49" charset="0"/>
              </a:rPr>
              <a:t>Event</a:t>
            </a:r>
            <a:r>
              <a:rPr lang="es-ES" sz="1200" dirty="0">
                <a:solidFill>
                  <a:srgbClr val="006400"/>
                </a:solidFill>
                <a:latin typeface="Consolas" panose="020B0609020204030204" pitchFamily="49" charset="0"/>
              </a:rPr>
              <a:t>: 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800080"/>
                </a:solidFill>
                <a:latin typeface="Consolas" panose="020B0609020204030204" pitchFamily="49" charset="0"/>
              </a:rPr>
              <a:t>stateEvents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800080"/>
                </a:solidFill>
                <a:latin typeface="Consolas" panose="020B0609020204030204" pitchFamily="49" charset="0"/>
              </a:rPr>
              <a:t>async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800080"/>
                </a:solidFill>
                <a:latin typeface="Consolas" panose="020B0609020204030204" pitchFamily="49" charset="0"/>
              </a:rPr>
              <a:t>formatState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200" dirty="0">
                <a:solidFill>
                  <a:srgbClr val="006400"/>
                </a:solidFill>
                <a:latin typeface="Consolas" panose="020B0609020204030204" pitchFamily="49" charset="0"/>
              </a:rPr>
              <a:t>--&gt;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n-NO" sz="12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dirty="0">
                <a:solidFill>
                  <a:srgbClr val="FF0000"/>
                </a:solidFill>
                <a:latin typeface="Consolas" panose="020B0609020204030204" pitchFamily="49" charset="0"/>
              </a:rPr>
              <a:t>novalidate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dirty="0">
                <a:solidFill>
                  <a:srgbClr val="FF0000"/>
                </a:solidFill>
                <a:latin typeface="Consolas" panose="020B0609020204030204" pitchFamily="49" charset="0"/>
              </a:rPr>
              <a:t>#form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="ngForm"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dirty="0">
                <a:solidFill>
                  <a:srgbClr val="FF0000"/>
                </a:solidFill>
                <a:latin typeface="Consolas" panose="020B0609020204030204" pitchFamily="49" charset="0"/>
              </a:rPr>
              <a:t>(ngSubmit)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="submitForm(form)"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dirty="0">
                <a:solidFill>
                  <a:srgbClr val="FF0000"/>
                </a:solidFill>
                <a:latin typeface="Consolas" panose="020B0609020204030204" pitchFamily="49" charset="0"/>
              </a:rPr>
              <a:t>(reset)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="resetForm()"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n-NO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form-group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="name"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</a:rPr>
              <a:t>[(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</a:rPr>
              <a:t>)]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="product.name"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form-group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="category"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</a:rPr>
              <a:t>[(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</a:t>
            </a:r>
            <a:r>
              <a:rPr lang="es-ES" sz="1200" dirty="0">
                <a:solidFill>
                  <a:srgbClr val="FF0000"/>
                </a:solidFill>
                <a:latin typeface="Consolas" panose="020B0609020204030204" pitchFamily="49" charset="0"/>
              </a:rPr>
              <a:t>)]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product.category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26058246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F9BB15-C32A-42E1-8066-FB51CC662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703912"/>
          </a:xfrm>
        </p:spPr>
        <p:txBody>
          <a:bodyPr/>
          <a:lstStyle/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form-group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="price"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[(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)]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product.price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pattern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="^[0-9\.]+$"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="submit"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-primary m-1"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class.btn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-warning]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="editing"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[disabled]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form.invalid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editing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?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Save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: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Create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="reset"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-secondary m-1"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="/"&gt;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Cancel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ES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00DA7D0-3542-4AB4-9C5C-CD272D04846B}"/>
              </a:ext>
            </a:extLst>
          </p:cNvPr>
          <p:cNvCxnSpPr>
            <a:cxnSpLocks/>
          </p:cNvCxnSpPr>
          <p:nvPr/>
        </p:nvCxnSpPr>
        <p:spPr>
          <a:xfrm flipV="1">
            <a:off x="1907704" y="4437112"/>
            <a:ext cx="0" cy="864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02512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63953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/>
              <a:t>(En este tema)</a:t>
            </a:r>
          </a:p>
          <a:p>
            <a:pPr marL="0" indent="0">
              <a:buNone/>
            </a:pPr>
            <a:r>
              <a:rPr lang="es-ES" sz="2400" b="1" dirty="0" err="1"/>
              <a:t>Routing</a:t>
            </a:r>
            <a:r>
              <a:rPr lang="es-ES" sz="2400" b="1" dirty="0"/>
              <a:t> &amp; </a:t>
            </a:r>
            <a:r>
              <a:rPr lang="es-ES" sz="2400" b="1" dirty="0" err="1"/>
              <a:t>Navigation</a:t>
            </a:r>
            <a:r>
              <a:rPr lang="es-ES" sz="2400" b="1" dirty="0"/>
              <a:t> (</a:t>
            </a:r>
            <a:r>
              <a:rPr lang="es-ES" sz="2400" b="1" dirty="0" err="1"/>
              <a:t>Part</a:t>
            </a:r>
            <a:r>
              <a:rPr lang="es-ES" sz="2400" b="1" dirty="0"/>
              <a:t> 1):</a:t>
            </a:r>
          </a:p>
          <a:p>
            <a:r>
              <a:rPr lang="es-ES" sz="2400" i="1" dirty="0" err="1"/>
              <a:t>Routing</a:t>
            </a:r>
            <a:r>
              <a:rPr lang="es-ES" sz="2400" dirty="0"/>
              <a:t> permite a las aplicaciones cambiar los componentes  y plantillas que serán mostrados al usuario respondiendo a los cambios en las </a:t>
            </a:r>
            <a:r>
              <a:rPr lang="es-ES" sz="2400" dirty="0" err="1"/>
              <a:t>Url’s</a:t>
            </a:r>
            <a:r>
              <a:rPr lang="es-ES" sz="2400" dirty="0"/>
              <a:t> y </a:t>
            </a:r>
            <a:r>
              <a:rPr lang="es-ES" sz="2400" b="1" i="1" dirty="0"/>
              <a:t>permitiendo a los usuarios navegar por la aplicación.</a:t>
            </a:r>
          </a:p>
          <a:p>
            <a:r>
              <a:rPr lang="es-ES" sz="2400" i="1" dirty="0" err="1"/>
              <a:t>Routing</a:t>
            </a:r>
            <a:r>
              <a:rPr lang="es-ES" sz="2400" dirty="0"/>
              <a:t> es útil cuando la complejidad de un proyecto se incrementa, porque permite definir la estructura de una aplicación separada de los Componentes y las Directivas, y esto significa que </a:t>
            </a:r>
            <a:r>
              <a:rPr lang="es-ES" sz="2400" b="1" dirty="0"/>
              <a:t>los cambios en la estructura pueden ser hechos en la configuración del </a:t>
            </a:r>
            <a:r>
              <a:rPr lang="es-ES" sz="2400" b="1" dirty="0" err="1"/>
              <a:t>routing</a:t>
            </a:r>
            <a:r>
              <a:rPr lang="es-ES" sz="2400" b="1" dirty="0"/>
              <a:t> y no tienen por qué ser aplicados a componentes individuales.</a:t>
            </a:r>
          </a:p>
          <a:p>
            <a:endParaRPr lang="es-ES" sz="1200" b="1" dirty="0"/>
          </a:p>
        </p:txBody>
      </p:sp>
    </p:spTree>
    <p:extLst>
      <p:ext uri="{BB962C8B-B14F-4D97-AF65-F5344CB8AC3E}">
        <p14:creationId xmlns:p14="http://schemas.microsoft.com/office/powerpoint/2010/main" val="350217279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87F66C-03E0-4FA4-AE75-01517F4AB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1040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Habilitando la directiva </a:t>
            </a:r>
            <a:r>
              <a:rPr lang="es-ES" i="1" dirty="0" err="1"/>
              <a:t>routing</a:t>
            </a:r>
            <a:r>
              <a:rPr lang="es-ES" dirty="0"/>
              <a:t> 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core.module.ts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core</a:t>
            </a:r>
            <a:endParaRPr lang="es-ES" b="1" dirty="0">
              <a:sym typeface="Wingdings" panose="05000000000000000000" pitchFamily="2" charset="2"/>
            </a:endParaRP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14.10)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model.module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table.component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form.component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SHARED_STATE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sharedState.model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Subject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rxjs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StatePipe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state.pipe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messages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message.module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MessageService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messages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message.service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messages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message.model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MODES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sharedState.model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RouterModule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"@angular/router"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b="1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38C2C4FE-0D13-4DAC-B583-57FBA285EB85}"/>
              </a:ext>
            </a:extLst>
          </p:cNvPr>
          <p:cNvCxnSpPr/>
          <p:nvPr/>
        </p:nvCxnSpPr>
        <p:spPr>
          <a:xfrm flipH="1">
            <a:off x="5940152" y="5157192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26928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EA0E01-9BAC-4A03-906E-19F83A60F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imports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ModelModule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MessageModule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RouterModule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declarations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StatePipe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exports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providers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SHARED_STATE,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deps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MessageService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useFactory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messageService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 =&gt;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Subject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SharedState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}]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CoreModule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</a:p>
          <a:p>
            <a:pPr marL="0" indent="0">
              <a:buNone/>
            </a:pPr>
            <a:endParaRPr lang="es-ES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4B6216D-CA4A-469F-A5E0-3B8BA24D95DD}"/>
              </a:ext>
            </a:extLst>
          </p:cNvPr>
          <p:cNvCxnSpPr/>
          <p:nvPr/>
        </p:nvCxnSpPr>
        <p:spPr>
          <a:xfrm flipH="1">
            <a:off x="2267744" y="1268760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F8369121-3E8F-4E66-A00E-CEE129C5619A}"/>
              </a:ext>
            </a:extLst>
          </p:cNvPr>
          <p:cNvSpPr txBox="1"/>
          <p:nvPr/>
        </p:nvSpPr>
        <p:spPr>
          <a:xfrm>
            <a:off x="611560" y="4939606"/>
            <a:ext cx="6516216" cy="138499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Cuando todos los cambios hayan sido guardados, podremos navegar usando los botones </a:t>
            </a:r>
            <a:r>
              <a:rPr lang="es-ES" sz="1200" b="1" dirty="0" err="1"/>
              <a:t>Edit</a:t>
            </a:r>
            <a:r>
              <a:rPr lang="es-ES" sz="1200" b="1" dirty="0"/>
              <a:t>, </a:t>
            </a:r>
            <a:r>
              <a:rPr lang="es-ES" sz="1200" b="1" dirty="0" err="1"/>
              <a:t>Create</a:t>
            </a:r>
            <a:r>
              <a:rPr lang="es-ES" sz="1200" b="1" dirty="0"/>
              <a:t> New </a:t>
            </a:r>
            <a:r>
              <a:rPr lang="es-ES" sz="1200" b="1" dirty="0" err="1"/>
              <a:t>Product</a:t>
            </a:r>
            <a:r>
              <a:rPr lang="es-ES" sz="1200" b="1" dirty="0"/>
              <a:t> y Cancel, pero las gestiones correspondientes aún no están operativas.</a:t>
            </a:r>
          </a:p>
          <a:p>
            <a:r>
              <a:rPr lang="es-ES" sz="1200" b="1" dirty="0"/>
              <a:t>Las </a:t>
            </a:r>
            <a:r>
              <a:rPr lang="es-ES" sz="1200" b="1" dirty="0" err="1"/>
              <a:t>urls</a:t>
            </a:r>
            <a:r>
              <a:rPr lang="es-ES" sz="1200" b="1" dirty="0"/>
              <a:t> a cada uno de ellos serán: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u="sng" dirty="0" err="1"/>
              <a:t>Create</a:t>
            </a:r>
            <a:r>
              <a:rPr lang="es-ES" sz="1200" b="1" dirty="0"/>
              <a:t> : </a:t>
            </a:r>
            <a:r>
              <a:rPr lang="es-ES" sz="1200" b="1" dirty="0">
                <a:sym typeface="Wingdings" panose="05000000000000000000" pitchFamily="2" charset="2"/>
              </a:rPr>
              <a:t> http://localhost: 4200/</a:t>
            </a:r>
            <a:r>
              <a:rPr lang="es-ES" sz="1200" b="1" dirty="0" err="1">
                <a:sym typeface="Wingdings" panose="05000000000000000000" pitchFamily="2" charset="2"/>
              </a:rPr>
              <a:t>form</a:t>
            </a:r>
            <a:r>
              <a:rPr lang="es-ES" sz="1200" b="1" dirty="0">
                <a:sym typeface="Wingdings" panose="05000000000000000000" pitchFamily="2" charset="2"/>
              </a:rPr>
              <a:t>/</a:t>
            </a:r>
            <a:r>
              <a:rPr lang="es-ES" sz="1200" b="1" dirty="0" err="1">
                <a:sym typeface="Wingdings" panose="05000000000000000000" pitchFamily="2" charset="2"/>
              </a:rPr>
              <a:t>create</a:t>
            </a:r>
            <a:endParaRPr lang="es-ES" sz="1200" b="1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u="sng" dirty="0" err="1">
                <a:sym typeface="Wingdings" panose="05000000000000000000" pitchFamily="2" charset="2"/>
              </a:rPr>
              <a:t>Edit</a:t>
            </a:r>
            <a:r>
              <a:rPr lang="es-ES" sz="1200" b="1" dirty="0">
                <a:sym typeface="Wingdings" panose="05000000000000000000" pitchFamily="2" charset="2"/>
              </a:rPr>
              <a:t> :  http://localhost:4200/form/edit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u="sng" dirty="0">
                <a:sym typeface="Wingdings" panose="05000000000000000000" pitchFamily="2" charset="2"/>
              </a:rPr>
              <a:t>Cancel</a:t>
            </a:r>
            <a:r>
              <a:rPr lang="es-ES" sz="1200" b="1" dirty="0">
                <a:sym typeface="Wingdings" panose="05000000000000000000" pitchFamily="2" charset="2"/>
              </a:rPr>
              <a:t> :  http://localhost:4200/</a:t>
            </a:r>
          </a:p>
        </p:txBody>
      </p:sp>
      <p:sp>
        <p:nvSpPr>
          <p:cNvPr id="8" name="CuadroTexto 1"/>
          <p:cNvSpPr txBox="1"/>
          <p:nvPr/>
        </p:nvSpPr>
        <p:spPr>
          <a:xfrm>
            <a:off x="0" y="6381328"/>
            <a:ext cx="8902824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00" b="1" dirty="0"/>
              <a:t>Visualizar (las gestiones aún no están operativas)</a:t>
            </a:r>
          </a:p>
        </p:txBody>
      </p:sp>
    </p:spTree>
    <p:extLst>
      <p:ext uri="{BB962C8B-B14F-4D97-AF65-F5344CB8AC3E}">
        <p14:creationId xmlns:p14="http://schemas.microsoft.com/office/powerpoint/2010/main" val="3761404502"/>
      </p:ext>
    </p:extLst>
  </p:cSld>
  <p:clrMapOvr>
    <a:masterClrMapping/>
  </p:clrMapOvr>
  <p:transition spd="slow">
    <p:zoom/>
    <p:sndAc>
      <p:stSnd>
        <p:snd r:embed="rId3" name="wind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B9CA7F-FA02-4A29-833F-A34ED9605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19937"/>
          </a:xfrm>
        </p:spPr>
        <p:txBody>
          <a:bodyPr/>
          <a:lstStyle/>
          <a:p>
            <a:pPr marL="0" indent="0">
              <a:buNone/>
            </a:pPr>
            <a:r>
              <a:rPr lang="es-ES" u="sng" dirty="0"/>
              <a:t>Completando la implementación del </a:t>
            </a:r>
            <a:r>
              <a:rPr lang="es-ES" u="sng" dirty="0" err="1"/>
              <a:t>Routing</a:t>
            </a:r>
            <a:r>
              <a:rPr lang="es-ES" u="sng" dirty="0"/>
              <a:t>:</a:t>
            </a:r>
          </a:p>
          <a:p>
            <a:r>
              <a:rPr lang="es-ES" dirty="0"/>
              <a:t>En este momento hay aún algunas cosas que todavía no funcionan. Por ejemplo, el botón </a:t>
            </a:r>
            <a:r>
              <a:rPr lang="es-ES" i="1" dirty="0" err="1"/>
              <a:t>Edit</a:t>
            </a:r>
            <a:r>
              <a:rPr lang="es-ES" dirty="0"/>
              <a:t> muestra el formulario pero no enseña los datos a editar ni tampoco el color que le indica al usuario que esta en la opción de Edit.</a:t>
            </a:r>
          </a:p>
          <a:p>
            <a:pPr marL="0" indent="0">
              <a:buNone/>
            </a:pPr>
            <a:r>
              <a:rPr lang="es-ES" u="sng" dirty="0"/>
              <a:t>Manejando los cambios del </a:t>
            </a:r>
            <a:r>
              <a:rPr lang="es-ES" u="sng" dirty="0" err="1"/>
              <a:t>Route</a:t>
            </a:r>
            <a:r>
              <a:rPr lang="es-ES" u="sng" dirty="0"/>
              <a:t> en los </a:t>
            </a:r>
            <a:r>
              <a:rPr lang="es-ES" u="sng" dirty="0" err="1"/>
              <a:t>Components</a:t>
            </a:r>
            <a:r>
              <a:rPr lang="es-ES" u="sng" dirty="0"/>
              <a:t>:</a:t>
            </a:r>
          </a:p>
          <a:p>
            <a:r>
              <a:rPr lang="es-ES" dirty="0"/>
              <a:t>El </a:t>
            </a:r>
            <a:r>
              <a:rPr lang="es-ES" i="1" dirty="0" err="1"/>
              <a:t>component</a:t>
            </a:r>
            <a:r>
              <a:rPr lang="es-ES" i="1" dirty="0"/>
              <a:t> </a:t>
            </a:r>
            <a:r>
              <a:rPr lang="es-ES" i="1" dirty="0" err="1"/>
              <a:t>form</a:t>
            </a:r>
            <a:r>
              <a:rPr lang="es-ES" i="1" dirty="0"/>
              <a:t> </a:t>
            </a:r>
            <a:r>
              <a:rPr lang="es-ES" dirty="0"/>
              <a:t>no está trabajando adecuadamente porque no está siendo notificado de que el usuario ha hecho </a:t>
            </a:r>
            <a:r>
              <a:rPr lang="es-ES" dirty="0" err="1"/>
              <a:t>click</a:t>
            </a:r>
            <a:r>
              <a:rPr lang="es-ES" dirty="0"/>
              <a:t> en el botón </a:t>
            </a:r>
            <a:r>
              <a:rPr lang="es-ES" dirty="0" err="1"/>
              <a:t>Edit</a:t>
            </a:r>
            <a:r>
              <a:rPr lang="es-ES" dirty="0"/>
              <a:t>, ya que un </a:t>
            </a:r>
            <a:r>
              <a:rPr lang="es-ES" dirty="0" err="1"/>
              <a:t>Subject</a:t>
            </a:r>
            <a:r>
              <a:rPr lang="es-ES" dirty="0"/>
              <a:t> solo pasa los eventos a los subscriptores de eventos </a:t>
            </a:r>
            <a:r>
              <a:rPr lang="es-ES" i="1" dirty="0"/>
              <a:t>después</a:t>
            </a:r>
            <a:r>
              <a:rPr lang="es-ES" dirty="0"/>
              <a:t> de que el método </a:t>
            </a:r>
            <a:r>
              <a:rPr lang="es-ES" i="1" dirty="0"/>
              <a:t>subscribe</a:t>
            </a:r>
            <a:r>
              <a:rPr lang="es-ES" dirty="0"/>
              <a:t> ha sido llamado y en el </a:t>
            </a:r>
            <a:r>
              <a:rPr lang="es-ES" dirty="0" err="1"/>
              <a:t>routing</a:t>
            </a:r>
            <a:r>
              <a:rPr lang="es-ES" dirty="0"/>
              <a:t>, el objeto </a:t>
            </a:r>
            <a:r>
              <a:rPr lang="es-ES" i="1" dirty="0" err="1"/>
              <a:t>Formcomponent</a:t>
            </a:r>
            <a:r>
              <a:rPr lang="es-ES" dirty="0"/>
              <a:t> es llamado después de que la operación </a:t>
            </a:r>
            <a:r>
              <a:rPr lang="es-ES" i="1" dirty="0" err="1"/>
              <a:t>Edit</a:t>
            </a:r>
            <a:r>
              <a:rPr lang="es-ES" dirty="0"/>
              <a:t> haya sido enviada.</a:t>
            </a:r>
          </a:p>
        </p:txBody>
      </p:sp>
    </p:spTree>
    <p:extLst>
      <p:ext uri="{BB962C8B-B14F-4D97-AF65-F5344CB8AC3E}">
        <p14:creationId xmlns:p14="http://schemas.microsoft.com/office/powerpoint/2010/main" val="120557562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FC27D2-B9FC-4270-A456-4E629D3A6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5"/>
            <a:ext cx="8229600" cy="5559896"/>
          </a:xfrm>
        </p:spPr>
        <p:txBody>
          <a:bodyPr/>
          <a:lstStyle/>
          <a:p>
            <a:r>
              <a:rPr lang="es-ES" dirty="0"/>
              <a:t>Para determinar que ruta ha sido activada por el usuario, el </a:t>
            </a:r>
            <a:r>
              <a:rPr lang="es-ES" i="1" dirty="0" err="1"/>
              <a:t>form</a:t>
            </a:r>
            <a:r>
              <a:rPr lang="es-ES" i="1" dirty="0"/>
              <a:t> </a:t>
            </a:r>
            <a:r>
              <a:rPr lang="es-ES" i="1" dirty="0" err="1"/>
              <a:t>component</a:t>
            </a:r>
            <a:r>
              <a:rPr lang="es-ES" i="1" dirty="0"/>
              <a:t> </a:t>
            </a:r>
            <a:r>
              <a:rPr lang="es-ES" dirty="0"/>
              <a:t>puede declarar una dependencia en </a:t>
            </a:r>
            <a:r>
              <a:rPr lang="es-ES" i="1" dirty="0" err="1"/>
              <a:t>ActivatedRoute</a:t>
            </a:r>
            <a:r>
              <a:rPr lang="es-ES" dirty="0"/>
              <a:t> y entonces usar el objeto que recibe para inspeccionar los segmentos de la URL: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form.component.ts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core</a:t>
            </a:r>
            <a:endParaRPr lang="es-ES" b="1" dirty="0">
              <a:sym typeface="Wingdings" panose="05000000000000000000" pitchFamily="2" charset="2"/>
            </a:endParaRP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14.11)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Component, Inject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NgForm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"@angular/forms"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MODES,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SHARED_STATE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sharedState.model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Observable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rxjs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E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import</a:t>
            </a:r>
            <a:r>
              <a:rPr lang="es-E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{ </a:t>
            </a:r>
            <a:r>
              <a:rPr lang="es-E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filter</a:t>
            </a:r>
            <a:r>
              <a:rPr lang="es-E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s-E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map</a:t>
            </a:r>
            <a:r>
              <a:rPr lang="es-E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s-E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distinctUntilChanged</a:t>
            </a:r>
            <a:r>
              <a:rPr lang="es-E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s-E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skipWhile</a:t>
            </a:r>
            <a:r>
              <a:rPr lang="es-E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} </a:t>
            </a:r>
            <a:r>
              <a:rPr lang="es-E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from</a:t>
            </a:r>
            <a:r>
              <a:rPr lang="es-E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"</a:t>
            </a:r>
            <a:r>
              <a:rPr lang="es-E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rxjs</a:t>
            </a:r>
            <a:r>
              <a:rPr lang="es-E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s-E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operators</a:t>
            </a:r>
            <a:r>
              <a:rPr lang="es-E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ActivatedRoute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"@angular/router"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b="1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B1550729-8FAB-4049-BD47-830F0AC84D6C}"/>
              </a:ext>
            </a:extLst>
          </p:cNvPr>
          <p:cNvCxnSpPr/>
          <p:nvPr/>
        </p:nvCxnSpPr>
        <p:spPr>
          <a:xfrm flipH="1">
            <a:off x="6156176" y="6021288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7059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0F556B-7D9D-4852-B1F1-6F7B937AA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selector: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paForm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"form.component.html"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styleUrls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"form.component.css"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FormComponent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model: Model,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activeRoute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ActivatedRoute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.editing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activeRoute.snapshot.url[1].path ==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"edit"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editing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submitForm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NgForm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form.valid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.model.saveProduct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form.reset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resetForm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 dirty="0"/>
          </a:p>
        </p:txBody>
      </p:sp>
      <p:sp>
        <p:nvSpPr>
          <p:cNvPr id="4" name="Abrir llave 3">
            <a:extLst>
              <a:ext uri="{FF2B5EF4-FFF2-40B4-BE49-F238E27FC236}">
                <a16:creationId xmlns:a16="http://schemas.microsoft.com/office/drawing/2014/main" id="{DD840490-BBA6-4C0F-ABA3-3DEC8D3E1F7C}"/>
              </a:ext>
            </a:extLst>
          </p:cNvPr>
          <p:cNvSpPr/>
          <p:nvPr/>
        </p:nvSpPr>
        <p:spPr>
          <a:xfrm>
            <a:off x="683568" y="2996952"/>
            <a:ext cx="216024" cy="79208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4734A30-3504-4765-A222-9EBAD945C918}"/>
              </a:ext>
            </a:extLst>
          </p:cNvPr>
          <p:cNvCxnSpPr/>
          <p:nvPr/>
        </p:nvCxnSpPr>
        <p:spPr>
          <a:xfrm>
            <a:off x="107504" y="3394009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F420599-217C-4F6D-BE3B-07E7FC051972}"/>
              </a:ext>
            </a:extLst>
          </p:cNvPr>
          <p:cNvSpPr txBox="1"/>
          <p:nvPr/>
        </p:nvSpPr>
        <p:spPr>
          <a:xfrm>
            <a:off x="5868144" y="5724436"/>
            <a:ext cx="3168352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Ahora el botón </a:t>
            </a:r>
            <a:r>
              <a:rPr lang="es-ES" sz="1200" b="1" dirty="0" err="1"/>
              <a:t>Edit</a:t>
            </a:r>
            <a:r>
              <a:rPr lang="es-ES" sz="1200" b="1" dirty="0"/>
              <a:t> muestra el color adecuado para la opción de Editar.</a:t>
            </a:r>
          </a:p>
        </p:txBody>
      </p:sp>
      <p:sp>
        <p:nvSpPr>
          <p:cNvPr id="9" name="CuadroTexto 1"/>
          <p:cNvSpPr txBox="1"/>
          <p:nvPr/>
        </p:nvSpPr>
        <p:spPr>
          <a:xfrm>
            <a:off x="6655060" y="6343871"/>
            <a:ext cx="1594520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00" b="1" dirty="0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385669412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21690-C256-449F-BBEF-AE65A7DD8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548681"/>
            <a:ext cx="8219256" cy="5775920"/>
          </a:xfrm>
        </p:spPr>
        <p:txBody>
          <a:bodyPr/>
          <a:lstStyle/>
          <a:p>
            <a:pPr marL="0" indent="0">
              <a:buNone/>
            </a:pPr>
            <a:r>
              <a:rPr lang="es-ES" u="sng" dirty="0"/>
              <a:t>Usando Parámetros en el </a:t>
            </a:r>
            <a:r>
              <a:rPr lang="es-ES" u="sng" dirty="0" err="1"/>
              <a:t>Route</a:t>
            </a:r>
            <a:r>
              <a:rPr lang="es-ES" u="sng" dirty="0"/>
              <a:t>:</a:t>
            </a:r>
          </a:p>
          <a:p>
            <a:r>
              <a:rPr lang="es-ES" sz="2000" dirty="0"/>
              <a:t>El </a:t>
            </a:r>
            <a:r>
              <a:rPr lang="es-ES" sz="2000" i="1" dirty="0" err="1"/>
              <a:t>Route</a:t>
            </a:r>
            <a:r>
              <a:rPr lang="es-ES" sz="2000" dirty="0"/>
              <a:t> puede ser mas flexible e incluir parámetros, los cuales permiten que cualquier valor pueda ser enlazado con su correspondiente segmento en la URL. Esto significa que los mismos componentes con similares </a:t>
            </a:r>
            <a:r>
              <a:rPr lang="es-ES" sz="2000" dirty="0" err="1"/>
              <a:t>URL,s</a:t>
            </a:r>
            <a:r>
              <a:rPr lang="es-ES" sz="2000" dirty="0"/>
              <a:t> puedan ser consolidados en una ruta individual: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app.rounting.ts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14.12)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router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table.component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form.component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//{ path: "form/edit", component: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FormComponent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//{ path: "form/create", component: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FormComponent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 path: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"form/:mode"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component: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FormComponent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}]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routing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RouterModule.forRoot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b="1" dirty="0"/>
          </a:p>
          <a:p>
            <a:pPr marL="0" indent="0">
              <a:buNone/>
            </a:pPr>
            <a:endParaRPr lang="es-ES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6C1AB8D1-AC24-4981-9C7F-23E3CE99414E}"/>
              </a:ext>
            </a:extLst>
          </p:cNvPr>
          <p:cNvCxnSpPr/>
          <p:nvPr/>
        </p:nvCxnSpPr>
        <p:spPr>
          <a:xfrm flipH="1">
            <a:off x="6516216" y="5589240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0A149A1-0EF5-44BB-82E5-13AA4CD52B58}"/>
              </a:ext>
            </a:extLst>
          </p:cNvPr>
          <p:cNvCxnSpPr/>
          <p:nvPr/>
        </p:nvCxnSpPr>
        <p:spPr>
          <a:xfrm flipV="1">
            <a:off x="7308304" y="5157192"/>
            <a:ext cx="0" cy="432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0AC9241-736B-4336-ACCA-D34095EF0BB4}"/>
              </a:ext>
            </a:extLst>
          </p:cNvPr>
          <p:cNvSpPr txBox="1"/>
          <p:nvPr/>
        </p:nvSpPr>
        <p:spPr>
          <a:xfrm>
            <a:off x="7020272" y="3956862"/>
            <a:ext cx="1944214" cy="120032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Segundo segmento (:</a:t>
            </a:r>
            <a:r>
              <a:rPr lang="es-ES" sz="1200" b="1" dirty="0" err="1"/>
              <a:t>mode</a:t>
            </a:r>
            <a:r>
              <a:rPr lang="es-ES" sz="1200" b="1" dirty="0"/>
              <a:t>) enlazará cualquier URL que tenga dos segmentos y el primero comience por </a:t>
            </a:r>
            <a:r>
              <a:rPr lang="es-ES" sz="1200" b="1" dirty="0" err="1"/>
              <a:t>form</a:t>
            </a:r>
            <a:r>
              <a:rPr lang="es-ES" sz="1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489455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37ADA5-32E6-4771-9AB8-B04AD7FF4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r>
              <a:rPr lang="es-ES" dirty="0"/>
              <a:t>Leyendo el </a:t>
            </a:r>
            <a:r>
              <a:rPr lang="es-ES" dirty="0" err="1"/>
              <a:t>Route</a:t>
            </a:r>
            <a:r>
              <a:rPr lang="es-ES" dirty="0"/>
              <a:t> </a:t>
            </a:r>
            <a:r>
              <a:rPr lang="es-ES" dirty="0" err="1"/>
              <a:t>Parameter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form.component.ts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core</a:t>
            </a:r>
            <a:endParaRPr lang="es-ES" b="1" dirty="0">
              <a:sym typeface="Wingdings" panose="05000000000000000000" pitchFamily="2" charset="2"/>
            </a:endParaRP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14.13)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Component, Inject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NgForm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"@angular/forms"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ActivatedRoute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"@angular/router"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selector: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paForm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"form.component.html"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styleUrls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"form.component.css"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24704709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F14025-3EBC-4894-A568-0644EBC60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47929"/>
          </a:xfrm>
        </p:spPr>
        <p:txBody>
          <a:bodyPr/>
          <a:lstStyle/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FormComponent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model: Model,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activeRoute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ActivatedRoute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.editing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activeRoute.snapshot.params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"mode"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"edit"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editing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submitForm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NgForm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form.valid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.model.saveProduct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form.reset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resetForm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81284F27-57A6-47DC-AB72-A45EBDB503DA}"/>
              </a:ext>
            </a:extLst>
          </p:cNvPr>
          <p:cNvCxnSpPr/>
          <p:nvPr/>
        </p:nvCxnSpPr>
        <p:spPr>
          <a:xfrm flipV="1">
            <a:off x="5220072" y="206084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E8FB29E-3772-47CB-A849-353E906BD5D9}"/>
              </a:ext>
            </a:extLst>
          </p:cNvPr>
          <p:cNvSpPr txBox="1"/>
          <p:nvPr/>
        </p:nvSpPr>
        <p:spPr>
          <a:xfrm>
            <a:off x="4211960" y="2564904"/>
            <a:ext cx="4474837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El componente consigue el valor del parámetro </a:t>
            </a:r>
            <a:r>
              <a:rPr lang="es-ES" sz="1200" b="1" i="1" dirty="0" err="1"/>
              <a:t>mode</a:t>
            </a:r>
            <a:r>
              <a:rPr lang="es-ES" sz="1200" b="1" dirty="0"/>
              <a:t> y lo usa para activar la propiedad </a:t>
            </a:r>
            <a:r>
              <a:rPr lang="es-ES" sz="1200" b="1" i="1" dirty="0" err="1"/>
              <a:t>editing</a:t>
            </a:r>
            <a:endParaRPr lang="es-ES" sz="1200" b="1" i="1" dirty="0"/>
          </a:p>
        </p:txBody>
      </p:sp>
    </p:spTree>
    <p:extLst>
      <p:ext uri="{BB962C8B-B14F-4D97-AF65-F5344CB8AC3E}">
        <p14:creationId xmlns:p14="http://schemas.microsoft.com/office/powerpoint/2010/main" val="3396196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60C77A-9F89-4A46-A3E2-0BAC219E8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r>
              <a:rPr lang="es-ES" u="sng" dirty="0"/>
              <a:t>Usando Múltiples Parámetros de Ruta:</a:t>
            </a:r>
          </a:p>
          <a:p>
            <a:pPr marL="0" indent="0">
              <a:buNone/>
            </a:pPr>
            <a:r>
              <a:rPr lang="es-ES" dirty="0"/>
              <a:t>Para decirle al </a:t>
            </a:r>
            <a:r>
              <a:rPr lang="es-ES" i="1" dirty="0" err="1"/>
              <a:t>form</a:t>
            </a:r>
            <a:r>
              <a:rPr lang="es-ES" i="1" dirty="0"/>
              <a:t> </a:t>
            </a:r>
            <a:r>
              <a:rPr lang="es-ES" i="1" dirty="0" err="1"/>
              <a:t>component</a:t>
            </a:r>
            <a:r>
              <a:rPr lang="es-ES" i="1" dirty="0"/>
              <a:t> </a:t>
            </a:r>
            <a:r>
              <a:rPr lang="es-ES" dirty="0"/>
              <a:t>que producto ha sido seleccionado cuando el usuario hace </a:t>
            </a:r>
            <a:r>
              <a:rPr lang="es-ES" dirty="0" err="1"/>
              <a:t>click</a:t>
            </a:r>
            <a:r>
              <a:rPr lang="es-ES" dirty="0"/>
              <a:t> en el botón </a:t>
            </a:r>
            <a:r>
              <a:rPr lang="es-ES" i="1" dirty="0" err="1"/>
              <a:t>Edit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app.routing.ts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14.14)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router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table.component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form.component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 path: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"form/:mode/:id"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component: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FormComponent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 path: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"form/:mode"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component: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FormComponent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}]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routing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RouterModule.forRoot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b="1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B1691AF2-B68A-4648-870B-FE97A710F688}"/>
              </a:ext>
            </a:extLst>
          </p:cNvPr>
          <p:cNvCxnSpPr>
            <a:cxnSpLocks/>
          </p:cNvCxnSpPr>
          <p:nvPr/>
        </p:nvCxnSpPr>
        <p:spPr>
          <a:xfrm flipH="1">
            <a:off x="6876256" y="4509120"/>
            <a:ext cx="19442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9C787AB-11C8-4537-962C-D4AAE409D2EB}"/>
              </a:ext>
            </a:extLst>
          </p:cNvPr>
          <p:cNvCxnSpPr/>
          <p:nvPr/>
        </p:nvCxnSpPr>
        <p:spPr>
          <a:xfrm>
            <a:off x="8820472" y="4509120"/>
            <a:ext cx="0" cy="17281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875242FF-BACE-4B5B-9827-CC690350D4FA}"/>
              </a:ext>
            </a:extLst>
          </p:cNvPr>
          <p:cNvSpPr txBox="1"/>
          <p:nvPr/>
        </p:nvSpPr>
        <p:spPr>
          <a:xfrm>
            <a:off x="6948269" y="5036983"/>
            <a:ext cx="1800189" cy="120032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La nueva ruta enlazará con cualquier URL que tenga tres segmentos donde el primero sea </a:t>
            </a:r>
            <a:r>
              <a:rPr lang="es-ES" sz="1200" b="1" dirty="0" err="1"/>
              <a:t>form</a:t>
            </a:r>
            <a:r>
              <a:rPr lang="es-ES" sz="1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861239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7E63FF-26BE-4D25-A1AC-EEECBFB91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r>
              <a:rPr lang="es-ES" dirty="0"/>
              <a:t>Para crear </a:t>
            </a:r>
            <a:r>
              <a:rPr lang="es-ES" dirty="0" err="1"/>
              <a:t>URL,s</a:t>
            </a:r>
            <a:r>
              <a:rPr lang="es-ES" dirty="0"/>
              <a:t> que enlacen esta ruta necesitamos usar un modelo diferente en la expresión </a:t>
            </a:r>
            <a:r>
              <a:rPr lang="es-ES" i="1" dirty="0" err="1"/>
              <a:t>routerLink</a:t>
            </a:r>
            <a:r>
              <a:rPr lang="es-ES" dirty="0"/>
              <a:t> de la plantilla: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table.component.html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core</a:t>
            </a:r>
            <a:endParaRPr lang="es-ES" b="1" dirty="0">
              <a:sym typeface="Wingdings" panose="05000000000000000000" pitchFamily="2" charset="2"/>
            </a:endParaRP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14.15)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="table table-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table-bordered table-striped"&gt;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="let item of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()"&gt;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item.id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item.name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item.category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item.price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currency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:"USD"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53944328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865DB2-DA18-4990-BA19-134C5C8A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u="sng" dirty="0"/>
              <a:t>Preparando el proyecto ejemplo:</a:t>
            </a:r>
          </a:p>
          <a:p>
            <a:r>
              <a:rPr lang="es-ES" dirty="0"/>
              <a:t>Hasta ahora la aplicación está configurada para mostrar los eventos de cambios de estado enviados desde el componente </a:t>
            </a:r>
            <a:r>
              <a:rPr lang="es-ES" i="1" dirty="0"/>
              <a:t>table</a:t>
            </a:r>
            <a:r>
              <a:rPr lang="es-ES" dirty="0"/>
              <a:t> al componente producto en dos sitios:</a:t>
            </a:r>
          </a:p>
          <a:p>
            <a:pPr marL="366713" lvl="1" indent="0">
              <a:buNone/>
            </a:pPr>
            <a:r>
              <a:rPr lang="es-ES" dirty="0"/>
              <a:t>A través del servicio de mensajes y en la plantilla del componente </a:t>
            </a:r>
            <a:r>
              <a:rPr lang="es-ES" i="1" dirty="0" err="1"/>
              <a:t>form</a:t>
            </a:r>
            <a:r>
              <a:rPr lang="es-ES" dirty="0"/>
              <a:t>.</a:t>
            </a:r>
          </a:p>
          <a:p>
            <a:pPr marL="366713" lvl="1" indent="0">
              <a:buNone/>
            </a:pPr>
            <a:endParaRPr lang="es-ES" dirty="0"/>
          </a:p>
          <a:p>
            <a:r>
              <a:rPr lang="es-ES" dirty="0"/>
              <a:t>Ahora estos mensajes ya no van a ser necesarios, por tanto necesitamos eliminar estas funcionalidades.</a:t>
            </a:r>
          </a:p>
        </p:txBody>
      </p:sp>
    </p:spTree>
    <p:extLst>
      <p:ext uri="{BB962C8B-B14F-4D97-AF65-F5344CB8AC3E}">
        <p14:creationId xmlns:p14="http://schemas.microsoft.com/office/powerpoint/2010/main" val="355196394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33E7EE-0A34-40EE-8106-F7BEF6380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5487888"/>
          </a:xfrm>
        </p:spPr>
        <p:txBody>
          <a:bodyPr/>
          <a:lstStyle/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-center"&gt;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btn-danger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btn-sm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deleteProduct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item.id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-warning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btn-sm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(click)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editProduct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(item.id)"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="['/form', '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edit',item.id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]"&gt;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Edit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-primary"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(click)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createProduct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()"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="/form/create"&gt;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New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-danger"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(click)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deleteProduct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(-1)"&gt;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HTTP Error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ES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1FC8082C-62DF-4E2A-B70D-ACD527148090}"/>
              </a:ext>
            </a:extLst>
          </p:cNvPr>
          <p:cNvCxnSpPr/>
          <p:nvPr/>
        </p:nvCxnSpPr>
        <p:spPr>
          <a:xfrm flipV="1">
            <a:off x="3059832" y="3177985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01DD066-EC55-4B12-A3EE-3B3D5EC69675}"/>
              </a:ext>
            </a:extLst>
          </p:cNvPr>
          <p:cNvCxnSpPr/>
          <p:nvPr/>
        </p:nvCxnSpPr>
        <p:spPr>
          <a:xfrm>
            <a:off x="3059832" y="3898065"/>
            <a:ext cx="5760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D12C233-5CD6-49FD-9F28-91A4329DC733}"/>
              </a:ext>
            </a:extLst>
          </p:cNvPr>
          <p:cNvSpPr txBox="1"/>
          <p:nvPr/>
        </p:nvSpPr>
        <p:spPr>
          <a:xfrm>
            <a:off x="3626403" y="3284984"/>
            <a:ext cx="4320475" cy="10156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Entre corchetes para decirle a Angular que trate el atributo como una expresión </a:t>
            </a:r>
            <a:r>
              <a:rPr lang="es-ES" sz="1200" b="1" i="1" dirty="0"/>
              <a:t>data </a:t>
            </a:r>
            <a:r>
              <a:rPr lang="es-ES" sz="1200" b="1" i="1" dirty="0" err="1"/>
              <a:t>binding</a:t>
            </a:r>
            <a:r>
              <a:rPr lang="es-ES" sz="1200" b="1" dirty="0"/>
              <a:t>.</a:t>
            </a:r>
          </a:p>
          <a:p>
            <a:endParaRPr lang="es-ES" sz="1200" b="1" dirty="0"/>
          </a:p>
          <a:p>
            <a:r>
              <a:rPr lang="es-ES" sz="1200" b="1" i="1" dirty="0" err="1"/>
              <a:t>routerLink</a:t>
            </a:r>
            <a:r>
              <a:rPr lang="es-ES" sz="1200" b="1" dirty="0"/>
              <a:t> combinará los segmentos individuales para crear </a:t>
            </a:r>
            <a:r>
              <a:rPr lang="es-ES" sz="1200" b="1" dirty="0" err="1"/>
              <a:t>URLs</a:t>
            </a:r>
            <a:r>
              <a:rPr lang="es-ES" sz="1200" b="1" dirty="0"/>
              <a:t> como por ejemplo:  </a:t>
            </a:r>
            <a:r>
              <a:rPr lang="es-ES" sz="1200" b="1" i="1" dirty="0"/>
              <a:t>/</a:t>
            </a:r>
            <a:r>
              <a:rPr lang="es-ES" sz="1200" b="1" i="1" dirty="0" err="1"/>
              <a:t>form</a:t>
            </a:r>
            <a:r>
              <a:rPr lang="es-ES" sz="1200" b="1" i="1" dirty="0"/>
              <a:t>/</a:t>
            </a:r>
            <a:r>
              <a:rPr lang="es-ES" sz="1200" b="1" i="1" dirty="0" err="1"/>
              <a:t>edit</a:t>
            </a:r>
            <a:r>
              <a:rPr lang="es-ES" sz="1200" b="1" i="1" dirty="0"/>
              <a:t>/2</a:t>
            </a:r>
          </a:p>
        </p:txBody>
      </p:sp>
    </p:spTree>
    <p:extLst>
      <p:ext uri="{BB962C8B-B14F-4D97-AF65-F5344CB8AC3E}">
        <p14:creationId xmlns:p14="http://schemas.microsoft.com/office/powerpoint/2010/main" val="351228263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2493C2-68AD-424A-8538-D98FB08ED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r>
              <a:rPr lang="es-ES" i="1" dirty="0" err="1"/>
              <a:t>form</a:t>
            </a:r>
            <a:r>
              <a:rPr lang="es-ES" i="1" dirty="0"/>
              <a:t> </a:t>
            </a:r>
            <a:r>
              <a:rPr lang="es-ES" i="1" dirty="0" err="1"/>
              <a:t>component</a:t>
            </a:r>
            <a:r>
              <a:rPr lang="es-ES" i="1" dirty="0"/>
              <a:t> </a:t>
            </a:r>
            <a:r>
              <a:rPr lang="es-ES" dirty="0"/>
              <a:t>consigue el valor del parámetro y lo usa para seleccionar el producto editado: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form.component.ts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core</a:t>
            </a:r>
            <a:endParaRPr lang="es-ES" b="1" dirty="0">
              <a:sym typeface="Wingdings" panose="05000000000000000000" pitchFamily="2" charset="2"/>
            </a:endParaRP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14.16)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Component, Inject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NgForm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"@angular/forms"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ActivatedRoute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"@angular/router"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selector: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paForm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"form.component.html"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styleUrls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"form.component.css"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FormComponent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95489213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A102BC-391B-4EE7-B909-6E88FC325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model: Model,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activeRoute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ActivatedRoute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.editing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activeRoute.snapshot.params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"mode"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"edit"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id =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activeRoute.snapshot.params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"id"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(id !=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Object.assign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model.getProduct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(id) ||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Product());</a:t>
            </a: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editing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submitForm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NgForm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form.valid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.model.saveProduct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form.reset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resetForm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 dirty="0"/>
          </a:p>
        </p:txBody>
      </p:sp>
      <p:sp>
        <p:nvSpPr>
          <p:cNvPr id="4" name="Abrir llave 3">
            <a:extLst>
              <a:ext uri="{FF2B5EF4-FFF2-40B4-BE49-F238E27FC236}">
                <a16:creationId xmlns:a16="http://schemas.microsoft.com/office/drawing/2014/main" id="{845A6F06-3CDB-41DC-A741-8FBF38C62F9E}"/>
              </a:ext>
            </a:extLst>
          </p:cNvPr>
          <p:cNvSpPr/>
          <p:nvPr/>
        </p:nvSpPr>
        <p:spPr>
          <a:xfrm>
            <a:off x="909936" y="989595"/>
            <a:ext cx="288032" cy="64807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D8DA5BD-C32A-43CC-8F7A-24A611C5E83B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69168" y="1313631"/>
            <a:ext cx="7407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CDE736E-5E3B-4E9C-A371-51C7EA07BAF0}"/>
              </a:ext>
            </a:extLst>
          </p:cNvPr>
          <p:cNvCxnSpPr/>
          <p:nvPr/>
        </p:nvCxnSpPr>
        <p:spPr>
          <a:xfrm>
            <a:off x="169524" y="1313631"/>
            <a:ext cx="0" cy="1035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9EB2998D-69F6-4934-9E62-1495EFF9A0FA}"/>
              </a:ext>
            </a:extLst>
          </p:cNvPr>
          <p:cNvCxnSpPr/>
          <p:nvPr/>
        </p:nvCxnSpPr>
        <p:spPr>
          <a:xfrm>
            <a:off x="169168" y="2348880"/>
            <a:ext cx="3898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C17626D-1C68-4B71-9ED1-54B208DA7B4E}"/>
              </a:ext>
            </a:extLst>
          </p:cNvPr>
          <p:cNvSpPr txBox="1"/>
          <p:nvPr/>
        </p:nvSpPr>
        <p:spPr>
          <a:xfrm>
            <a:off x="4067944" y="1831255"/>
            <a:ext cx="4248472" cy="10156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Cuando el usuario hace </a:t>
            </a:r>
            <a:r>
              <a:rPr lang="es-ES" sz="1200" b="1" dirty="0" err="1"/>
              <a:t>click</a:t>
            </a:r>
            <a:r>
              <a:rPr lang="es-ES" sz="1200" b="1" dirty="0"/>
              <a:t> en el botón </a:t>
            </a:r>
            <a:r>
              <a:rPr lang="es-ES" sz="1200" b="1" dirty="0" err="1"/>
              <a:t>Edit</a:t>
            </a:r>
            <a:r>
              <a:rPr lang="es-ES" sz="1200" b="1" dirty="0"/>
              <a:t>, la URL activada por el </a:t>
            </a:r>
            <a:r>
              <a:rPr lang="es-ES" sz="1200" b="1" dirty="0" err="1"/>
              <a:t>Route</a:t>
            </a:r>
            <a:r>
              <a:rPr lang="es-ES" sz="1200" b="1" dirty="0"/>
              <a:t> le dice al </a:t>
            </a:r>
            <a:r>
              <a:rPr lang="es-ES" sz="1200" b="1" dirty="0" err="1"/>
              <a:t>form</a:t>
            </a:r>
            <a:r>
              <a:rPr lang="es-ES" sz="1200" b="1" dirty="0"/>
              <a:t> </a:t>
            </a:r>
            <a:r>
              <a:rPr lang="es-ES" sz="1200" b="1" dirty="0" err="1"/>
              <a:t>component</a:t>
            </a:r>
            <a:r>
              <a:rPr lang="es-ES" sz="1200" b="1" dirty="0"/>
              <a:t> que una operación de editado es solicitada y cual es el producto que va a ser modificado, permitiendo al formulario rellenarse correctamente.</a:t>
            </a:r>
          </a:p>
        </p:txBody>
      </p:sp>
      <p:sp>
        <p:nvSpPr>
          <p:cNvPr id="9" name="CuadroTexto 1"/>
          <p:cNvSpPr txBox="1"/>
          <p:nvPr/>
        </p:nvSpPr>
        <p:spPr>
          <a:xfrm>
            <a:off x="457200" y="6235065"/>
            <a:ext cx="8003232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00" b="1" dirty="0"/>
              <a:t>Visualizar. Ahora hace toda la gestión correcta. Excepto guardar</a:t>
            </a:r>
          </a:p>
        </p:txBody>
      </p:sp>
    </p:spTree>
    <p:extLst>
      <p:ext uri="{BB962C8B-B14F-4D97-AF65-F5344CB8AC3E}">
        <p14:creationId xmlns:p14="http://schemas.microsoft.com/office/powerpoint/2010/main" val="303175720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FC7F74-9898-4A57-B607-1445F3463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3"/>
          </a:xfrm>
        </p:spPr>
        <p:txBody>
          <a:bodyPr/>
          <a:lstStyle/>
          <a:p>
            <a:r>
              <a:rPr lang="es-ES" u="sng" dirty="0"/>
              <a:t>Usando parámetros opcionales de ruta: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Permite a las </a:t>
            </a:r>
            <a:r>
              <a:rPr lang="es-ES" dirty="0" err="1"/>
              <a:t>URL,s</a:t>
            </a:r>
            <a:r>
              <a:rPr lang="es-ES" dirty="0"/>
              <a:t> proporcionar información extra al resto de la aplicación.</a:t>
            </a:r>
          </a:p>
          <a:p>
            <a:pPr marL="0" indent="0">
              <a:buNone/>
            </a:pPr>
            <a:r>
              <a:rPr lang="es-ES" dirty="0"/>
              <a:t>Ejemplo: </a:t>
            </a:r>
            <a:r>
              <a:rPr lang="es-ES" sz="1800" dirty="0">
                <a:latin typeface="Consolas" panose="020B0609020204030204" pitchFamily="49" charset="0"/>
              </a:rPr>
              <a:t>http://localhost:4200/form/edit/2</a:t>
            </a:r>
            <a:r>
              <a:rPr lang="es-ES" sz="1800" b="1" dirty="0">
                <a:latin typeface="Consolas" panose="020B0609020204030204" pitchFamily="49" charset="0"/>
              </a:rPr>
              <a:t>;name=Lifejacket;Price=48.95</a:t>
            </a:r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r>
              <a:rPr lang="es-ES" sz="2400" dirty="0"/>
              <a:t>Los parámetros opcionales son separados por (;) y en este ejemplo incluye dos parámetros opcionales (</a:t>
            </a:r>
            <a:r>
              <a:rPr lang="es-ES" sz="2400" dirty="0" err="1"/>
              <a:t>name</a:t>
            </a:r>
            <a:r>
              <a:rPr lang="es-ES" sz="2400" dirty="0"/>
              <a:t> y Price)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140346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D7ACD8-E1F7-470C-8414-ACEAC44C1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table.component.html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core</a:t>
            </a:r>
            <a:endParaRPr lang="es-ES" b="1" dirty="0">
              <a:sym typeface="Wingdings" panose="05000000000000000000" pitchFamily="2" charset="2"/>
            </a:endParaRP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14.17)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="table table-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table-bordered table-striped"&gt;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="let item of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()"&gt;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item.id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item.name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item.category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item.price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currency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:"USD"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-center"&gt;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btn-danger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btn-sm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deleteProduct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item.id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22762741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3E8EDE-5F7F-4FFF-90C5-CBD06071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-warning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btn-sm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(click)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editProduct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(item.id)"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="['/form', '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edit',item.id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{name: item.name, category: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item.category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, price: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item.price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}]"&gt;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Edit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-primary"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(click)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createProduct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()"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="/form/create"&gt;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New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-danger"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(click)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deleteProduct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(-1)"&gt;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HTTP Error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ES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ABA346C-5ADE-4E37-968A-C1E85BFAB997}"/>
              </a:ext>
            </a:extLst>
          </p:cNvPr>
          <p:cNvCxnSpPr/>
          <p:nvPr/>
        </p:nvCxnSpPr>
        <p:spPr>
          <a:xfrm flipH="1">
            <a:off x="2123728" y="1556792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F1A51E1-737A-4296-8A45-4ADA7AF9B86A}"/>
              </a:ext>
            </a:extLst>
          </p:cNvPr>
          <p:cNvCxnSpPr/>
          <p:nvPr/>
        </p:nvCxnSpPr>
        <p:spPr>
          <a:xfrm>
            <a:off x="3347864" y="1556792"/>
            <a:ext cx="0" cy="360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17D4092C-A9BD-4A21-A0BE-60DED261E4BF}"/>
              </a:ext>
            </a:extLst>
          </p:cNvPr>
          <p:cNvSpPr txBox="1"/>
          <p:nvPr/>
        </p:nvSpPr>
        <p:spPr>
          <a:xfrm>
            <a:off x="2627784" y="1916832"/>
            <a:ext cx="6516216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 err="1"/>
              <a:t>Urls</a:t>
            </a:r>
            <a:r>
              <a:rPr lang="es-ES" sz="1200" b="1" dirty="0"/>
              <a:t> como esta:</a:t>
            </a:r>
          </a:p>
          <a:p>
            <a:r>
              <a:rPr lang="es-ES" sz="1200" b="1" dirty="0">
                <a:latin typeface="Consolas" panose="020B0609020204030204" pitchFamily="49" charset="0"/>
              </a:rPr>
              <a:t>http://localhost:4200/form/edit/5;name=Stadium;category=Soccer;Price=79500</a:t>
            </a:r>
          </a:p>
        </p:txBody>
      </p:sp>
    </p:spTree>
    <p:extLst>
      <p:ext uri="{BB962C8B-B14F-4D97-AF65-F5344CB8AC3E}">
        <p14:creationId xmlns:p14="http://schemas.microsoft.com/office/powerpoint/2010/main" val="76746745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F9F4A3-6ED6-4A5E-B253-ACE32C0C9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703912"/>
          </a:xfrm>
        </p:spPr>
        <p:txBody>
          <a:bodyPr/>
          <a:lstStyle/>
          <a:p>
            <a:r>
              <a:rPr lang="es-ES" dirty="0"/>
              <a:t>Recibiendo parámetros opcionales: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form.component.ts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core</a:t>
            </a:r>
            <a:endParaRPr lang="es-ES" b="1" dirty="0">
              <a:sym typeface="Wingdings" panose="05000000000000000000" pitchFamily="2" charset="2"/>
            </a:endParaRP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14.18)</a:t>
            </a:r>
          </a:p>
          <a:p>
            <a:pPr marL="0" lvl="0" indent="0">
              <a:buNone/>
            </a:pPr>
            <a:r>
              <a:rPr lang="es-ES" sz="1600" b="1" dirty="0">
                <a:latin typeface="Consolas" panose="020B0609020204030204" pitchFamily="49" charset="0"/>
              </a:rPr>
              <a:t>//...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model: Model,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activeRoute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ActivatedRoute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.editing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activeRoute.snapshot.params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"mode"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"edit"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id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activeRoute.snapshot.params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"id"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(id !=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name =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activeRoute.snapshot.params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category =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activeRoute.snapshot.params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"category"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price =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activeRoute.snapshot.params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"price"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s-E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(name !=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category !=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price !=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.product.id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id;</a:t>
            </a: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.product.name =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.product.category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.product.price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Number.parseFloat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(price);</a:t>
            </a: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} </a:t>
            </a:r>
            <a:r>
              <a:rPr lang="es-E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Object.assign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model.getProduct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(id) ||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Product());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  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es-ES" sz="1600" b="1" dirty="0">
                <a:latin typeface="Consolas" panose="020B0609020204030204" pitchFamily="49" charset="0"/>
              </a:rPr>
              <a:t>//...</a:t>
            </a:r>
          </a:p>
          <a:p>
            <a:pPr marL="0" indent="0" algn="ctr">
              <a:buNone/>
            </a:pPr>
            <a:endParaRPr lang="es-ES" b="1" dirty="0"/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DC4AAD0C-6750-4310-AB83-06DDF515490E}"/>
              </a:ext>
            </a:extLst>
          </p:cNvPr>
          <p:cNvSpPr/>
          <p:nvPr/>
        </p:nvSpPr>
        <p:spPr>
          <a:xfrm>
            <a:off x="6588224" y="2996952"/>
            <a:ext cx="360040" cy="208823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AAD6082-3A0A-4585-A9EB-0B009D57D512}"/>
              </a:ext>
            </a:extLst>
          </p:cNvPr>
          <p:cNvCxnSpPr/>
          <p:nvPr/>
        </p:nvCxnSpPr>
        <p:spPr>
          <a:xfrm flipH="1">
            <a:off x="7092280" y="4062717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1"/>
          <p:cNvSpPr txBox="1"/>
          <p:nvPr/>
        </p:nvSpPr>
        <p:spPr>
          <a:xfrm>
            <a:off x="6918109" y="6237312"/>
            <a:ext cx="1594520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00" b="1" dirty="0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350436166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1DF86D-5D72-43A3-90FB-D9B2BB9E5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r>
              <a:rPr lang="es-ES" u="sng" dirty="0"/>
              <a:t>Navegación por Código:</a:t>
            </a:r>
          </a:p>
          <a:p>
            <a:pPr marL="0" indent="0">
              <a:buNone/>
            </a:pPr>
            <a:r>
              <a:rPr lang="es-ES" dirty="0"/>
              <a:t>A veces las aplicaciones necesitan iniciar una navegación dentro de componentes o directivas.</a:t>
            </a:r>
          </a:p>
          <a:p>
            <a:pPr marL="0" indent="0">
              <a:buNone/>
            </a:pPr>
            <a:r>
              <a:rPr lang="es-ES" dirty="0"/>
              <a:t>Angular proporciona la clase </a:t>
            </a:r>
            <a:r>
              <a:rPr lang="es-ES" i="1" dirty="0" err="1"/>
              <a:t>Router</a:t>
            </a:r>
            <a:r>
              <a:rPr lang="es-ES" dirty="0"/>
              <a:t> (ver tabla para métodos y propiedades de esta clase).</a:t>
            </a:r>
          </a:p>
          <a:p>
            <a:pPr marL="0" indent="0">
              <a:buNone/>
            </a:pPr>
            <a:r>
              <a:rPr lang="es-ES" dirty="0"/>
              <a:t>Los métodos </a:t>
            </a:r>
            <a:r>
              <a:rPr lang="es-ES" i="1" dirty="0" err="1"/>
              <a:t>navigate</a:t>
            </a:r>
            <a:r>
              <a:rPr lang="es-ES" dirty="0"/>
              <a:t> y </a:t>
            </a:r>
            <a:r>
              <a:rPr lang="es-ES" i="1" dirty="0" err="1"/>
              <a:t>navigateByUrl</a:t>
            </a:r>
            <a:r>
              <a:rPr lang="es-ES" dirty="0"/>
              <a:t> hacen sencilla la navegación dentro de bloques como componentes.</a:t>
            </a:r>
          </a:p>
          <a:p>
            <a:pPr marL="0" indent="0" algn="ctr"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32940433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4AC922-9EDA-4ADA-A57E-AD604775D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s-ES" sz="2400" i="1" dirty="0" err="1"/>
              <a:t>navigated</a:t>
            </a:r>
            <a:r>
              <a:rPr lang="es-ES" sz="2400" dirty="0"/>
              <a:t>: devuelve true si se ha navegado ya a esta URL</a:t>
            </a:r>
          </a:p>
          <a:p>
            <a:pPr marL="0" indent="0">
              <a:buNone/>
            </a:pPr>
            <a:r>
              <a:rPr lang="es-ES" sz="2400" dirty="0"/>
              <a:t>url: devuelve URL activa</a:t>
            </a:r>
          </a:p>
          <a:p>
            <a:pPr marL="0" indent="0">
              <a:buNone/>
            </a:pPr>
            <a:r>
              <a:rPr lang="es-ES" sz="2400" i="1" dirty="0" err="1"/>
              <a:t>isActive</a:t>
            </a:r>
            <a:r>
              <a:rPr lang="es-ES" sz="2400" i="1" dirty="0"/>
              <a:t>(</a:t>
            </a:r>
            <a:r>
              <a:rPr lang="es-ES" sz="2400" i="1" dirty="0" err="1"/>
              <a:t>url,exact</a:t>
            </a:r>
            <a:r>
              <a:rPr lang="es-ES" sz="2400" i="1" dirty="0"/>
              <a:t>): </a:t>
            </a:r>
            <a:r>
              <a:rPr lang="es-ES" sz="2400" dirty="0"/>
              <a:t>devuelve true si la URL especificada es la URL activa. El argumento indica si todos los segmentos deben coincidir con los de la URL actual</a:t>
            </a:r>
          </a:p>
          <a:p>
            <a:pPr marL="0" indent="0">
              <a:buNone/>
            </a:pPr>
            <a:r>
              <a:rPr lang="es-ES" sz="2400" i="1" dirty="0" err="1"/>
              <a:t>events</a:t>
            </a:r>
            <a:r>
              <a:rPr lang="es-ES" sz="2400" dirty="0"/>
              <a:t>: devuelve un Observable&lt;</a:t>
            </a:r>
            <a:r>
              <a:rPr lang="es-ES" sz="2400" dirty="0" err="1"/>
              <a:t>Event</a:t>
            </a:r>
            <a:r>
              <a:rPr lang="es-ES" sz="2400" dirty="0"/>
              <a:t>&gt; que se usa para monitorizar los cambios de navegación</a:t>
            </a:r>
          </a:p>
          <a:p>
            <a:pPr marL="0" indent="0">
              <a:buNone/>
            </a:pPr>
            <a:r>
              <a:rPr lang="es-ES" sz="2400" i="1" dirty="0" err="1"/>
              <a:t>navigateByUrl</a:t>
            </a:r>
            <a:r>
              <a:rPr lang="es-ES" sz="2400" i="1" dirty="0"/>
              <a:t>(</a:t>
            </a:r>
            <a:r>
              <a:rPr lang="es-ES" sz="2400" i="1" dirty="0" err="1"/>
              <a:t>url,extras</a:t>
            </a:r>
            <a:r>
              <a:rPr lang="es-ES" sz="2400" i="1" dirty="0"/>
              <a:t>) </a:t>
            </a:r>
            <a:r>
              <a:rPr lang="es-ES" sz="2400" dirty="0"/>
              <a:t>: navega a la URL especificada. El resultado del método es un </a:t>
            </a:r>
            <a:r>
              <a:rPr lang="es-ES" sz="2400" dirty="0" err="1"/>
              <a:t>Promise</a:t>
            </a:r>
            <a:r>
              <a:rPr lang="es-ES" sz="2400" dirty="0"/>
              <a:t> que resolverá con true cuando la navegación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successful</a:t>
            </a:r>
            <a:r>
              <a:rPr lang="es-ES" sz="2400" dirty="0"/>
              <a:t> y false en caso contrario</a:t>
            </a:r>
          </a:p>
          <a:p>
            <a:pPr marL="0" indent="0">
              <a:buNone/>
            </a:pPr>
            <a:r>
              <a:rPr lang="es-ES" sz="2400" i="1" dirty="0" err="1"/>
              <a:t>navigate</a:t>
            </a:r>
            <a:r>
              <a:rPr lang="es-ES" sz="2400" i="1" dirty="0"/>
              <a:t>(</a:t>
            </a:r>
            <a:r>
              <a:rPr lang="es-ES" sz="2400" i="1" dirty="0" err="1"/>
              <a:t>commands,extras</a:t>
            </a:r>
            <a:r>
              <a:rPr lang="es-ES" sz="2400" i="1" dirty="0"/>
              <a:t>): </a:t>
            </a:r>
            <a:r>
              <a:rPr lang="es-ES" sz="2400" dirty="0"/>
              <a:t>navega usando un array de segmentos. El objeto extras se usa para especificar si el cambio de URL es relativo a la ruta activa. El resultado es un </a:t>
            </a:r>
            <a:r>
              <a:rPr lang="es-ES" sz="2400" dirty="0" err="1"/>
              <a:t>Promise</a:t>
            </a:r>
            <a:r>
              <a:rPr lang="es-ES" sz="2400" dirty="0"/>
              <a:t> que se resuelve con true cuando la navegación es </a:t>
            </a:r>
            <a:r>
              <a:rPr lang="es-ES" sz="2400" dirty="0" err="1"/>
              <a:t>successful</a:t>
            </a:r>
            <a:r>
              <a:rPr lang="es-ES" sz="2400" dirty="0"/>
              <a:t> y false en caso contrario</a:t>
            </a:r>
          </a:p>
        </p:txBody>
      </p:sp>
    </p:spTree>
    <p:extLst>
      <p:ext uri="{BB962C8B-B14F-4D97-AF65-F5344CB8AC3E}">
        <p14:creationId xmlns:p14="http://schemas.microsoft.com/office/powerpoint/2010/main" val="164697942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EE981A-8EFC-4077-B6CC-567AEB804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form.component.ts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core</a:t>
            </a:r>
            <a:endParaRPr lang="es-ES" b="1" dirty="0">
              <a:sym typeface="Wingdings" panose="05000000000000000000" pitchFamily="2" charset="2"/>
            </a:endParaRPr>
          </a:p>
          <a:p>
            <a:pPr marL="0" lvl="0" indent="0" algn="ctr">
              <a:buNone/>
            </a:pPr>
            <a:r>
              <a:rPr lang="es-E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14.19)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Component, Inject }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NgForm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"@angular/forms"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20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s-E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20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s-E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ActivatedRoute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Router }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"@angular/router"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@Component({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selector: </a:t>
            </a:r>
            <a:r>
              <a:rPr lang="es-E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paForm</a:t>
            </a:r>
            <a:r>
              <a:rPr lang="es-E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2000" dirty="0">
                <a:solidFill>
                  <a:srgbClr val="A31515"/>
                </a:solidFill>
                <a:latin typeface="Consolas" panose="020B0609020204030204" pitchFamily="49" charset="0"/>
              </a:rPr>
              <a:t>"form.component.html"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styleUrls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2000" dirty="0">
                <a:solidFill>
                  <a:srgbClr val="A31515"/>
                </a:solidFill>
                <a:latin typeface="Consolas" panose="020B0609020204030204" pitchFamily="49" charset="0"/>
              </a:rPr>
              <a:t>"form.component.css"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FormComponent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s-ES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97586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E888FA-7438-4B6F-B981-EC5392FDB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Eliminando el </a:t>
            </a:r>
            <a:r>
              <a:rPr lang="es-ES" dirty="0" err="1"/>
              <a:t>Event</a:t>
            </a:r>
            <a:r>
              <a:rPr lang="es-ES" dirty="0"/>
              <a:t> Display: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form.component.html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core</a:t>
            </a:r>
            <a:endParaRPr lang="es-ES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14.1)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-primary text-white p-2"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[class.bg-warning]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="editing"&gt;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h5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</a:rPr>
              <a:t>editing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</a:rPr>
              <a:t>?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</a:rPr>
              <a:t>"Edit"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</a:rPr>
              <a:t>"Create"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Product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h5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6400"/>
                </a:solidFill>
                <a:latin typeface="Consolas" panose="020B0609020204030204" pitchFamily="49" charset="0"/>
              </a:rPr>
              <a:t>&lt;!--</a:t>
            </a:r>
            <a:r>
              <a:rPr lang="es-ES" sz="1400" dirty="0" err="1">
                <a:solidFill>
                  <a:srgbClr val="006400"/>
                </a:solidFill>
                <a:latin typeface="Consolas" panose="020B0609020204030204" pitchFamily="49" charset="0"/>
              </a:rPr>
              <a:t>Last</a:t>
            </a:r>
            <a:r>
              <a:rPr lang="es-ES" sz="1400" dirty="0">
                <a:solidFill>
                  <a:srgbClr val="0064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6400"/>
                </a:solidFill>
                <a:latin typeface="Consolas" panose="020B0609020204030204" pitchFamily="49" charset="0"/>
              </a:rPr>
              <a:t>Event</a:t>
            </a:r>
            <a:r>
              <a:rPr lang="es-ES" sz="1400" dirty="0">
                <a:solidFill>
                  <a:srgbClr val="006400"/>
                </a:solidFill>
                <a:latin typeface="Consolas" panose="020B0609020204030204" pitchFamily="49" charset="0"/>
              </a:rPr>
              <a:t>: 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stateEvents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async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formatState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6400"/>
                </a:solidFill>
                <a:latin typeface="Consolas" panose="020B0609020204030204" pitchFamily="49" charset="0"/>
              </a:rPr>
              <a:t>--&gt;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n-NO" sz="14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dirty="0">
                <a:solidFill>
                  <a:srgbClr val="FF0000"/>
                </a:solidFill>
                <a:latin typeface="Consolas" panose="020B0609020204030204" pitchFamily="49" charset="0"/>
              </a:rPr>
              <a:t>novalidate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dirty="0">
                <a:solidFill>
                  <a:srgbClr val="FF0000"/>
                </a:solidFill>
                <a:latin typeface="Consolas" panose="020B0609020204030204" pitchFamily="49" charset="0"/>
              </a:rPr>
              <a:t>#form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="ngForm"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dirty="0">
                <a:solidFill>
                  <a:srgbClr val="FF0000"/>
                </a:solidFill>
                <a:latin typeface="Consolas" panose="020B0609020204030204" pitchFamily="49" charset="0"/>
              </a:rPr>
              <a:t>(ngSubmit)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="submitForm(form)"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dirty="0">
                <a:solidFill>
                  <a:srgbClr val="FF0000"/>
                </a:solidFill>
                <a:latin typeface="Consolas" panose="020B0609020204030204" pitchFamily="49" charset="0"/>
              </a:rPr>
              <a:t>(reset)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="resetForm()"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n-NO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form-group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="name"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[(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)]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="product.name"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form-group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="category"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[(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)]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product.category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4971AF87-66B8-401D-83F0-2C36C51FBBFE}"/>
              </a:ext>
            </a:extLst>
          </p:cNvPr>
          <p:cNvCxnSpPr>
            <a:cxnSpLocks/>
          </p:cNvCxnSpPr>
          <p:nvPr/>
        </p:nvCxnSpPr>
        <p:spPr>
          <a:xfrm flipH="1">
            <a:off x="6804248" y="2348880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03625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DA33DF-ACB2-43F7-A463-E1F3CFCA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activeRoute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ActivatedRoute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.editing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activeRoute.snapshot.params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"mode"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"edit"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id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activeRoute.snapshot.params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"id"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(id !=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name =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activeRoute.snapshot.params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category =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activeRoute.snapshot.params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"category"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price =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activeRoute.snapshot.params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"price"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s-E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(name !=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category !=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price !=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.product.id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id;</a:t>
            </a: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.product.name =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.product.category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.product.price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Number.parseFloat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(price);</a:t>
            </a: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} </a:t>
            </a:r>
            <a:r>
              <a:rPr lang="es-E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Object.assign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model.getProduct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(id) ||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Product());</a:t>
            </a:r>
          </a:p>
          <a:p>
            <a:pPr marL="0" indent="0">
              <a:buNone/>
            </a:pP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}  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  <a:endParaRPr lang="es-ES" sz="1200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93F185B7-1F87-45FA-BC6A-59E1B1BFA368}"/>
              </a:ext>
            </a:extLst>
          </p:cNvPr>
          <p:cNvCxnSpPr/>
          <p:nvPr/>
        </p:nvCxnSpPr>
        <p:spPr>
          <a:xfrm>
            <a:off x="128149" y="764704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24540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EA3BB8-AAC6-4AF3-B8A7-7AA7E8E47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7666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editing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submitForm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NgForm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form.valid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.model.saveProduct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this.product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 = new 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form.reset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.router.navigateByUrl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resetForm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600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922E2332-E871-430B-9CD2-1D0A243A342F}"/>
              </a:ext>
            </a:extLst>
          </p:cNvPr>
          <p:cNvCxnSpPr/>
          <p:nvPr/>
        </p:nvCxnSpPr>
        <p:spPr>
          <a:xfrm flipH="1">
            <a:off x="5436096" y="2636912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AA2E42CE-40E2-4267-BDE2-0AD06EE231F7}"/>
              </a:ext>
            </a:extLst>
          </p:cNvPr>
          <p:cNvSpPr txBox="1"/>
          <p:nvPr/>
        </p:nvSpPr>
        <p:spPr>
          <a:xfrm>
            <a:off x="611560" y="4941168"/>
            <a:ext cx="8075240" cy="10156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El componente recibe el objeto </a:t>
            </a:r>
            <a:r>
              <a:rPr lang="es-ES" sz="1200" b="1" i="1" dirty="0" err="1"/>
              <a:t>Router</a:t>
            </a:r>
            <a:r>
              <a:rPr lang="es-ES" sz="1200" b="1" dirty="0"/>
              <a:t> como un argumento del constructor y se usa en el </a:t>
            </a:r>
            <a:r>
              <a:rPr lang="es-ES" sz="1200" b="1" i="1" dirty="0" err="1"/>
              <a:t>submitForm</a:t>
            </a:r>
            <a:r>
              <a:rPr lang="es-ES" sz="1200" b="1" dirty="0"/>
              <a:t> para navegar a la URL </a:t>
            </a:r>
            <a:r>
              <a:rPr lang="es-ES" sz="1200" b="1" dirty="0" err="1"/>
              <a:t>enrutada</a:t>
            </a:r>
            <a:r>
              <a:rPr lang="es-ES" sz="1200" b="1" dirty="0"/>
              <a:t>.</a:t>
            </a:r>
          </a:p>
          <a:p>
            <a:endParaRPr lang="es-ES" sz="1200" b="1" dirty="0"/>
          </a:p>
          <a:p>
            <a:r>
              <a:rPr lang="es-ES" sz="1200" b="1" dirty="0"/>
              <a:t>Los dos segmentos comentados no son necesarios porque el </a:t>
            </a:r>
            <a:r>
              <a:rPr lang="es-ES" sz="1200" b="1" dirty="0" err="1"/>
              <a:t>routing</a:t>
            </a:r>
            <a:r>
              <a:rPr lang="es-ES" sz="1200" b="1" dirty="0"/>
              <a:t> destruirá el </a:t>
            </a:r>
            <a:r>
              <a:rPr lang="es-ES" sz="1200" b="1" dirty="0" err="1"/>
              <a:t>component</a:t>
            </a:r>
            <a:r>
              <a:rPr lang="es-ES" sz="1200" b="1" dirty="0"/>
              <a:t> </a:t>
            </a:r>
            <a:r>
              <a:rPr lang="es-ES" sz="1200" b="1" dirty="0" err="1"/>
              <a:t>form</a:t>
            </a:r>
            <a:r>
              <a:rPr lang="es-ES" sz="1200" b="1" dirty="0"/>
              <a:t> una vez que sea mostrado, por lo que </a:t>
            </a:r>
            <a:r>
              <a:rPr lang="es-ES" sz="1200" b="1" i="1" dirty="0"/>
              <a:t>resetear</a:t>
            </a:r>
            <a:r>
              <a:rPr lang="es-ES" sz="1200" b="1" dirty="0"/>
              <a:t> el estado del formulario no será necesario.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288" y="6327602"/>
            <a:ext cx="1713124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25466"/>
      </p:ext>
    </p:extLst>
  </p:cSld>
  <p:clrMapOvr>
    <a:masterClrMapping/>
  </p:clrMapOvr>
  <p:transition spd="slow">
    <p:zoom/>
    <p:sndAc>
      <p:stSnd>
        <p:snd r:embed="rId3" name="wind.wav"/>
      </p:stSnd>
    </p:sndAc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DC413E-B3A9-4A7C-8661-B4FA34921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r>
              <a:rPr lang="es-ES" u="sng" dirty="0"/>
              <a:t>Recibiendo eventos de navegación:</a:t>
            </a:r>
          </a:p>
          <a:p>
            <a:pPr marL="0" indent="0">
              <a:buNone/>
            </a:pPr>
            <a:r>
              <a:rPr lang="es-ES" dirty="0"/>
              <a:t>En muchas aplicaciones, habrá componentes o directivas que no estén directamente involucrados en la navegación, pero que aún así, necesiten saber cuando ocurre la navegación.</a:t>
            </a:r>
          </a:p>
          <a:p>
            <a:pPr marL="0" indent="0">
              <a:buNone/>
            </a:pPr>
            <a:r>
              <a:rPr lang="es-ES" dirty="0"/>
              <a:t>Para ver el problema, </a:t>
            </a:r>
            <a:r>
              <a:rPr lang="es-ES" dirty="0" err="1"/>
              <a:t>click</a:t>
            </a:r>
            <a:r>
              <a:rPr lang="es-ES" dirty="0"/>
              <a:t> en </a:t>
            </a:r>
            <a:r>
              <a:rPr lang="es-ES" dirty="0" err="1"/>
              <a:t>Generate</a:t>
            </a:r>
            <a:r>
              <a:rPr lang="es-ES" dirty="0"/>
              <a:t> HTTP Error y después </a:t>
            </a:r>
            <a:r>
              <a:rPr lang="es-ES" dirty="0" err="1"/>
              <a:t>click</a:t>
            </a:r>
            <a:r>
              <a:rPr lang="es-ES" dirty="0"/>
              <a:t> en </a:t>
            </a:r>
            <a:r>
              <a:rPr lang="es-ES" i="1" dirty="0" err="1"/>
              <a:t>Create</a:t>
            </a:r>
            <a:r>
              <a:rPr lang="es-ES" dirty="0"/>
              <a:t> o </a:t>
            </a:r>
            <a:r>
              <a:rPr lang="es-ES" i="1" dirty="0" err="1"/>
              <a:t>Edit</a:t>
            </a:r>
            <a:r>
              <a:rPr lang="es-ES" dirty="0"/>
              <a:t>, el mensaje de error seguirá apareciendo y esto no es correcto.</a:t>
            </a:r>
          </a:p>
          <a:p>
            <a:pPr marL="0" indent="0">
              <a:buNone/>
            </a:pPr>
            <a:r>
              <a:rPr lang="es-ES" dirty="0"/>
              <a:t>La propiedad </a:t>
            </a:r>
            <a:r>
              <a:rPr lang="es-ES" i="1" dirty="0" err="1"/>
              <a:t>events</a:t>
            </a:r>
            <a:r>
              <a:rPr lang="es-ES" dirty="0"/>
              <a:t> definida por la clase </a:t>
            </a:r>
            <a:r>
              <a:rPr lang="es-ES" i="1" dirty="0" err="1"/>
              <a:t>Router</a:t>
            </a:r>
            <a:r>
              <a:rPr lang="es-ES" dirty="0"/>
              <a:t> devuelve un </a:t>
            </a:r>
            <a:r>
              <a:rPr lang="es-ES" i="1" dirty="0"/>
              <a:t>Observable&lt;</a:t>
            </a:r>
            <a:r>
              <a:rPr lang="es-ES" i="1" dirty="0" err="1"/>
              <a:t>Event</a:t>
            </a:r>
            <a:r>
              <a:rPr lang="es-ES" i="1" dirty="0"/>
              <a:t>&gt;</a:t>
            </a:r>
            <a:r>
              <a:rPr lang="es-ES" dirty="0"/>
              <a:t>, el cual emite una secuencia de objetos </a:t>
            </a:r>
            <a:r>
              <a:rPr lang="es-ES" i="1" dirty="0" err="1"/>
              <a:t>Event</a:t>
            </a:r>
            <a:r>
              <a:rPr lang="es-ES" dirty="0"/>
              <a:t> que describen los cambios desde el </a:t>
            </a:r>
            <a:r>
              <a:rPr lang="es-ES" i="1" dirty="0" err="1"/>
              <a:t>rounting</a:t>
            </a:r>
            <a:r>
              <a:rPr lang="es-ES" i="1" dirty="0"/>
              <a:t> </a:t>
            </a:r>
            <a:r>
              <a:rPr lang="es-ES" i="1" dirty="0" err="1"/>
              <a:t>system</a:t>
            </a:r>
            <a:r>
              <a:rPr lang="es-ES" dirty="0"/>
              <a:t>.</a:t>
            </a:r>
          </a:p>
          <a:p>
            <a:pPr marL="0" indent="0" algn="ctr"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50676136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A6993B-0432-4C5B-8DD2-0CE18F022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5"/>
            <a:ext cx="8229600" cy="555989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Hay 5 tipos de eventos:</a:t>
            </a:r>
          </a:p>
          <a:p>
            <a:pPr marL="0" indent="0">
              <a:buNone/>
            </a:pPr>
            <a:r>
              <a:rPr lang="es-ES" dirty="0"/>
              <a:t>1- </a:t>
            </a:r>
            <a:r>
              <a:rPr lang="es-ES" i="1" dirty="0" err="1"/>
              <a:t>NavigationStart</a:t>
            </a:r>
            <a:r>
              <a:rPr lang="es-ES" dirty="0"/>
              <a:t>: se produce al iniciarse el proceso de navegación.</a:t>
            </a:r>
          </a:p>
          <a:p>
            <a:pPr marL="0" indent="0">
              <a:buNone/>
            </a:pPr>
            <a:r>
              <a:rPr lang="es-ES" dirty="0"/>
              <a:t>2- </a:t>
            </a:r>
            <a:r>
              <a:rPr lang="es-ES" i="1" dirty="0" err="1"/>
              <a:t>RoutesRecognized</a:t>
            </a:r>
            <a:r>
              <a:rPr lang="es-ES" dirty="0"/>
              <a:t>: cuando el </a:t>
            </a:r>
            <a:r>
              <a:rPr lang="es-ES" dirty="0" err="1"/>
              <a:t>routing</a:t>
            </a:r>
            <a:r>
              <a:rPr lang="es-ES" dirty="0"/>
              <a:t> enlaza con una URL.</a:t>
            </a:r>
          </a:p>
          <a:p>
            <a:pPr marL="0" indent="0">
              <a:buNone/>
            </a:pPr>
            <a:r>
              <a:rPr lang="es-ES" dirty="0"/>
              <a:t>3- </a:t>
            </a:r>
            <a:r>
              <a:rPr lang="es-ES" i="1" dirty="0" err="1"/>
              <a:t>NavigationEnd</a:t>
            </a:r>
            <a:r>
              <a:rPr lang="es-ES" dirty="0"/>
              <a:t>: cuando el proceso de navegación se completa correctamente.</a:t>
            </a:r>
          </a:p>
          <a:p>
            <a:pPr marL="0" indent="0">
              <a:buNone/>
            </a:pPr>
            <a:r>
              <a:rPr lang="es-ES" dirty="0"/>
              <a:t>4- </a:t>
            </a:r>
            <a:r>
              <a:rPr lang="es-ES" i="1" dirty="0" err="1"/>
              <a:t>NavigationError</a:t>
            </a:r>
            <a:r>
              <a:rPr lang="es-ES" dirty="0"/>
              <a:t>: cuando se produce algún error.</a:t>
            </a:r>
          </a:p>
          <a:p>
            <a:pPr marL="0" indent="0">
              <a:buNone/>
            </a:pPr>
            <a:r>
              <a:rPr lang="es-ES" dirty="0"/>
              <a:t>5- </a:t>
            </a:r>
            <a:r>
              <a:rPr lang="es-ES" i="1" dirty="0" err="1"/>
              <a:t>NavigationCancel</a:t>
            </a:r>
            <a:r>
              <a:rPr lang="es-ES" dirty="0"/>
              <a:t>: cuando el proceso de navegación es cancelado.</a:t>
            </a:r>
          </a:p>
          <a:p>
            <a:pPr marL="0" indent="0">
              <a:buNone/>
            </a:pPr>
            <a:r>
              <a:rPr lang="es-ES" dirty="0"/>
              <a:t>Respondiendo a los eventos :</a:t>
            </a:r>
          </a:p>
          <a:p>
            <a:pPr marL="0" indent="0">
              <a:buNone/>
            </a:pPr>
            <a:r>
              <a:rPr lang="es-ES" b="1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message.component.ts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messages</a:t>
            </a:r>
            <a:endParaRPr lang="es-ES" b="1" dirty="0">
              <a:sym typeface="Wingdings" panose="05000000000000000000" pitchFamily="2" charset="2"/>
            </a:endParaRP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14.20)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848376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7E7BB6-ECD2-4C0B-8427-BA08CB2E5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MessageService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message.service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message.model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Observable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rxjs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NavigationEnd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NavigationCancel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"@angular/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router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filter }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rxjs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/operators"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selector: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paMessages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"message.component.html"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MessageComponent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lastMessage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messageService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MessageService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router: Router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messageService.messages.subscribe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.lastMessage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m);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router.events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.pipe(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(e =&gt; e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instanceof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NavigationEnd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|| e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instanceof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NavigationCancel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.subscribe(e =&gt; {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.lastMessage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});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329F9E26-2EB8-46C0-B8B1-05A93615420A}"/>
              </a:ext>
            </a:extLst>
          </p:cNvPr>
          <p:cNvCxnSpPr>
            <a:cxnSpLocks/>
          </p:cNvCxnSpPr>
          <p:nvPr/>
        </p:nvCxnSpPr>
        <p:spPr>
          <a:xfrm>
            <a:off x="457200" y="5589240"/>
            <a:ext cx="12344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494586C-52D0-452E-B07E-9F4C2A21A1D6}"/>
              </a:ext>
            </a:extLst>
          </p:cNvPr>
          <p:cNvCxnSpPr>
            <a:cxnSpLocks/>
          </p:cNvCxnSpPr>
          <p:nvPr/>
        </p:nvCxnSpPr>
        <p:spPr>
          <a:xfrm flipV="1">
            <a:off x="457200" y="4437112"/>
            <a:ext cx="0" cy="11521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5942B4DB-429C-4C64-A589-8F105ACEF20A}"/>
              </a:ext>
            </a:extLst>
          </p:cNvPr>
          <p:cNvCxnSpPr/>
          <p:nvPr/>
        </p:nvCxnSpPr>
        <p:spPr>
          <a:xfrm>
            <a:off x="457200" y="4437112"/>
            <a:ext cx="52669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421845B6-0D12-4E0B-B5D5-81D17593BB79}"/>
              </a:ext>
            </a:extLst>
          </p:cNvPr>
          <p:cNvCxnSpPr/>
          <p:nvPr/>
        </p:nvCxnSpPr>
        <p:spPr>
          <a:xfrm flipV="1">
            <a:off x="5724128" y="2132856"/>
            <a:ext cx="0" cy="23042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BFF43DA-20A9-4DB1-815E-BB6A62FAF8C2}"/>
              </a:ext>
            </a:extLst>
          </p:cNvPr>
          <p:cNvSpPr txBox="1"/>
          <p:nvPr/>
        </p:nvSpPr>
        <p:spPr>
          <a:xfrm>
            <a:off x="5759868" y="2132856"/>
            <a:ext cx="2448272" cy="203132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/>
              <a:t>El método </a:t>
            </a:r>
            <a:r>
              <a:rPr lang="es-ES" sz="1400" b="1" i="1" dirty="0" err="1"/>
              <a:t>filter</a:t>
            </a:r>
            <a:r>
              <a:rPr lang="es-ES" sz="1400" b="1" dirty="0"/>
              <a:t> se usa para seleccionar un tipo de evento desde el </a:t>
            </a:r>
            <a:r>
              <a:rPr lang="es-ES" sz="1400" b="1" i="1" dirty="0" err="1"/>
              <a:t>observer</a:t>
            </a:r>
            <a:r>
              <a:rPr lang="es-ES" sz="1400" b="1" dirty="0"/>
              <a:t> y el método </a:t>
            </a:r>
            <a:r>
              <a:rPr lang="es-ES" sz="1400" b="1" i="1" dirty="0"/>
              <a:t>subscribe</a:t>
            </a:r>
            <a:r>
              <a:rPr lang="es-ES" sz="1400" b="1" dirty="0"/>
              <a:t> actualiza la propiedad </a:t>
            </a:r>
            <a:r>
              <a:rPr lang="es-ES" sz="1400" b="1" i="1" dirty="0" err="1"/>
              <a:t>lastMessage</a:t>
            </a:r>
            <a:r>
              <a:rPr lang="es-ES" sz="1400" b="1" dirty="0"/>
              <a:t>, la cual limpiará el mensaje mostrado por el </a:t>
            </a:r>
            <a:r>
              <a:rPr lang="es-ES" sz="1400" b="1" i="1" dirty="0" err="1"/>
              <a:t>component</a:t>
            </a:r>
            <a:r>
              <a:rPr lang="es-ES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697228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069596-FDCF-492D-A79D-088F47442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r>
              <a:rPr lang="es-ES" sz="2000" dirty="0"/>
              <a:t>Vamos a importar la funcionalidad </a:t>
            </a:r>
            <a:r>
              <a:rPr lang="es-ES" sz="2000" i="1" dirty="0" err="1"/>
              <a:t>routing</a:t>
            </a:r>
            <a:r>
              <a:rPr lang="es-ES" sz="2000" dirty="0"/>
              <a:t> en el módulo de los mensajes(Esto no sería necesario ya que el modulo </a:t>
            </a:r>
            <a:r>
              <a:rPr lang="es-ES" sz="2000" dirty="0" err="1"/>
              <a:t>root</a:t>
            </a:r>
            <a:r>
              <a:rPr lang="es-ES" sz="2000" dirty="0"/>
              <a:t> ya tiene importado el </a:t>
            </a:r>
            <a:r>
              <a:rPr lang="es-ES" sz="2000" i="1" dirty="0" err="1"/>
              <a:t>routing</a:t>
            </a:r>
            <a:r>
              <a:rPr lang="es-ES" sz="2000" dirty="0"/>
              <a:t>, pero es una buena práctica tener en cada módulo todas las características que necesita):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message.module.ts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messages</a:t>
            </a:r>
            <a:endParaRPr lang="es-ES" b="1" dirty="0">
              <a:sym typeface="Wingdings" panose="05000000000000000000" pitchFamily="2" charset="2"/>
            </a:endParaRP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14.21)</a:t>
            </a:r>
          </a:p>
          <a:p>
            <a:pPr marL="0" indent="0">
              <a:buNone/>
            </a:pPr>
            <a:r>
              <a:rPr lang="es-E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ErrorHandler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>
                <a:solidFill>
                  <a:srgbClr val="A31515"/>
                </a:solidFill>
                <a:latin typeface="Consolas" panose="020B0609020204030204" pitchFamily="49" charset="0"/>
              </a:rPr>
              <a:t>"@angular/</a:t>
            </a:r>
            <a:r>
              <a:rPr lang="es-E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"@angular/platform-browser"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MessageComponent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message.component</a:t>
            </a:r>
            <a:r>
              <a:rPr lang="es-E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MessageService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message.service</a:t>
            </a:r>
            <a:r>
              <a:rPr lang="es-E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MessageErrorHandler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errorHandler</a:t>
            </a:r>
            <a:r>
              <a:rPr lang="es-E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RouterModule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A31515"/>
                </a:solidFill>
                <a:latin typeface="Consolas" panose="020B0609020204030204" pitchFamily="49" charset="0"/>
              </a:rPr>
              <a:t>"@angular/router"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imports</a:t>
            </a:r>
            <a:r>
              <a:rPr lang="es-E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s-E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RouterModule</a:t>
            </a:r>
            <a:r>
              <a:rPr lang="es-E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declarations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MessageComponent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exports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MessageComponent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providers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MessageService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  <a:r>
              <a:rPr lang="es-E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ErrorHandler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useClass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MessageErrorHandler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}]</a:t>
            </a:r>
          </a:p>
          <a:p>
            <a:pPr marL="0" indent="0">
              <a:buNone/>
            </a:pP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MessageModule</a:t>
            </a:r>
            <a: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  <a:endParaRPr lang="es-ES" sz="15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b="1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99A14B61-2F19-4254-8BF8-8CDB4A6FB523}"/>
              </a:ext>
            </a:extLst>
          </p:cNvPr>
          <p:cNvCxnSpPr/>
          <p:nvPr/>
        </p:nvCxnSpPr>
        <p:spPr>
          <a:xfrm flipH="1">
            <a:off x="5580112" y="4077072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90124A4F-F13A-4A04-BE5B-048E3280AA5C}"/>
              </a:ext>
            </a:extLst>
          </p:cNvPr>
          <p:cNvCxnSpPr/>
          <p:nvPr/>
        </p:nvCxnSpPr>
        <p:spPr>
          <a:xfrm flipH="1">
            <a:off x="5220072" y="4869160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uadroTexto 1"/>
          <p:cNvSpPr txBox="1"/>
          <p:nvPr/>
        </p:nvSpPr>
        <p:spPr>
          <a:xfrm>
            <a:off x="6948264" y="6343871"/>
            <a:ext cx="1594520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00" b="1" dirty="0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187493463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ACABF9-A5C3-4431-AFEA-C0FC1C07F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r>
              <a:rPr lang="es-ES" u="sng" dirty="0"/>
              <a:t>Eliminando código </a:t>
            </a:r>
            <a:r>
              <a:rPr lang="es-ES" u="sng" dirty="0" err="1"/>
              <a:t>Event</a:t>
            </a:r>
            <a:r>
              <a:rPr lang="es-ES" u="sng" dirty="0"/>
              <a:t> </a:t>
            </a:r>
            <a:r>
              <a:rPr lang="es-ES" u="sng" dirty="0" err="1"/>
              <a:t>Bindings</a:t>
            </a:r>
            <a:r>
              <a:rPr lang="es-ES" u="sng" dirty="0"/>
              <a:t>:</a:t>
            </a:r>
          </a:p>
          <a:p>
            <a:pPr marL="0" indent="0">
              <a:buNone/>
            </a:pPr>
            <a:r>
              <a:rPr lang="es-ES" dirty="0"/>
              <a:t>El cambio final para completar </a:t>
            </a:r>
            <a:r>
              <a:rPr lang="es-ES" dirty="0" err="1"/>
              <a:t>Routing</a:t>
            </a:r>
            <a:r>
              <a:rPr lang="es-ES" dirty="0"/>
              <a:t> es eliminar todo el mecanismo que habíamos creado para coordinar la navegación entre componentes basado en </a:t>
            </a:r>
            <a:r>
              <a:rPr lang="es-ES" i="1" dirty="0" err="1"/>
              <a:t>Event</a:t>
            </a:r>
            <a:r>
              <a:rPr lang="es-ES" i="1" dirty="0"/>
              <a:t> </a:t>
            </a:r>
            <a:r>
              <a:rPr lang="es-ES" i="1" dirty="0" err="1"/>
              <a:t>Bindings</a:t>
            </a:r>
            <a:r>
              <a:rPr lang="es-ES" i="1" dirty="0"/>
              <a:t>.</a:t>
            </a:r>
          </a:p>
          <a:p>
            <a:pPr marL="0" indent="0">
              <a:buNone/>
            </a:pPr>
            <a:r>
              <a:rPr lang="es-ES" dirty="0"/>
              <a:t>Eliminando </a:t>
            </a:r>
            <a:r>
              <a:rPr lang="es-ES" i="1" dirty="0" err="1"/>
              <a:t>Event</a:t>
            </a:r>
            <a:r>
              <a:rPr lang="es-ES" i="1" dirty="0"/>
              <a:t> </a:t>
            </a:r>
            <a:r>
              <a:rPr lang="es-ES" i="1" dirty="0" err="1"/>
              <a:t>Bindings</a:t>
            </a:r>
            <a:r>
              <a:rPr lang="es-ES" i="1" dirty="0"/>
              <a:t> </a:t>
            </a:r>
            <a:r>
              <a:rPr lang="es-ES" dirty="0"/>
              <a:t>en: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table.component.html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core</a:t>
            </a:r>
            <a:endParaRPr lang="es-ES" b="1" dirty="0">
              <a:sym typeface="Wingdings" panose="05000000000000000000" pitchFamily="2" charset="2"/>
            </a:endParaRP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14.22)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="table table-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table-bordered table-striped"&gt;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="let item of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()"&gt;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item.id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item.name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item.category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item.price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currency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:"USD"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7106388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0FBC4E-75B5-4A8C-92B9-A1066A1FD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991944"/>
          </a:xfrm>
        </p:spPr>
        <p:txBody>
          <a:bodyPr/>
          <a:lstStyle/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-center"&gt;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btn-danger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btn-sm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deleteProduct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item.id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-warning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btn-sm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="['/form', '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edit',item.id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{name: item.name, category: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item.category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, price: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item.price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}]"&gt;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Edit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-primary"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routerLink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="/form/create"&gt;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New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-danger"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(click)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deleteProduct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(-1)"&gt;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HTTP Error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ES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322D60C3-75FF-46C0-835B-ADAD4C247A0B}"/>
              </a:ext>
            </a:extLst>
          </p:cNvPr>
          <p:cNvCxnSpPr>
            <a:cxnSpLocks/>
          </p:cNvCxnSpPr>
          <p:nvPr/>
        </p:nvCxnSpPr>
        <p:spPr>
          <a:xfrm flipH="1">
            <a:off x="5724128" y="1916832"/>
            <a:ext cx="28083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586E1BA1-01B6-47AD-BA37-42A8063FFAB0}"/>
              </a:ext>
            </a:extLst>
          </p:cNvPr>
          <p:cNvSpPr txBox="1"/>
          <p:nvPr/>
        </p:nvSpPr>
        <p:spPr>
          <a:xfrm>
            <a:off x="5915005" y="1340768"/>
            <a:ext cx="2771795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Se ha eliminado (</a:t>
            </a:r>
            <a:r>
              <a:rPr lang="es-ES" sz="1200" b="1" dirty="0" err="1"/>
              <a:t>click</a:t>
            </a:r>
            <a:r>
              <a:rPr lang="es-ES" sz="1200" b="1" dirty="0"/>
              <a:t>)="</a:t>
            </a:r>
            <a:r>
              <a:rPr lang="es-ES" sz="1200" b="1" dirty="0" err="1"/>
              <a:t>editProduct</a:t>
            </a:r>
            <a:r>
              <a:rPr lang="es-ES" sz="1200" b="1" dirty="0"/>
              <a:t>(</a:t>
            </a:r>
            <a:r>
              <a:rPr lang="es-ES" sz="1200" b="1" dirty="0" err="1"/>
              <a:t>item.id</a:t>
            </a:r>
            <a:r>
              <a:rPr lang="es-ES" sz="1200" b="1" dirty="0"/>
              <a:t>)"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8E57DA2-EA88-4594-91BB-0086D6B62FAF}"/>
              </a:ext>
            </a:extLst>
          </p:cNvPr>
          <p:cNvCxnSpPr/>
          <p:nvPr/>
        </p:nvCxnSpPr>
        <p:spPr>
          <a:xfrm flipH="1">
            <a:off x="7300902" y="4509120"/>
            <a:ext cx="8714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7D9578C3-8E70-4B7E-9D0C-3E0351337FC6}"/>
              </a:ext>
            </a:extLst>
          </p:cNvPr>
          <p:cNvCxnSpPr/>
          <p:nvPr/>
        </p:nvCxnSpPr>
        <p:spPr>
          <a:xfrm flipV="1">
            <a:off x="8172400" y="3429000"/>
            <a:ext cx="0" cy="10801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829FA1D-144C-478B-883F-96D7DBB706EA}"/>
              </a:ext>
            </a:extLst>
          </p:cNvPr>
          <p:cNvSpPr txBox="1"/>
          <p:nvPr/>
        </p:nvSpPr>
        <p:spPr>
          <a:xfrm>
            <a:off x="5580112" y="3429000"/>
            <a:ext cx="2592285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Se ha eliminado</a:t>
            </a:r>
          </a:p>
          <a:p>
            <a:r>
              <a:rPr lang="es-ES" sz="1200" b="1" dirty="0"/>
              <a:t>(</a:t>
            </a:r>
            <a:r>
              <a:rPr lang="es-ES" sz="1200" b="1" dirty="0" err="1"/>
              <a:t>click</a:t>
            </a:r>
            <a:r>
              <a:rPr lang="es-ES" sz="1200" b="1" dirty="0"/>
              <a:t>)="</a:t>
            </a:r>
            <a:r>
              <a:rPr lang="es-ES" sz="1200" b="1" dirty="0" err="1"/>
              <a:t>createProduct</a:t>
            </a:r>
            <a:r>
              <a:rPr lang="es-ES" sz="1200" b="1" dirty="0"/>
              <a:t>()"</a:t>
            </a:r>
          </a:p>
        </p:txBody>
      </p:sp>
    </p:spTree>
    <p:extLst>
      <p:ext uri="{BB962C8B-B14F-4D97-AF65-F5344CB8AC3E}">
        <p14:creationId xmlns:p14="http://schemas.microsoft.com/office/powerpoint/2010/main" val="409671093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733FBE-F4E4-40D3-90C0-0D996D6F0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19937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Eliminando el manejador de eventos en: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table.component.ts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core</a:t>
            </a:r>
            <a:endParaRPr lang="es-ES" b="1" dirty="0">
              <a:sym typeface="Wingdings" panose="05000000000000000000" pitchFamily="2" charset="2"/>
            </a:endParaRP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14.23)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Component, Inject }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8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8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s-E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8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8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s-E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//import { MODES, </a:t>
            </a:r>
            <a:r>
              <a:rPr lang="en-US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SharedState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, SHARED_STATE } from "./</a:t>
            </a:r>
            <a:r>
              <a:rPr lang="en-US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sharedState.model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r>
              <a:rPr lang="es-ES" sz="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ES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import</a:t>
            </a:r>
            <a:r>
              <a:rPr lang="es-ES" sz="800" dirty="0">
                <a:solidFill>
                  <a:srgbClr val="008000"/>
                </a:solidFill>
                <a:latin typeface="Consolas" panose="020B0609020204030204" pitchFamily="49" charset="0"/>
              </a:rPr>
              <a:t> { </a:t>
            </a:r>
            <a:r>
              <a:rPr lang="es-ES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Observer</a:t>
            </a:r>
            <a:r>
              <a:rPr lang="es-ES" sz="800" dirty="0">
                <a:solidFill>
                  <a:srgbClr val="008000"/>
                </a:solidFill>
                <a:latin typeface="Consolas" panose="020B0609020204030204" pitchFamily="49" charset="0"/>
              </a:rPr>
              <a:t> } </a:t>
            </a:r>
            <a:r>
              <a:rPr lang="es-ES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from</a:t>
            </a:r>
            <a:r>
              <a:rPr lang="es-ES" sz="800" dirty="0">
                <a:solidFill>
                  <a:srgbClr val="008000"/>
                </a:solidFill>
                <a:latin typeface="Consolas" panose="020B0609020204030204" pitchFamily="49" charset="0"/>
              </a:rPr>
              <a:t> "</a:t>
            </a:r>
            <a:r>
              <a:rPr lang="es-ES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rxjs</a:t>
            </a:r>
            <a:r>
              <a:rPr lang="es-ES" sz="800" dirty="0">
                <a:solidFill>
                  <a:srgbClr val="008000"/>
                </a:solidFill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endParaRPr lang="es-E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selector: </a:t>
            </a:r>
            <a:r>
              <a:rPr lang="es-E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paTable</a:t>
            </a:r>
            <a:r>
              <a:rPr lang="es-E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800" dirty="0">
                <a:solidFill>
                  <a:srgbClr val="A31515"/>
                </a:solidFill>
                <a:latin typeface="Consolas" panose="020B0609020204030204" pitchFamily="49" charset="0"/>
              </a:rPr>
              <a:t>"table.component.html"</a:t>
            </a:r>
            <a:endParaRPr lang="es-E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TableComponent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s-E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8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/*@Inject(SHARED_STATE) private observer: Observer&lt;</a:t>
            </a:r>
            <a:r>
              <a:rPr lang="en-US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SharedState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&gt;*/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endParaRPr lang="es-E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getProduct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.model.getProduct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(key);</a:t>
            </a:r>
          </a:p>
          <a:p>
            <a:pPr marL="0" indent="0">
              <a:buNone/>
            </a:pP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getProducts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[] {</a:t>
            </a:r>
          </a:p>
          <a:p>
            <a:pPr marL="0" indent="0">
              <a:buNone/>
            </a:pP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.model.getProducts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deleteProduct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.model.deleteProduct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s-E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ES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editProduct</a:t>
            </a:r>
            <a:r>
              <a:rPr lang="es-ES" sz="8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s-ES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key</a:t>
            </a:r>
            <a:r>
              <a:rPr lang="es-ES" sz="800" dirty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lang="es-ES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number</a:t>
            </a:r>
            <a:r>
              <a:rPr lang="es-ES" sz="800" dirty="0">
                <a:solidFill>
                  <a:srgbClr val="008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    </a:t>
            </a:r>
            <a:r>
              <a:rPr lang="en-US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this.observer.next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(new </a:t>
            </a:r>
            <a:r>
              <a:rPr lang="en-US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SharedState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(MODES.EDIT, key));</a:t>
            </a:r>
          </a:p>
          <a:p>
            <a:pPr marL="0" indent="0">
              <a:buNone/>
            </a:pP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800" dirty="0">
                <a:solidFill>
                  <a:srgbClr val="008000"/>
                </a:solidFill>
                <a:latin typeface="Consolas" panose="020B0609020204030204" pitchFamily="49" charset="0"/>
              </a:rPr>
              <a:t>//}</a:t>
            </a:r>
          </a:p>
          <a:p>
            <a:pPr marL="0" indent="0">
              <a:buNone/>
            </a:pPr>
            <a:endParaRPr lang="es-E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ES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createProduct</a:t>
            </a:r>
            <a:r>
              <a:rPr lang="es-ES" sz="800" dirty="0">
                <a:solidFill>
                  <a:srgbClr val="008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    </a:t>
            </a:r>
            <a:r>
              <a:rPr lang="en-US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this.observer.next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(new </a:t>
            </a:r>
            <a:r>
              <a:rPr lang="en-US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SharedState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(MODES.CREATE));</a:t>
            </a:r>
          </a:p>
          <a:p>
            <a:pPr marL="0" indent="0">
              <a:buNone/>
            </a:pP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800" dirty="0">
                <a:solidFill>
                  <a:srgbClr val="008000"/>
                </a:solidFill>
                <a:latin typeface="Consolas" panose="020B0609020204030204" pitchFamily="49" charset="0"/>
              </a:rPr>
              <a:t>//}</a:t>
            </a:r>
          </a:p>
          <a:p>
            <a:pPr marL="0" indent="0">
              <a:buNone/>
            </a:pP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64903217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A78BFD-ABB5-4DCA-BBAF-544A3F9E7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33028"/>
            <a:ext cx="8229600" cy="5991944"/>
          </a:xfrm>
        </p:spPr>
        <p:txBody>
          <a:bodyPr/>
          <a:lstStyle/>
          <a:p>
            <a:r>
              <a:rPr lang="es-ES" dirty="0"/>
              <a:t>Eliminando el servicio </a:t>
            </a:r>
            <a:r>
              <a:rPr lang="es-ES" i="1" dirty="0" err="1"/>
              <a:t>Shared</a:t>
            </a:r>
            <a:r>
              <a:rPr lang="es-ES" i="1" dirty="0"/>
              <a:t> </a:t>
            </a:r>
            <a:r>
              <a:rPr lang="es-ES" i="1" dirty="0" err="1"/>
              <a:t>State</a:t>
            </a:r>
            <a:r>
              <a:rPr lang="es-ES" dirty="0"/>
              <a:t> en: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core.module.ts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core</a:t>
            </a:r>
            <a:endParaRPr lang="es-ES" b="1" dirty="0">
              <a:sym typeface="Wingdings" panose="05000000000000000000" pitchFamily="2" charset="2"/>
            </a:endParaRP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14.24)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"@angular/platform-browser"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"@angular/forms"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model.module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table.component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form.component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//import {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SharedState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, SHARED_STATE } from "./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sharedState.model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Subject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rxjs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StatePipe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state.pipe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messages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message.module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MessageService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messages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message.service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messages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message.model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//import { MODES } from "./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sharedState.model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"@angular/router"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25457977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C95156-28B6-4652-8093-9EDCF8529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endParaRPr lang="es-E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form-group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="price"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[(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)]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product.price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pattern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="^[0-9\.]+$"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="submit"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-primary m-1"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class.btn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-warning]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="editing"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[disabled]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form.invalid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editing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?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Save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: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Create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="reset"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-secondary m-1"&gt;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Cancel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788383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DD3BE7-1E00-40E3-8D12-E2CE0C8A7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declarations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StatePipe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exports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providers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: [{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   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provide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: SHARED_STATE,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   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deps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MessageService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   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useFactory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: (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messageService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) =&gt;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       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 new 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Subject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SharedState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 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//}]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CoreModule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3F534A6-7AAC-4611-B996-C0CDB63828E6}"/>
              </a:ext>
            </a:extLst>
          </p:cNvPr>
          <p:cNvSpPr txBox="1"/>
          <p:nvPr/>
        </p:nvSpPr>
        <p:spPr>
          <a:xfrm>
            <a:off x="683568" y="5013176"/>
            <a:ext cx="8003232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000" b="1" dirty="0"/>
              <a:t>Visualizar: El resultado es que la coordinación entre la tabla y el formulario es manejada completamente a través del </a:t>
            </a:r>
            <a:r>
              <a:rPr lang="es-ES" sz="2000" b="1" i="1" dirty="0" err="1"/>
              <a:t>routing</a:t>
            </a:r>
            <a:r>
              <a:rPr lang="es-ES" sz="2000" b="1" dirty="0"/>
              <a:t>, el cual, es ahora responsable de mostrar los componentes y manejar la navegación entre ellos.</a:t>
            </a:r>
          </a:p>
        </p:txBody>
      </p:sp>
    </p:spTree>
    <p:extLst>
      <p:ext uri="{BB962C8B-B14F-4D97-AF65-F5344CB8AC3E}">
        <p14:creationId xmlns:p14="http://schemas.microsoft.com/office/powerpoint/2010/main" val="123159765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207969"/>
          </a:xfrm>
        </p:spPr>
        <p:txBody>
          <a:bodyPr/>
          <a:lstStyle/>
          <a:p>
            <a:pPr marL="0" indent="0">
              <a:buNone/>
            </a:pPr>
            <a:r>
              <a:rPr lang="es-ES" b="1" u="sng" dirty="0">
                <a:solidFill>
                  <a:prstClr val="black"/>
                </a:solidFill>
              </a:rPr>
              <a:t>Ejercicio Propuesto(14.1)</a:t>
            </a:r>
          </a:p>
          <a:p>
            <a:pPr marL="0" indent="0">
              <a:buNone/>
            </a:pPr>
            <a:r>
              <a:rPr lang="es-ES" dirty="0">
                <a:solidFill>
                  <a:prstClr val="black"/>
                </a:solidFill>
              </a:rPr>
              <a:t>1. Preparar </a:t>
            </a:r>
            <a:r>
              <a:rPr lang="es-ES" dirty="0" err="1">
                <a:solidFill>
                  <a:prstClr val="black"/>
                </a:solidFill>
              </a:rPr>
              <a:t>Routing</a:t>
            </a:r>
            <a:r>
              <a:rPr lang="es-ES" dirty="0">
                <a:solidFill>
                  <a:prstClr val="black"/>
                </a:solidFill>
              </a:rPr>
              <a:t> para la práctica:</a:t>
            </a:r>
          </a:p>
          <a:p>
            <a:pPr marL="0" indent="0">
              <a:buNone/>
            </a:pPr>
            <a:r>
              <a:rPr lang="es-ES" dirty="0">
                <a:solidFill>
                  <a:prstClr val="black"/>
                </a:solidFill>
              </a:rPr>
              <a:t>	* Eliminar </a:t>
            </a:r>
            <a:r>
              <a:rPr lang="es-ES" dirty="0" err="1">
                <a:solidFill>
                  <a:prstClr val="black"/>
                </a:solidFill>
              </a:rPr>
              <a:t>Event</a:t>
            </a:r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prstClr val="black"/>
                </a:solidFill>
              </a:rPr>
              <a:t>Display</a:t>
            </a:r>
            <a:endParaRPr lang="es-ES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prstClr val="black"/>
                </a:solidFill>
              </a:rPr>
              <a:t>	* Eliminar eventos del cambio de estado en el 	servicio de mensajería.</a:t>
            </a:r>
          </a:p>
          <a:p>
            <a:pPr marL="0" indent="0">
              <a:buNone/>
            </a:pPr>
            <a:r>
              <a:rPr lang="es-ES" dirty="0">
                <a:solidFill>
                  <a:prstClr val="black"/>
                </a:solidFill>
              </a:rPr>
              <a:t>2. Configurar el </a:t>
            </a:r>
            <a:r>
              <a:rPr lang="es-ES" dirty="0" err="1">
                <a:solidFill>
                  <a:prstClr val="black"/>
                </a:solidFill>
              </a:rPr>
              <a:t>Routing</a:t>
            </a:r>
            <a:r>
              <a:rPr lang="es-ES" dirty="0">
                <a:solidFill>
                  <a:prstClr val="black"/>
                </a:solidFill>
              </a:rPr>
              <a:t> para la práctica:</a:t>
            </a:r>
          </a:p>
          <a:p>
            <a:pPr marL="0" indent="0">
              <a:buNone/>
            </a:pPr>
            <a:r>
              <a:rPr lang="es-ES" dirty="0">
                <a:solidFill>
                  <a:prstClr val="black"/>
                </a:solidFill>
              </a:rPr>
              <a:t>	* Crear Fichero de Rutas.</a:t>
            </a:r>
          </a:p>
          <a:p>
            <a:pPr marL="0" indent="0">
              <a:buNone/>
            </a:pPr>
            <a:r>
              <a:rPr lang="es-ES" dirty="0">
                <a:solidFill>
                  <a:prstClr val="black"/>
                </a:solidFill>
              </a:rPr>
              <a:t>	* Actualizar el Componente.</a:t>
            </a:r>
          </a:p>
          <a:p>
            <a:pPr marL="0" indent="0">
              <a:buNone/>
            </a:pPr>
            <a:r>
              <a:rPr lang="es-ES" dirty="0">
                <a:solidFill>
                  <a:prstClr val="black"/>
                </a:solidFill>
              </a:rPr>
              <a:t>3. Actualizar el Modulo </a:t>
            </a:r>
            <a:r>
              <a:rPr lang="es-ES" dirty="0" err="1">
                <a:solidFill>
                  <a:prstClr val="black"/>
                </a:solidFill>
              </a:rPr>
              <a:t>Root</a:t>
            </a:r>
            <a:r>
              <a:rPr lang="es-ES" dirty="0">
                <a:solidFill>
                  <a:prstClr val="black"/>
                </a:solidFill>
              </a:rPr>
              <a:t> de la práctica.</a:t>
            </a:r>
          </a:p>
          <a:p>
            <a:pPr marL="0" indent="0">
              <a:buNone/>
            </a:pPr>
            <a:r>
              <a:rPr lang="es-ES" dirty="0">
                <a:solidFill>
                  <a:prstClr val="black"/>
                </a:solidFill>
              </a:rPr>
              <a:t>4. Añadir Links de Navegación </a:t>
            </a:r>
            <a:r>
              <a:rPr lang="es-ES" dirty="0"/>
              <a:t>que muestren diferentes componentes al usuario:</a:t>
            </a:r>
          </a:p>
          <a:p>
            <a:r>
              <a:rPr lang="es-ES" dirty="0">
                <a:solidFill>
                  <a:prstClr val="black"/>
                </a:solidFill>
              </a:rPr>
              <a:t>Enlace para crear y editar en la tabla que llevará al formulario.</a:t>
            </a:r>
          </a:p>
          <a:p>
            <a:r>
              <a:rPr lang="es-ES" dirty="0">
                <a:solidFill>
                  <a:prstClr val="black"/>
                </a:solidFill>
              </a:rPr>
              <a:t>Enlace en el cancel del formulario que llevará a la tabla.</a:t>
            </a:r>
          </a:p>
          <a:p>
            <a:pPr marL="0" indent="0">
              <a:buNone/>
            </a:pPr>
            <a:endParaRPr lang="es-ES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s-ES" dirty="0">
              <a:solidFill>
                <a:prstClr val="black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956408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5. Implementar funcionalidad para que el botón </a:t>
            </a:r>
            <a:r>
              <a:rPr lang="es-ES" dirty="0" err="1"/>
              <a:t>Edit</a:t>
            </a:r>
            <a:r>
              <a:rPr lang="es-ES" dirty="0"/>
              <a:t> muestre el color adecuado para la opción de Editar.</a:t>
            </a:r>
          </a:p>
          <a:p>
            <a:pPr marL="0" indent="0">
              <a:buNone/>
            </a:pPr>
            <a:r>
              <a:rPr lang="es-ES" dirty="0"/>
              <a:t>6. Implementar funcionalidad para que el botón </a:t>
            </a:r>
            <a:r>
              <a:rPr lang="es-ES" dirty="0" err="1"/>
              <a:t>Edit</a:t>
            </a:r>
            <a:r>
              <a:rPr lang="es-ES" dirty="0"/>
              <a:t> muestre los datos del registro editado en el formulario de cursos.</a:t>
            </a:r>
          </a:p>
          <a:p>
            <a:pPr marL="0" indent="0">
              <a:buNone/>
            </a:pPr>
            <a:r>
              <a:rPr lang="es-ES" dirty="0"/>
              <a:t>7. Implementar la navegación por código.</a:t>
            </a:r>
          </a:p>
          <a:p>
            <a:pPr marL="0" indent="0">
              <a:buNone/>
            </a:pPr>
            <a:r>
              <a:rPr lang="es-ES" dirty="0"/>
              <a:t>8. Hacer que el mensaje de error desaparezca una vez se ha producido el error y se intenta después editar o crear un nuevo curso.</a:t>
            </a:r>
          </a:p>
          <a:p>
            <a:pPr marL="0" indent="0">
              <a:buNone/>
            </a:pPr>
            <a:r>
              <a:rPr lang="es-ES" dirty="0"/>
              <a:t>9. Eliminar todo el mecanismo previo para coordinar la navegación entre componentes basado en </a:t>
            </a:r>
            <a:r>
              <a:rPr lang="es-ES" i="1" dirty="0" err="1"/>
              <a:t>Event</a:t>
            </a:r>
            <a:r>
              <a:rPr lang="es-ES" i="1" dirty="0"/>
              <a:t> </a:t>
            </a:r>
            <a:r>
              <a:rPr lang="es-ES" i="1" dirty="0" err="1"/>
              <a:t>Bindings</a:t>
            </a:r>
            <a:r>
              <a:rPr lang="es-ES" i="1" dirty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337345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200CDD-719F-47C4-928F-7C031B3B4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Deshabilitando el código que ponen los eventos del cambio de estado en el servicio de mensajes: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core.module.ts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core</a:t>
            </a:r>
            <a:endParaRPr lang="es-ES" b="1" dirty="0">
              <a:sym typeface="Wingdings" panose="05000000000000000000" pitchFamily="2" charset="2"/>
            </a:endParaRP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14.2)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"@angular/platform-browser"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"@angular/forms"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model.module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table.component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form.component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SHARED_STATE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sharedState.model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Subject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rxjs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StatePipe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state.pipe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messages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message.module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MessageService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messages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message.service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messages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message.model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MODES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sharedState.model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E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sz="1600" b="1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57677920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D8D9E1-C0DB-49CA-BD0D-2A421167F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declarations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StatePipe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exports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providers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SHARED_STATE,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deps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MessageService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useFactory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messageService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 =&gt;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Subject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SharedState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//let subject = new Subject&lt;</a:t>
            </a:r>
            <a:r>
              <a:rPr 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SharedState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E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subject.subscribe</a:t>
            </a:r>
            <a:r>
              <a:rPr lang="es-E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(m =&gt; </a:t>
            </a:r>
            <a:r>
              <a:rPr lang="es-E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messageService.reportMessage</a:t>
            </a:r>
            <a:r>
              <a:rPr lang="es-E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       new </a:t>
            </a:r>
            <a:r>
              <a:rPr lang="es-E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Message</a:t>
            </a:r>
            <a:r>
              <a:rPr lang="es-E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(MODES[</a:t>
            </a:r>
            <a:r>
              <a:rPr lang="es-E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m.mode</a:t>
            </a:r>
            <a:r>
              <a:rPr lang="es-E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] + (</a:t>
            </a:r>
            <a:r>
              <a:rPr lang="es-E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m.id</a:t>
            </a:r>
            <a:r>
              <a:rPr lang="es-E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!= </a:t>
            </a:r>
            <a:r>
              <a:rPr lang="es-E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undefined</a:t>
            </a:r>
            <a:endParaRPr lang="es-ES" sz="16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           ? ` ${</a:t>
            </a:r>
            <a:r>
              <a:rPr 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model.getProduct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(m.id).name}` : "")))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   );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E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r>
              <a:rPr lang="es-E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subject</a:t>
            </a:r>
            <a:r>
              <a:rPr lang="es-E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;      </a:t>
            </a:r>
            <a:r>
              <a:rPr lang="es-E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}]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CoreModule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86120583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19CC5C-45F7-431A-8D1E-544D502AE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r>
              <a:rPr lang="es-ES" dirty="0" err="1"/>
              <a:t>Command</a:t>
            </a:r>
            <a:r>
              <a:rPr lang="es-ES" dirty="0"/>
              <a:t> </a:t>
            </a:r>
            <a:r>
              <a:rPr lang="es-ES" dirty="0" err="1"/>
              <a:t>Prompt</a:t>
            </a:r>
            <a:r>
              <a:rPr lang="es-ES" dirty="0"/>
              <a:t> : </a:t>
            </a:r>
          </a:p>
          <a:p>
            <a:pPr marL="0" indent="0">
              <a:buNone/>
            </a:pPr>
            <a:r>
              <a:rPr lang="es-ES" dirty="0" err="1">
                <a:latin typeface="Consolas" panose="020B0609020204030204" pitchFamily="49" charset="0"/>
              </a:rPr>
              <a:t>npm</a:t>
            </a:r>
            <a:r>
              <a:rPr lang="es-ES" dirty="0">
                <a:latin typeface="Consolas" panose="020B0609020204030204" pitchFamily="49" charset="0"/>
              </a:rPr>
              <a:t> run </a:t>
            </a:r>
            <a:r>
              <a:rPr lang="es-ES" dirty="0" err="1">
                <a:latin typeface="Consolas" panose="020B0609020204030204" pitchFamily="49" charset="0"/>
              </a:rPr>
              <a:t>json</a:t>
            </a:r>
            <a:endParaRPr lang="es-E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Command</a:t>
            </a:r>
            <a:r>
              <a:rPr lang="es-ES" dirty="0"/>
              <a:t> </a:t>
            </a:r>
            <a:r>
              <a:rPr lang="es-ES" dirty="0" err="1"/>
              <a:t>Prompt</a:t>
            </a:r>
            <a:r>
              <a:rPr lang="es-ES" dirty="0"/>
              <a:t> distinto:</a:t>
            </a:r>
          </a:p>
          <a:p>
            <a:pPr marL="0" indent="0">
              <a:buNone/>
            </a:pPr>
            <a:r>
              <a:rPr lang="es-ES" dirty="0">
                <a:latin typeface="Consolas" panose="020B0609020204030204" pitchFamily="49" charset="0"/>
              </a:rPr>
              <a:t>ng </a:t>
            </a:r>
            <a:r>
              <a:rPr lang="es-ES" dirty="0" err="1">
                <a:latin typeface="Consolas" panose="020B0609020204030204" pitchFamily="49" charset="0"/>
              </a:rPr>
              <a:t>serve</a:t>
            </a:r>
            <a:endParaRPr lang="es-E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dirty="0">
              <a:latin typeface="Consolas" panose="020B0609020204030204" pitchFamily="49" charset="0"/>
            </a:endParaRPr>
          </a:p>
        </p:txBody>
      </p:sp>
      <p:sp>
        <p:nvSpPr>
          <p:cNvPr id="4" name="CuadroTexto 1"/>
          <p:cNvSpPr txBox="1"/>
          <p:nvPr/>
        </p:nvSpPr>
        <p:spPr>
          <a:xfrm>
            <a:off x="6804248" y="5949280"/>
            <a:ext cx="1594520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00" b="1" dirty="0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421166666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AC2FF8-010F-4CF8-A6C0-99D2715BE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u="sng" dirty="0"/>
              <a:t>Configuración del </a:t>
            </a:r>
            <a:r>
              <a:rPr lang="es-ES" u="sng" dirty="0" err="1"/>
              <a:t>Routing</a:t>
            </a:r>
            <a:r>
              <a:rPr lang="es-ES" u="sng" dirty="0"/>
              <a:t>:</a:t>
            </a:r>
          </a:p>
          <a:p>
            <a:r>
              <a:rPr lang="es-ES" sz="2000" dirty="0"/>
              <a:t>El primer paso es </a:t>
            </a:r>
            <a:r>
              <a:rPr lang="es-ES" sz="2000" b="1" dirty="0"/>
              <a:t>definir las rutas</a:t>
            </a:r>
            <a:r>
              <a:rPr lang="es-ES" sz="2000" dirty="0"/>
              <a:t>, las cuales mapean las </a:t>
            </a:r>
            <a:r>
              <a:rPr lang="es-ES" sz="2000" dirty="0" err="1"/>
              <a:t>URLs</a:t>
            </a:r>
            <a:r>
              <a:rPr lang="es-ES" sz="2000" dirty="0"/>
              <a:t> y los componentes que se mostrarán al usuario.</a:t>
            </a:r>
          </a:p>
          <a:p>
            <a:r>
              <a:rPr lang="es-ES" sz="2000" dirty="0"/>
              <a:t>La configuración del </a:t>
            </a:r>
            <a:r>
              <a:rPr lang="es-ES" sz="2000" i="1" dirty="0" err="1"/>
              <a:t>Routing</a:t>
            </a:r>
            <a:r>
              <a:rPr lang="es-ES" sz="2000" dirty="0"/>
              <a:t> por convección se define en un fichero llamado: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(nuevo fichero)  </a:t>
            </a:r>
            <a:r>
              <a:rPr lang="es-ES" b="1" dirty="0" err="1">
                <a:sym typeface="Wingdings" panose="05000000000000000000" pitchFamily="2" charset="2"/>
              </a:rPr>
              <a:t>app.routing.ts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14.3)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router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table.component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form.component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 path: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"form/:mode/:id"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component: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FormComponent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 path: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"form/:mode"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component: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FormComponent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}]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routing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RouterModule.forRoot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s-E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2B483DA-B107-4081-92F1-30463F8B047C}"/>
              </a:ext>
            </a:extLst>
          </p:cNvPr>
          <p:cNvCxnSpPr>
            <a:cxnSpLocks/>
          </p:cNvCxnSpPr>
          <p:nvPr/>
        </p:nvCxnSpPr>
        <p:spPr>
          <a:xfrm>
            <a:off x="323528" y="465313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0915946-AFD9-405D-94B6-390477D5D36A}"/>
              </a:ext>
            </a:extLst>
          </p:cNvPr>
          <p:cNvCxnSpPr>
            <a:cxnSpLocks/>
          </p:cNvCxnSpPr>
          <p:nvPr/>
        </p:nvCxnSpPr>
        <p:spPr>
          <a:xfrm>
            <a:off x="323528" y="4653136"/>
            <a:ext cx="0" cy="18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280BE84-9A84-4BC4-ABF9-C44C63A10F34}"/>
              </a:ext>
            </a:extLst>
          </p:cNvPr>
          <p:cNvCxnSpPr/>
          <p:nvPr/>
        </p:nvCxnSpPr>
        <p:spPr>
          <a:xfrm>
            <a:off x="323528" y="4941168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4CB9308-2C91-4A6A-A92D-0A9634F72ECC}"/>
              </a:ext>
            </a:extLst>
          </p:cNvPr>
          <p:cNvCxnSpPr/>
          <p:nvPr/>
        </p:nvCxnSpPr>
        <p:spPr>
          <a:xfrm>
            <a:off x="323528" y="5229200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3A76A99A-8ED7-4CEC-8E19-80413C9782DF}"/>
              </a:ext>
            </a:extLst>
          </p:cNvPr>
          <p:cNvCxnSpPr/>
          <p:nvPr/>
        </p:nvCxnSpPr>
        <p:spPr>
          <a:xfrm flipH="1">
            <a:off x="7020272" y="4653136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E023290-5682-45D3-8265-B7917A701212}"/>
              </a:ext>
            </a:extLst>
          </p:cNvPr>
          <p:cNvCxnSpPr/>
          <p:nvPr/>
        </p:nvCxnSpPr>
        <p:spPr>
          <a:xfrm flipH="1">
            <a:off x="6660232" y="5013176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C334749E-EBA8-4424-8F53-033E4572209B}"/>
              </a:ext>
            </a:extLst>
          </p:cNvPr>
          <p:cNvCxnSpPr/>
          <p:nvPr/>
        </p:nvCxnSpPr>
        <p:spPr>
          <a:xfrm flipH="1">
            <a:off x="5580112" y="5301208"/>
            <a:ext cx="2088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9FE3570-9D0B-4A91-B016-3592E7F13B01}"/>
              </a:ext>
            </a:extLst>
          </p:cNvPr>
          <p:cNvCxnSpPr/>
          <p:nvPr/>
        </p:nvCxnSpPr>
        <p:spPr>
          <a:xfrm>
            <a:off x="7668344" y="4653136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0DF6A9A-C1D6-400B-A870-A3177C695AD1}"/>
              </a:ext>
            </a:extLst>
          </p:cNvPr>
          <p:cNvSpPr txBox="1"/>
          <p:nvPr/>
        </p:nvSpPr>
        <p:spPr>
          <a:xfrm>
            <a:off x="323528" y="6093296"/>
            <a:ext cx="7344816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La propiedad </a:t>
            </a:r>
            <a:r>
              <a:rPr lang="es-ES" sz="1200" b="1" i="1" dirty="0" err="1"/>
              <a:t>path</a:t>
            </a:r>
            <a:r>
              <a:rPr lang="es-ES" sz="1200" b="1" dirty="0"/>
              <a:t> especifica la URL y la propiedad </a:t>
            </a:r>
            <a:r>
              <a:rPr lang="es-ES" sz="1200" b="1" i="1" dirty="0" err="1"/>
              <a:t>component</a:t>
            </a:r>
            <a:r>
              <a:rPr lang="es-ES" sz="1200" b="1" dirty="0"/>
              <a:t> especifica el componente que será mostrado al usuario.</a:t>
            </a:r>
          </a:p>
        </p:txBody>
      </p:sp>
    </p:spTree>
    <p:extLst>
      <p:ext uri="{BB962C8B-B14F-4D97-AF65-F5344CB8AC3E}">
        <p14:creationId xmlns:p14="http://schemas.microsoft.com/office/powerpoint/2010/main" val="1052164280"/>
      </p:ext>
    </p:extLst>
  </p:cSld>
  <p:clrMapOvr>
    <a:masterClrMapping/>
  </p:clrMapOvr>
  <p:transition spd="slow">
    <p:zoom/>
    <p:sndAc>
      <p:stSnd>
        <p:snd r:embed="rId3" name="wind.wav"/>
      </p:stSnd>
    </p:sndAc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DCB70DEA487A545B677C80EEB19CE41" ma:contentTypeVersion="4" ma:contentTypeDescription="Crear nuevo documento." ma:contentTypeScope="" ma:versionID="d8e8462086fb63a1c463c3e5e982a0c7">
  <xsd:schema xmlns:xsd="http://www.w3.org/2001/XMLSchema" xmlns:xs="http://www.w3.org/2001/XMLSchema" xmlns:p="http://schemas.microsoft.com/office/2006/metadata/properties" xmlns:ns2="9d135851-b8f6-4004-af2f-444391dbed93" targetNamespace="http://schemas.microsoft.com/office/2006/metadata/properties" ma:root="true" ma:fieldsID="b534dfdeda0afbcece299890afb31e4b" ns2:_="">
    <xsd:import namespace="9d135851-b8f6-4004-af2f-444391dbed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135851-b8f6-4004-af2f-444391dbed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96CE26-DBF3-4702-B6B9-3BAB69165173}"/>
</file>

<file path=customXml/itemProps2.xml><?xml version="1.0" encoding="utf-8"?>
<ds:datastoreItem xmlns:ds="http://schemas.openxmlformats.org/officeDocument/2006/customXml" ds:itemID="{37D087BA-DD2C-4388-B397-1292BB09B260}"/>
</file>

<file path=customXml/itemProps3.xml><?xml version="1.0" encoding="utf-8"?>
<ds:datastoreItem xmlns:ds="http://schemas.openxmlformats.org/officeDocument/2006/customXml" ds:itemID="{0608B3EC-A749-4BB2-8AEF-E8B204C1F885}"/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16105</TotalTime>
  <Words>7054</Words>
  <Application>Microsoft Office PowerPoint</Application>
  <PresentationFormat>Presentación en pantalla (4:3)</PresentationFormat>
  <Paragraphs>779</Paragraphs>
  <Slides>52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8" baseType="lpstr">
      <vt:lpstr>Arial</vt:lpstr>
      <vt:lpstr>Calibri</vt:lpstr>
      <vt:lpstr>Consolas</vt:lpstr>
      <vt:lpstr>Constantia</vt:lpstr>
      <vt:lpstr>Wingdings 2</vt:lpstr>
      <vt:lpstr>Tema1</vt:lpstr>
      <vt:lpstr>ANGULAR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8</dc:title>
  <dc:creator>DiegoyRosaura</dc:creator>
  <cp:lastModifiedBy>Javier Vázquez Albarrán</cp:lastModifiedBy>
  <cp:revision>723</cp:revision>
  <dcterms:created xsi:type="dcterms:W3CDTF">2012-09-30T16:13:01Z</dcterms:created>
  <dcterms:modified xsi:type="dcterms:W3CDTF">2021-09-15T14:45:04Z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0x0101005DCB70DEA487A545B677C80EEB19CE41</vt:lpwstr>
  </property>
</Properties>
</file>