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2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5" r:id="rId35"/>
    <p:sldId id="296" r:id="rId3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4" autoAdjust="0"/>
    <p:restoredTop sz="94660"/>
  </p:normalViewPr>
  <p:slideViewPr>
    <p:cSldViewPr>
      <p:cViewPr varScale="1">
        <p:scale>
          <a:sx n="68" d="100"/>
          <a:sy n="68" d="100"/>
        </p:scale>
        <p:origin x="182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8C39CCD-AD91-4890-8833-01C0682F0D00}" type="datetimeFigureOut">
              <a:rPr lang="es-ES"/>
              <a:pPr>
                <a:defRPr/>
              </a:pPr>
              <a:t>15/09/2021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D8CC346-951D-41B2-B92F-5BC6E24E86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426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CC251C-736A-45F3-B943-CCD3D0A67D63}" type="datetimeFigureOut">
              <a:rPr lang="es-ES"/>
              <a:pPr>
                <a:defRPr/>
              </a:pPr>
              <a:t>15/09/2021</a:t>
            </a:fld>
            <a:endParaRPr lang="es-ES"/>
          </a:p>
        </p:txBody>
      </p:sp>
      <p:sp>
        <p:nvSpPr>
          <p:cNvPr id="5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78D141-C358-413F-B216-F4F67B1D107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4FF0B-EDF0-4D92-8703-3E22DEE9A19C}" type="datetimeFigureOut">
              <a:rPr lang="es-ES"/>
              <a:pPr>
                <a:defRPr/>
              </a:pPr>
              <a:t>15/09/2021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A2DA4-F178-4A0A-9C89-1F2F8D9E7AB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BC507-FD20-48C7-86DD-194D947AE138}" type="datetimeFigureOut">
              <a:rPr lang="es-ES"/>
              <a:pPr>
                <a:defRPr/>
              </a:pPr>
              <a:t>15/09/2021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6DC56-2459-4136-8837-AB4751925E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67A9B-0E58-48AF-990A-545DEFC61EC8}" type="datetimeFigureOut">
              <a:rPr lang="es-ES"/>
              <a:pPr>
                <a:defRPr/>
              </a:pPr>
              <a:t>15/09/2021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28228-34DF-4887-9B39-C070A8D07FE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681F52-29D1-48D4-BB58-E65B2F8AE19C}" type="datetimeFigureOut">
              <a:rPr lang="es-ES"/>
              <a:pPr>
                <a:defRPr/>
              </a:pPr>
              <a:t>15/09/2021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070DDC-78A9-4738-AA0B-51352333076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82D53-A2C8-45DB-B385-1743A847731B}" type="datetimeFigureOut">
              <a:rPr lang="es-ES"/>
              <a:pPr>
                <a:defRPr/>
              </a:pPr>
              <a:t>15/09/2021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69DE7-EA01-4C9E-A439-6A3083F9CB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A64E5-58EC-4C90-BECD-095D87AD5A08}" type="datetimeFigureOut">
              <a:rPr lang="es-ES"/>
              <a:pPr>
                <a:defRPr/>
              </a:pPr>
              <a:t>15/09/2021</a:t>
            </a:fld>
            <a:endParaRPr lang="es-ES"/>
          </a:p>
        </p:txBody>
      </p:sp>
      <p:sp>
        <p:nvSpPr>
          <p:cNvPr id="8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C0E2B-FB09-4C43-A105-B0A680AA62A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F6A6D-8E42-4A70-AF7D-AFCB3515CF82}" type="datetimeFigureOut">
              <a:rPr lang="es-ES"/>
              <a:pPr>
                <a:defRPr/>
              </a:pPr>
              <a:t>15/09/2021</a:t>
            </a:fld>
            <a:endParaRPr lang="es-ES"/>
          </a:p>
        </p:txBody>
      </p:sp>
      <p:sp>
        <p:nvSpPr>
          <p:cNvPr id="4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5658-4812-4235-AB55-257D5BDEA7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3FF7-CE3B-4D41-BFBC-D00105C09623}" type="datetimeFigureOut">
              <a:rPr lang="es-ES"/>
              <a:pPr>
                <a:defRPr/>
              </a:pPr>
              <a:t>15/09/2021</a:t>
            </a:fld>
            <a:endParaRPr lang="es-ES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12D2F-AEE1-43C1-A57C-9A7E1E1FE3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AF6C0-337F-4886-AF82-F389B24A210C}" type="datetimeFigureOut">
              <a:rPr lang="es-ES"/>
              <a:pPr>
                <a:defRPr/>
              </a:pPr>
              <a:t>15/09/2021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73E5F-9369-41BF-A029-9A955EF1862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ortar y redondear rectángulo de esquina sencilla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Triángulo rectángulo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E062CC-D765-47EA-A495-4EA041F4543C}" type="datetimeFigureOut">
              <a:rPr lang="es-ES"/>
              <a:pPr>
                <a:defRPr/>
              </a:pPr>
              <a:t>15/09/2021</a:t>
            </a:fld>
            <a:endParaRPr lang="es-ES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550547-7952-4EBE-B1C4-E725604BDD4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8 Marcador de título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48696E-54F5-4D74-9761-3913C8C2221D}" type="datetimeFigureOut">
              <a:rPr lang="es-ES"/>
              <a:pPr>
                <a:defRPr/>
              </a:pPr>
              <a:t>15/09/2021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4DFB97-061A-4E4E-86D3-853DF03BFC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033" name="1 Grupo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74" r:id="rId9"/>
    <p:sldLayoutId id="2147483665" r:id="rId10"/>
    <p:sldLayoutId id="2147483664" r:id="rId11"/>
  </p:sldLayoutIdLst>
  <p:transition spd="slow">
    <p:zoom/>
    <p:sndAc>
      <p:stSnd>
        <p:snd r:embed="rId13" name="wind.wav"/>
      </p:stSnd>
    </p:sndAc>
  </p:transition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ANGULAR</a:t>
            </a:r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r>
              <a:rPr lang="es-ES" dirty="0"/>
              <a:t>15-  </a:t>
            </a:r>
            <a:r>
              <a:rPr lang="es-ES" dirty="0" err="1"/>
              <a:t>Rounting</a:t>
            </a:r>
            <a:r>
              <a:rPr lang="es-ES" dirty="0"/>
              <a:t> and </a:t>
            </a:r>
            <a:r>
              <a:rPr lang="es-ES" dirty="0" err="1"/>
              <a:t>Navigation</a:t>
            </a:r>
            <a:r>
              <a:rPr lang="es-ES" dirty="0"/>
              <a:t> (</a:t>
            </a:r>
            <a:r>
              <a:rPr lang="es-ES" dirty="0" err="1"/>
              <a:t>Part</a:t>
            </a:r>
            <a:r>
              <a:rPr lang="es-ES" dirty="0"/>
              <a:t> 2)</a:t>
            </a:r>
            <a:endParaRPr lang="es-ES" b="1" dirty="0"/>
          </a:p>
        </p:txBody>
      </p:sp>
    </p:spTree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9CC799-15D4-4CB2-A32E-CA749AAE0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pPr marL="0" indent="0">
              <a:buNone/>
            </a:pP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ngOnInit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.differ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.keyValueDiffers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ngDoCheck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.differ.diff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 !=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.updateCount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updateCount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.filter(p =&gt;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.category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p.category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.category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539685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56887A-FFFF-461D-A787-97C34F35F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Nuevo fichero: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categoryCount.component.ts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15.5)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KeyValueDiffer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KeyValueDiffers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ChangeDetectorRef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paCategoryCount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template: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`&lt;div class="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bg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-primary p-2 text-white"&gt;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There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 are {{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count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}} 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categories</a:t>
            </a:r>
            <a:endParaRPr lang="es-ES" sz="16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 &lt;/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&gt;`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CategoryCountComponent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differ: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KeyValueDiffer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any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any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keyValueDiffers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KeyValueDiffers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changeDetector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ChangeDetectorRef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51821751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4D63D4-0AE3-4E31-A2A9-E5DB86CA2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ngOnInit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.differ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.keyValueDiffers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ngDoCheck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.differ.diff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 !=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(p =&gt;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p.category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.filter((category, index, array)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array.indexOf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(category) == index)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A5C087-3A72-4450-A065-379F09ED6B5F}"/>
              </a:ext>
            </a:extLst>
          </p:cNvPr>
          <p:cNvSpPr txBox="1"/>
          <p:nvPr/>
        </p:nvSpPr>
        <p:spPr>
          <a:xfrm>
            <a:off x="457200" y="5373216"/>
            <a:ext cx="8147248" cy="10156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000" b="1" dirty="0"/>
              <a:t>Este componente usa un </a:t>
            </a:r>
            <a:r>
              <a:rPr lang="es-ES" sz="2000" b="1" i="1" dirty="0" err="1"/>
              <a:t>differ</a:t>
            </a:r>
            <a:r>
              <a:rPr lang="es-ES" sz="2000" b="1" dirty="0"/>
              <a:t> para realizar un seguimiento de los cambios en el data </a:t>
            </a:r>
            <a:r>
              <a:rPr lang="es-ES" sz="2000" b="1" dirty="0" err="1"/>
              <a:t>model</a:t>
            </a:r>
            <a:r>
              <a:rPr lang="es-ES" sz="2000" b="1" dirty="0"/>
              <a:t> y cuenta el número de </a:t>
            </a:r>
            <a:r>
              <a:rPr lang="es-ES" sz="2000" b="1" i="1" dirty="0" err="1"/>
              <a:t>categories</a:t>
            </a:r>
            <a:r>
              <a:rPr lang="es-ES" sz="2000" b="1" dirty="0"/>
              <a:t>, el cual es mostrado usando una plantilla </a:t>
            </a:r>
            <a:r>
              <a:rPr lang="es-ES" sz="2000" b="1" i="1" dirty="0" err="1"/>
              <a:t>inline</a:t>
            </a:r>
            <a:r>
              <a:rPr lang="es-ES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327280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D006BE-2579-4872-9034-7DC640FF1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91945"/>
          </a:xfrm>
        </p:spPr>
        <p:txBody>
          <a:bodyPr/>
          <a:lstStyle/>
          <a:p>
            <a:pPr marL="0" lvl="0" indent="0">
              <a:buNone/>
            </a:pPr>
            <a:r>
              <a:rPr lang="es-ES" dirty="0">
                <a:solidFill>
                  <a:prstClr val="black"/>
                </a:solidFill>
              </a:rPr>
              <a:t>Nuevo fichero:</a:t>
            </a:r>
          </a:p>
          <a:p>
            <a:pPr marL="0" lvl="0" indent="0">
              <a:buNone/>
            </a:pPr>
            <a:r>
              <a:rPr lang="es-ES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es-ES" b="1" dirty="0" err="1">
                <a:solidFill>
                  <a:prstClr val="black"/>
                </a:solidFill>
                <a:sym typeface="Wingdings" panose="05000000000000000000" pitchFamily="2" charset="2"/>
              </a:rPr>
              <a:t>notFound.component.ts</a:t>
            </a:r>
            <a:r>
              <a:rPr lang="es-ES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s-ES" dirty="0">
                <a:solidFill>
                  <a:prstClr val="black"/>
                </a:solidFill>
                <a:sym typeface="Wingdings" panose="05000000000000000000" pitchFamily="2" charset="2"/>
              </a:rPr>
              <a:t>en </a:t>
            </a:r>
            <a:r>
              <a:rPr lang="es-ES" b="1" dirty="0" err="1">
                <a:solidFill>
                  <a:prstClr val="black"/>
                </a:solidFill>
                <a:sym typeface="Wingdings" panose="05000000000000000000" pitchFamily="2" charset="2"/>
              </a:rPr>
              <a:t>src</a:t>
            </a:r>
            <a:r>
              <a:rPr lang="es-ES" b="1" dirty="0">
                <a:solidFill>
                  <a:prstClr val="black"/>
                </a:solidFill>
                <a:sym typeface="Wingdings" panose="05000000000000000000" pitchFamily="2" charset="2"/>
              </a:rPr>
              <a:t>/app/</a:t>
            </a:r>
            <a:r>
              <a:rPr lang="es-ES" b="1" dirty="0" err="1">
                <a:solidFill>
                  <a:prstClr val="black"/>
                </a:solidFill>
                <a:sym typeface="Wingdings" panose="05000000000000000000" pitchFamily="2" charset="2"/>
              </a:rPr>
              <a:t>core</a:t>
            </a:r>
            <a:endParaRPr lang="es-ES" b="1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15.6)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paNotFound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template: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`&lt;h3 class="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bg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-danger text-white p-2"&gt;Sorry, something went wrong&lt;/h3&gt;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 &lt;button class="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-primary"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routerLink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="/"&gt;Start Over&lt;/button&gt;`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NotFoundComponent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{}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A47B19D-2689-4DD8-8A68-72E6AD806334}"/>
              </a:ext>
            </a:extLst>
          </p:cNvPr>
          <p:cNvSpPr txBox="1"/>
          <p:nvPr/>
        </p:nvSpPr>
        <p:spPr>
          <a:xfrm>
            <a:off x="683568" y="5227258"/>
            <a:ext cx="7488832" cy="10156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000" b="1" dirty="0"/>
              <a:t>Este componente confecciona un mensaje estático que se mostrará al usuario cuando haya algún problema con el </a:t>
            </a:r>
            <a:r>
              <a:rPr lang="es-ES" sz="2000" b="1" i="1" dirty="0" err="1"/>
              <a:t>routing</a:t>
            </a:r>
            <a:r>
              <a:rPr lang="es-ES" sz="2000" b="1" i="1" dirty="0"/>
              <a:t> </a:t>
            </a:r>
            <a:r>
              <a:rPr lang="es-ES" sz="2000" b="1" i="1" dirty="0" err="1"/>
              <a:t>system</a:t>
            </a:r>
            <a:r>
              <a:rPr lang="es-ES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191253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840094-9A43-4781-BB48-461586F1A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dirty="0"/>
              <a:t>Declarando los nuevos componentes en 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core.module.ts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15.7)</a:t>
            </a:r>
          </a:p>
          <a:p>
            <a:pPr marL="0" lvl="0" indent="0">
              <a:buNone/>
            </a:pPr>
            <a:r>
              <a:rPr lang="es-ES" sz="1600" b="1" dirty="0">
                <a:latin typeface="Consolas" panose="020B0609020204030204" pitchFamily="49" charset="0"/>
              </a:rPr>
              <a:t>//...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ProductCountComponent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productCount.component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CategoryCountComponent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categoryCount.component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NotFoundComponent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notFound.component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StatePipe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ProductCountComponent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CategoryCountComponent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NotFoundComponent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exports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CoreModule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/>
          </a:p>
        </p:txBody>
      </p:sp>
      <p:sp>
        <p:nvSpPr>
          <p:cNvPr id="4" name="CuadroTexto 1">
            <a:extLst>
              <a:ext uri="{FF2B5EF4-FFF2-40B4-BE49-F238E27FC236}">
                <a16:creationId xmlns:a16="http://schemas.microsoft.com/office/drawing/2014/main" id="{EDCBF972-50B9-45A7-9922-89C10A92A80E}"/>
              </a:ext>
            </a:extLst>
          </p:cNvPr>
          <p:cNvSpPr txBox="1"/>
          <p:nvPr/>
        </p:nvSpPr>
        <p:spPr>
          <a:xfrm>
            <a:off x="7093892" y="5373216"/>
            <a:ext cx="1594520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b="1" dirty="0"/>
              <a:t>Visualizar para comprobar que no hay errores</a:t>
            </a:r>
          </a:p>
        </p:txBody>
      </p:sp>
    </p:spTree>
    <p:extLst>
      <p:ext uri="{BB962C8B-B14F-4D97-AF65-F5344CB8AC3E}">
        <p14:creationId xmlns:p14="http://schemas.microsoft.com/office/powerpoint/2010/main" val="185700531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7A26A3-CD26-4B9C-B2E7-114CAD886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Usando </a:t>
            </a:r>
            <a:r>
              <a:rPr lang="es-ES" b="1" i="1" u="sng" dirty="0" err="1"/>
              <a:t>Wildcards</a:t>
            </a:r>
            <a:r>
              <a:rPr lang="es-ES" u="sng" dirty="0"/>
              <a:t> y </a:t>
            </a:r>
            <a:r>
              <a:rPr lang="es-ES" b="1" i="1" u="sng" dirty="0" err="1"/>
              <a:t>Redirections</a:t>
            </a:r>
            <a:endParaRPr lang="es-ES" b="1" i="1" u="sng" dirty="0"/>
          </a:p>
          <a:p>
            <a:pPr marL="0" indent="0">
              <a:buNone/>
            </a:pPr>
            <a:r>
              <a:rPr lang="es-ES" dirty="0"/>
              <a:t>Angular proporciona dos herramientas muy útiles que simplifican la complejidad del </a:t>
            </a:r>
            <a:r>
              <a:rPr lang="es-ES" dirty="0" err="1"/>
              <a:t>routing</a:t>
            </a:r>
            <a:r>
              <a:rPr lang="es-ES" dirty="0"/>
              <a:t> y posibilitan manejar los problemas que puedan surgir.</a:t>
            </a:r>
          </a:p>
          <a:p>
            <a:pPr marL="0" indent="0">
              <a:buNone/>
            </a:pPr>
            <a:r>
              <a:rPr lang="es-ES" b="1" u="sng" dirty="0" err="1"/>
              <a:t>Wildcards</a:t>
            </a:r>
            <a:r>
              <a:rPr lang="es-ES" b="1" u="sng" dirty="0"/>
              <a:t>:</a:t>
            </a:r>
          </a:p>
          <a:p>
            <a:r>
              <a:rPr lang="es-ES" dirty="0" err="1"/>
              <a:t>Path</a:t>
            </a:r>
            <a:r>
              <a:rPr lang="es-ES" dirty="0"/>
              <a:t> especial que </a:t>
            </a:r>
            <a:r>
              <a:rPr lang="es-ES" u="sng" dirty="0"/>
              <a:t>mapea cualquier URL</a:t>
            </a:r>
            <a:r>
              <a:rPr lang="es-ES" dirty="0"/>
              <a:t>.</a:t>
            </a:r>
          </a:p>
          <a:p>
            <a:r>
              <a:rPr lang="es-ES" dirty="0"/>
              <a:t>Se escribe con doble </a:t>
            </a:r>
            <a:r>
              <a:rPr lang="es-ES" dirty="0" err="1"/>
              <a:t>asterisko</a:t>
            </a:r>
            <a:r>
              <a:rPr lang="es-ES" dirty="0"/>
              <a:t> (**)</a:t>
            </a:r>
          </a:p>
          <a:p>
            <a:r>
              <a:rPr lang="es-ES" dirty="0"/>
              <a:t>Su uso es manejar rutas que pudieran generar un error.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table.component.html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15.8)</a:t>
            </a:r>
          </a:p>
          <a:p>
            <a:pPr marL="0" lvl="0" indent="0">
              <a:buNone/>
            </a:pPr>
            <a:r>
              <a:rPr lang="es-ES" sz="1600" b="1" dirty="0">
                <a:latin typeface="Consolas" panose="020B0609020204030204" pitchFamily="49" charset="0"/>
              </a:rPr>
              <a:t>//...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-danger"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="/does/not/exist"&gt;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Routing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Error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0812694-DBA4-433B-A649-2CFAB5BEE31B}"/>
              </a:ext>
            </a:extLst>
          </p:cNvPr>
          <p:cNvSpPr txBox="1"/>
          <p:nvPr/>
        </p:nvSpPr>
        <p:spPr>
          <a:xfrm>
            <a:off x="6444208" y="6093296"/>
            <a:ext cx="194421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/>
              <a:t>Visualizar el error</a:t>
            </a:r>
          </a:p>
        </p:txBody>
      </p:sp>
    </p:spTree>
    <p:extLst>
      <p:ext uri="{BB962C8B-B14F-4D97-AF65-F5344CB8AC3E}">
        <p14:creationId xmlns:p14="http://schemas.microsoft.com/office/powerpoint/2010/main" val="54018228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BB9BC0-AF20-4CC3-A8BD-A83E88A27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r>
              <a:rPr lang="es-ES" dirty="0"/>
              <a:t>En vez de este error, añadamos una </a:t>
            </a:r>
            <a:r>
              <a:rPr lang="es-ES" i="1" dirty="0" err="1"/>
              <a:t>Wildcart</a:t>
            </a:r>
            <a:r>
              <a:rPr lang="es-ES" i="1" dirty="0"/>
              <a:t> </a:t>
            </a:r>
            <a:r>
              <a:rPr lang="es-ES" i="1" dirty="0" err="1"/>
              <a:t>Route</a:t>
            </a:r>
            <a:r>
              <a:rPr lang="es-ES" i="1" dirty="0"/>
              <a:t> </a:t>
            </a:r>
            <a:r>
              <a:rPr lang="es-ES" dirty="0"/>
              <a:t>en: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app.routing.ts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15.9)</a:t>
            </a:r>
          </a:p>
          <a:p>
            <a:pPr marL="0" lvl="0" indent="0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router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table.component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form.component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NotFoundComponent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notFound.component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 path: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"form/:mode/:id"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component: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 path: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"form/:mode"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component: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"**"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NotFoundComponent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routing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RouterModule.forRoot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ES" sz="16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EA8E942-FF89-401E-BC4B-B26937272C7B}"/>
              </a:ext>
            </a:extLst>
          </p:cNvPr>
          <p:cNvSpPr txBox="1"/>
          <p:nvPr/>
        </p:nvSpPr>
        <p:spPr>
          <a:xfrm>
            <a:off x="6444208" y="6093296"/>
            <a:ext cx="194421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/>
              <a:t>Visualizar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82C6869-48A6-44C5-B656-499C248A2616}"/>
              </a:ext>
            </a:extLst>
          </p:cNvPr>
          <p:cNvCxnSpPr/>
          <p:nvPr/>
        </p:nvCxnSpPr>
        <p:spPr>
          <a:xfrm flipH="1">
            <a:off x="7596336" y="2852936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7A77FCA-5B6D-46D0-BFAC-5A391DE4885F}"/>
              </a:ext>
            </a:extLst>
          </p:cNvPr>
          <p:cNvCxnSpPr/>
          <p:nvPr/>
        </p:nvCxnSpPr>
        <p:spPr>
          <a:xfrm flipH="1">
            <a:off x="6084168" y="4653136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07581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29F289-3184-49E2-B941-06FF2B332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b="1" u="sng" dirty="0" err="1"/>
              <a:t>Redirections</a:t>
            </a:r>
            <a:r>
              <a:rPr lang="es-ES" b="1" u="sng" dirty="0"/>
              <a:t>:</a:t>
            </a:r>
          </a:p>
          <a:p>
            <a:r>
              <a:rPr lang="es-ES" sz="2000" dirty="0"/>
              <a:t>Redireccionado del navegador a una URL diferente.</a:t>
            </a:r>
          </a:p>
          <a:p>
            <a:r>
              <a:rPr lang="es-ES" sz="2000" dirty="0"/>
              <a:t>Definidas usando la propiedad </a:t>
            </a:r>
            <a:r>
              <a:rPr lang="es-ES" sz="2000" b="1" i="1" dirty="0" err="1"/>
              <a:t>redirectTo</a:t>
            </a:r>
            <a:r>
              <a:rPr lang="es-ES" sz="2000" i="1" dirty="0"/>
              <a:t>.</a:t>
            </a:r>
            <a:endParaRPr lang="es-ES" sz="2000" dirty="0"/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app.rounting.t</a:t>
            </a:r>
            <a:r>
              <a:rPr lang="es-ES" dirty="0" err="1">
                <a:sym typeface="Wingdings" panose="05000000000000000000" pitchFamily="2" charset="2"/>
              </a:rPr>
              <a:t>s</a:t>
            </a:r>
            <a:r>
              <a:rPr lang="es-ES" dirty="0">
                <a:sym typeface="Wingdings" panose="05000000000000000000" pitchFamily="2" charset="2"/>
              </a:rPr>
              <a:t> 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15.10)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router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table.component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form.component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notFound.component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 path: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"form/:mode/:id"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component: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 path: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"form/:mode"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component: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 path: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"does"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redirectTo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"/form/create"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pathMatch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"prefix"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"table"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{ path: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redirectTo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"/table"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pathMatch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"full"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"**"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routing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RouterModule.forRoot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8288F74-6194-49CD-88EB-E85D59E7D06A}"/>
              </a:ext>
            </a:extLst>
          </p:cNvPr>
          <p:cNvCxnSpPr/>
          <p:nvPr/>
        </p:nvCxnSpPr>
        <p:spPr>
          <a:xfrm flipH="1">
            <a:off x="7596336" y="4581128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E88D65F-F276-4F9D-BB17-ED20677CE04B}"/>
              </a:ext>
            </a:extLst>
          </p:cNvPr>
          <p:cNvCxnSpPr/>
          <p:nvPr/>
        </p:nvCxnSpPr>
        <p:spPr>
          <a:xfrm flipH="1">
            <a:off x="6012160" y="5157192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007B35C-BC69-422D-B85C-A4470FE6DA4E}"/>
              </a:ext>
            </a:extLst>
          </p:cNvPr>
          <p:cNvCxnSpPr/>
          <p:nvPr/>
        </p:nvCxnSpPr>
        <p:spPr>
          <a:xfrm flipV="1">
            <a:off x="8028384" y="3573016"/>
            <a:ext cx="0" cy="15841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2A782BB4-CDA7-4968-A1E1-24695BB6B318}"/>
              </a:ext>
            </a:extLst>
          </p:cNvPr>
          <p:cNvSpPr txBox="1"/>
          <p:nvPr/>
        </p:nvSpPr>
        <p:spPr>
          <a:xfrm>
            <a:off x="6958610" y="196370"/>
            <a:ext cx="2016221" cy="32932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b="1" dirty="0"/>
              <a:t>Cuando se definen redirecciones, es necesario especificar la propiedad </a:t>
            </a:r>
            <a:r>
              <a:rPr lang="es-ES" sz="1600" b="1" i="1" dirty="0" err="1"/>
              <a:t>pathMatch</a:t>
            </a:r>
            <a:r>
              <a:rPr lang="es-ES" sz="1600" b="1" dirty="0"/>
              <a:t> con dos posibles valores:</a:t>
            </a:r>
          </a:p>
          <a:p>
            <a:r>
              <a:rPr lang="es-ES" sz="1600" b="1" dirty="0"/>
              <a:t>1. </a:t>
            </a:r>
            <a:r>
              <a:rPr lang="es-ES" sz="1600" b="1" u="sng" dirty="0" err="1"/>
              <a:t>Prefix</a:t>
            </a:r>
            <a:r>
              <a:rPr lang="es-ES" sz="1600" b="1" dirty="0"/>
              <a:t>: Cualquier URL que empiece con este </a:t>
            </a:r>
            <a:r>
              <a:rPr lang="es-ES" sz="1600" b="1" dirty="0" err="1"/>
              <a:t>path</a:t>
            </a:r>
            <a:r>
              <a:rPr lang="es-ES" sz="1600" b="1" dirty="0"/>
              <a:t> ignorando el resto.</a:t>
            </a:r>
          </a:p>
          <a:p>
            <a:r>
              <a:rPr lang="es-ES" sz="1600" b="1" dirty="0"/>
              <a:t>2. </a:t>
            </a:r>
            <a:r>
              <a:rPr lang="es-ES" sz="1600" b="1" u="sng" dirty="0"/>
              <a:t>Full</a:t>
            </a:r>
            <a:r>
              <a:rPr lang="es-ES" sz="1600" b="1" dirty="0"/>
              <a:t>: Solo la URL especificada.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6F2F55D-F8F2-4AA8-8509-84DA14179E0E}"/>
              </a:ext>
            </a:extLst>
          </p:cNvPr>
          <p:cNvCxnSpPr/>
          <p:nvPr/>
        </p:nvCxnSpPr>
        <p:spPr>
          <a:xfrm>
            <a:off x="169168" y="4653136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66057CA-7674-47F2-96F1-2D44915A7EEC}"/>
              </a:ext>
            </a:extLst>
          </p:cNvPr>
          <p:cNvSpPr txBox="1"/>
          <p:nvPr/>
        </p:nvSpPr>
        <p:spPr>
          <a:xfrm>
            <a:off x="241184" y="4329415"/>
            <a:ext cx="2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1E3BECD-E486-4FA6-B10B-5D98EE648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5" y="4844924"/>
            <a:ext cx="868621" cy="36081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6318277-9AE0-46FE-9803-C57F2288D9E0}"/>
              </a:ext>
            </a:extLst>
          </p:cNvPr>
          <p:cNvSpPr txBox="1"/>
          <p:nvPr/>
        </p:nvSpPr>
        <p:spPr>
          <a:xfrm>
            <a:off x="305857" y="4645604"/>
            <a:ext cx="33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B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B0FCC76-C46F-4A8B-A075-6848D88227FA}"/>
              </a:ext>
            </a:extLst>
          </p:cNvPr>
          <p:cNvSpPr txBox="1"/>
          <p:nvPr/>
        </p:nvSpPr>
        <p:spPr>
          <a:xfrm>
            <a:off x="6047451" y="5589241"/>
            <a:ext cx="3013600" cy="138499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/>
              <a:t>A: Cualquier URL que comience por </a:t>
            </a:r>
            <a:r>
              <a:rPr lang="es-ES" sz="1400" b="1" i="1" dirty="0" err="1"/>
              <a:t>does</a:t>
            </a:r>
            <a:r>
              <a:rPr lang="es-ES" sz="1400" b="1" dirty="0"/>
              <a:t>, por ejemplo </a:t>
            </a:r>
            <a:r>
              <a:rPr lang="es-ES" sz="1400" b="1" i="1" dirty="0"/>
              <a:t>/</a:t>
            </a:r>
            <a:r>
              <a:rPr lang="es-ES" sz="1400" b="1" i="1" dirty="0" err="1"/>
              <a:t>does</a:t>
            </a:r>
            <a:r>
              <a:rPr lang="es-ES" sz="1400" b="1" i="1" dirty="0"/>
              <a:t>/</a:t>
            </a:r>
            <a:r>
              <a:rPr lang="es-ES" sz="1400" b="1" i="1" dirty="0" err="1"/>
              <a:t>not</a:t>
            </a:r>
            <a:r>
              <a:rPr lang="es-ES" sz="1400" b="1" i="1" dirty="0"/>
              <a:t>/</a:t>
            </a:r>
            <a:r>
              <a:rPr lang="es-ES" sz="1400" b="1" i="1" dirty="0" err="1"/>
              <a:t>exist</a:t>
            </a:r>
            <a:r>
              <a:rPr lang="es-ES" sz="1400" b="1" dirty="0"/>
              <a:t> será redireccionada a </a:t>
            </a:r>
            <a:r>
              <a:rPr lang="es-ES" sz="1400" b="1" i="1" dirty="0"/>
              <a:t>/</a:t>
            </a:r>
            <a:r>
              <a:rPr lang="es-ES" sz="1400" b="1" i="1" dirty="0" err="1"/>
              <a:t>form</a:t>
            </a:r>
            <a:r>
              <a:rPr lang="es-ES" sz="1400" b="1" i="1" dirty="0"/>
              <a:t>/créate</a:t>
            </a:r>
            <a:r>
              <a:rPr lang="es-ES" sz="1400" b="1" dirty="0"/>
              <a:t>.</a:t>
            </a:r>
          </a:p>
          <a:p>
            <a:r>
              <a:rPr lang="es-ES" sz="1400" b="1" dirty="0"/>
              <a:t>B: En ambos casos redirecciona a </a:t>
            </a:r>
            <a:r>
              <a:rPr lang="es-ES" sz="1400" b="1" i="1" dirty="0"/>
              <a:t>/table</a:t>
            </a:r>
          </a:p>
        </p:txBody>
      </p:sp>
      <p:sp>
        <p:nvSpPr>
          <p:cNvPr id="17" name="Abrir llave 16">
            <a:extLst>
              <a:ext uri="{FF2B5EF4-FFF2-40B4-BE49-F238E27FC236}">
                <a16:creationId xmlns:a16="http://schemas.microsoft.com/office/drawing/2014/main" id="{E4D17B5D-9DD5-42B3-909C-BFD7B268EE76}"/>
              </a:ext>
            </a:extLst>
          </p:cNvPr>
          <p:cNvSpPr/>
          <p:nvPr/>
        </p:nvSpPr>
        <p:spPr>
          <a:xfrm>
            <a:off x="770463" y="4759376"/>
            <a:ext cx="165553" cy="48661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" name="Conector recto 3"/>
          <p:cNvCxnSpPr/>
          <p:nvPr/>
        </p:nvCxnSpPr>
        <p:spPr>
          <a:xfrm>
            <a:off x="169168" y="4653136"/>
            <a:ext cx="0" cy="12241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69168" y="5877272"/>
            <a:ext cx="58782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A7073038-D7BD-4C12-B4CF-54CB02B900D1}"/>
              </a:ext>
            </a:extLst>
          </p:cNvPr>
          <p:cNvSpPr txBox="1"/>
          <p:nvPr/>
        </p:nvSpPr>
        <p:spPr>
          <a:xfrm>
            <a:off x="169168" y="6324601"/>
            <a:ext cx="5698976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Visualizar comprobando que el botón de error redirecciona al </a:t>
            </a:r>
            <a:r>
              <a:rPr lang="es-ES" dirty="0" err="1"/>
              <a:t>form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89351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528B6D-EFF0-4309-88D8-E82E75AB5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19937"/>
          </a:xfrm>
        </p:spPr>
        <p:txBody>
          <a:bodyPr/>
          <a:lstStyle/>
          <a:p>
            <a:r>
              <a:rPr lang="es-ES" u="sng" dirty="0" err="1"/>
              <a:t>Navegacion</a:t>
            </a:r>
            <a:r>
              <a:rPr lang="es-ES" u="sng" dirty="0"/>
              <a:t> dentro de un </a:t>
            </a:r>
            <a:r>
              <a:rPr lang="es-ES" u="sng" dirty="0" err="1"/>
              <a:t>Component</a:t>
            </a:r>
            <a:endParaRPr lang="es-ES" u="sng" dirty="0"/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form.component.html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15.11)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-primary text-white p-2"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[class.bg-warning]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="editing"&gt;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h5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</a:rPr>
              <a:t>editing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</a:rPr>
              <a:t>?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</a:rPr>
              <a:t>"Edit"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</a:rPr>
              <a:t>"Create"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Product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h5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6400"/>
                </a:solidFill>
                <a:latin typeface="Consolas" panose="020B0609020204030204" pitchFamily="49" charset="0"/>
              </a:rPr>
              <a:t>&lt;!--</a:t>
            </a:r>
            <a:r>
              <a:rPr lang="es-ES" sz="1600" dirty="0" err="1">
                <a:solidFill>
                  <a:srgbClr val="006400"/>
                </a:solidFill>
                <a:latin typeface="Consolas" panose="020B0609020204030204" pitchFamily="49" charset="0"/>
              </a:rPr>
              <a:t>Last</a:t>
            </a:r>
            <a:r>
              <a:rPr lang="es-ES" sz="1600" dirty="0">
                <a:solidFill>
                  <a:srgbClr val="0064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6400"/>
                </a:solidFill>
                <a:latin typeface="Consolas" panose="020B0609020204030204" pitchFamily="49" charset="0"/>
              </a:rPr>
              <a:t>Event</a:t>
            </a:r>
            <a:r>
              <a:rPr lang="es-ES" sz="1600" dirty="0">
                <a:solidFill>
                  <a:srgbClr val="006400"/>
                </a:solidFill>
                <a:latin typeface="Consolas" panose="020B0609020204030204" pitchFamily="49" charset="0"/>
              </a:rPr>
              <a:t>: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stateEvents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async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formatState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6400"/>
                </a:solidFill>
                <a:latin typeface="Consolas" panose="020B0609020204030204" pitchFamily="49" charset="0"/>
              </a:rPr>
              <a:t>--&gt;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="editing"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="p-2"&gt;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btn-secondary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="['/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', '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edit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',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model.getPreviousProductid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product.id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)]"&gt;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Previous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btn-secondary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="['/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', '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edit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',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model.getNextProductId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product.id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)]"&gt;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Next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1600" b="1" dirty="0">
                <a:latin typeface="Consolas" panose="020B0609020204030204" pitchFamily="49" charset="0"/>
              </a:rPr>
              <a:t>//...</a:t>
            </a:r>
          </a:p>
          <a:p>
            <a:pPr marL="0" indent="0" algn="ctr">
              <a:buNone/>
            </a:pPr>
            <a:endParaRPr lang="es-ES" b="1" dirty="0"/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3FBBEA7D-2AA3-4234-8D96-5394B8E3B4DA}"/>
              </a:ext>
            </a:extLst>
          </p:cNvPr>
          <p:cNvSpPr/>
          <p:nvPr/>
        </p:nvSpPr>
        <p:spPr>
          <a:xfrm>
            <a:off x="5508104" y="2852936"/>
            <a:ext cx="432048" cy="288032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6C9AF4B-FF70-4510-9EDB-A598E494AC29}"/>
              </a:ext>
            </a:extLst>
          </p:cNvPr>
          <p:cNvSpPr txBox="1"/>
          <p:nvPr/>
        </p:nvSpPr>
        <p:spPr>
          <a:xfrm>
            <a:off x="6084168" y="3717032"/>
            <a:ext cx="2088232" cy="95410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/>
              <a:t>Botones que permiten al usuario editar el anterior y el siguiente data </a:t>
            </a:r>
            <a:r>
              <a:rPr lang="es-ES" sz="1400" b="1" dirty="0" err="1"/>
              <a:t>object</a:t>
            </a:r>
            <a:r>
              <a:rPr lang="es-ES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451962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7E344B-0229-42D0-A33E-EF1E4B54D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r>
              <a:rPr lang="es-ES" u="sng" dirty="0"/>
              <a:t>Responder a los cambios de Navegación dentro del </a:t>
            </a:r>
            <a:r>
              <a:rPr lang="es-ES" u="sng" dirty="0" err="1"/>
              <a:t>Component</a:t>
            </a:r>
            <a:r>
              <a:rPr lang="es-ES" u="sng" dirty="0"/>
              <a:t>:</a:t>
            </a:r>
          </a:p>
          <a:p>
            <a:pPr marL="0" indent="0">
              <a:buNone/>
            </a:pPr>
            <a:r>
              <a:rPr lang="es-ES" dirty="0"/>
              <a:t>La clase </a:t>
            </a:r>
            <a:r>
              <a:rPr lang="es-ES" i="1" dirty="0" err="1"/>
              <a:t>ActivatedRoute</a:t>
            </a:r>
            <a:r>
              <a:rPr lang="es-ES" dirty="0"/>
              <a:t> define un conjunto de propiedades que permiten recibir notificaciones a través de objetos </a:t>
            </a:r>
            <a:r>
              <a:rPr lang="es-ES" i="1" dirty="0"/>
              <a:t>Observable:</a:t>
            </a:r>
          </a:p>
          <a:p>
            <a:pPr marL="0" indent="0">
              <a:buNone/>
            </a:pPr>
            <a:r>
              <a:rPr lang="es-ES" dirty="0"/>
              <a:t>1. </a:t>
            </a:r>
            <a:r>
              <a:rPr lang="es-ES" i="1" dirty="0" err="1"/>
              <a:t>url</a:t>
            </a:r>
            <a:r>
              <a:rPr lang="es-ES" dirty="0"/>
              <a:t> : devuelve un Observable&lt;</a:t>
            </a:r>
            <a:r>
              <a:rPr lang="es-ES" dirty="0" err="1"/>
              <a:t>UrlSegment</a:t>
            </a:r>
            <a:r>
              <a:rPr lang="es-ES" dirty="0"/>
              <a:t>[]&gt;, conjunto de segmentos URL, cada vez que la ruta cambia.</a:t>
            </a:r>
          </a:p>
          <a:p>
            <a:pPr marL="0" indent="0">
              <a:buNone/>
            </a:pPr>
            <a:r>
              <a:rPr lang="es-ES" dirty="0"/>
              <a:t>2. </a:t>
            </a:r>
            <a:r>
              <a:rPr lang="es-ES" i="1" dirty="0" err="1"/>
              <a:t>params</a:t>
            </a:r>
            <a:r>
              <a:rPr lang="es-ES" dirty="0"/>
              <a:t>: devuelve Observable&lt;</a:t>
            </a:r>
            <a:r>
              <a:rPr lang="es-ES" dirty="0" err="1"/>
              <a:t>Params</a:t>
            </a:r>
            <a:r>
              <a:rPr lang="es-ES" dirty="0"/>
              <a:t>&gt;, conjunto de parámetros URL cada vez que la ruta cambia.</a:t>
            </a:r>
          </a:p>
          <a:p>
            <a:pPr marL="0" indent="0">
              <a:buNone/>
            </a:pPr>
            <a:r>
              <a:rPr lang="es-ES" dirty="0"/>
              <a:t>3. </a:t>
            </a:r>
            <a:r>
              <a:rPr lang="es-ES" i="1" dirty="0" err="1"/>
              <a:t>queryParams</a:t>
            </a:r>
            <a:r>
              <a:rPr lang="es-ES" dirty="0"/>
              <a:t>: devuelve Observable&lt;</a:t>
            </a:r>
            <a:r>
              <a:rPr lang="es-ES" dirty="0" err="1"/>
              <a:t>Params</a:t>
            </a:r>
            <a:r>
              <a:rPr lang="es-ES" dirty="0"/>
              <a:t>&gt;, </a:t>
            </a:r>
            <a:r>
              <a:rPr lang="es-ES" dirty="0" err="1"/>
              <a:t>query</a:t>
            </a:r>
            <a:r>
              <a:rPr lang="es-ES" dirty="0"/>
              <a:t> parámetros cada vez que la ruta cambia.</a:t>
            </a:r>
          </a:p>
          <a:p>
            <a:pPr marL="0" indent="0">
              <a:buNone/>
            </a:pPr>
            <a:r>
              <a:rPr lang="es-ES" dirty="0"/>
              <a:t>4. </a:t>
            </a:r>
            <a:r>
              <a:rPr lang="es-ES" i="1" dirty="0" err="1"/>
              <a:t>fragment</a:t>
            </a:r>
            <a:r>
              <a:rPr lang="es-ES" dirty="0"/>
              <a:t>: devuelve Observable&lt;</a:t>
            </a:r>
            <a:r>
              <a:rPr lang="es-ES" dirty="0" err="1"/>
              <a:t>string</a:t>
            </a:r>
            <a:r>
              <a:rPr lang="es-ES" dirty="0"/>
              <a:t>&gt; fragmentos de URL cada vez que la ruta cambia.</a:t>
            </a:r>
          </a:p>
        </p:txBody>
      </p:sp>
    </p:spTree>
    <p:extLst>
      <p:ext uri="{BB962C8B-B14F-4D97-AF65-F5344CB8AC3E}">
        <p14:creationId xmlns:p14="http://schemas.microsoft.com/office/powerpoint/2010/main" val="6285309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3"/>
          </a:xfrm>
        </p:spPr>
        <p:txBody>
          <a:bodyPr/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(En este tema)</a:t>
            </a:r>
          </a:p>
          <a:p>
            <a:pPr marL="0" indent="0">
              <a:buNone/>
            </a:pPr>
            <a:r>
              <a:rPr lang="es-ES" sz="2400" b="1" dirty="0" err="1"/>
              <a:t>Routing</a:t>
            </a:r>
            <a:r>
              <a:rPr lang="es-ES" sz="2400" b="1" dirty="0"/>
              <a:t> &amp; </a:t>
            </a:r>
            <a:r>
              <a:rPr lang="es-ES" sz="2400" b="1" dirty="0" err="1"/>
              <a:t>Navigation</a:t>
            </a:r>
            <a:r>
              <a:rPr lang="es-ES" sz="2400" b="1" dirty="0"/>
              <a:t> (</a:t>
            </a:r>
            <a:r>
              <a:rPr lang="es-ES" sz="2400" b="1" dirty="0" err="1"/>
              <a:t>Part</a:t>
            </a:r>
            <a:r>
              <a:rPr lang="es-ES" sz="2400" b="1" dirty="0"/>
              <a:t> 2):</a:t>
            </a:r>
          </a:p>
          <a:p>
            <a:r>
              <a:rPr lang="es-ES" sz="2400" dirty="0"/>
              <a:t>Crear rutas mas complejas.</a:t>
            </a:r>
          </a:p>
          <a:p>
            <a:r>
              <a:rPr lang="es-ES" sz="2400" dirty="0"/>
              <a:t>Mapeo a cualquier URL.</a:t>
            </a:r>
          </a:p>
          <a:p>
            <a:r>
              <a:rPr lang="es-ES" sz="2400" dirty="0"/>
              <a:t>Rutas que redireccionan el navegador a otra URL.</a:t>
            </a:r>
          </a:p>
          <a:p>
            <a:r>
              <a:rPr lang="es-ES" sz="2400" dirty="0"/>
              <a:t>Rutas que navegan dentro de un componente.</a:t>
            </a:r>
          </a:p>
          <a:p>
            <a:r>
              <a:rPr lang="es-ES" sz="2400" dirty="0"/>
              <a:t>Rutas que seleccionan múltiples componentes.</a:t>
            </a:r>
          </a:p>
          <a:p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val="350217279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8A1CA4-72AF-4D14-ACDD-46508F798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Observando cambios en la ruta 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form.component.ts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15.12)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Inject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"@angular/forms"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ActivatedRoute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Router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"@angular/router"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paForm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"form.component.html"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styleUrls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"form.component.css"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4200014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FA05F5-D695-46A1-8B0C-00D46DEC0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FormComponent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activeRoute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ActivatedRoute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activeRoute.params.subscribe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=&gt;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.editing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params[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"mode"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"edit"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id =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E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(id != 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Object.assign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model.getProduct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(id) ||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Product());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})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editing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submitForm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NgForm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form.valid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.model.saveProduct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.router.navigateByUrl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resetForm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BFCEA41-A451-4B32-A62D-90F976901B76}"/>
              </a:ext>
            </a:extLst>
          </p:cNvPr>
          <p:cNvSpPr txBox="1"/>
          <p:nvPr/>
        </p:nvSpPr>
        <p:spPr>
          <a:xfrm>
            <a:off x="6948264" y="6328914"/>
            <a:ext cx="194421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/>
              <a:t>visualizar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C5B8D15-46BF-48D5-A3C3-AADC791728CB}"/>
              </a:ext>
            </a:extLst>
          </p:cNvPr>
          <p:cNvCxnSpPr/>
          <p:nvPr/>
        </p:nvCxnSpPr>
        <p:spPr>
          <a:xfrm>
            <a:off x="323528" y="1556792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D14EF80-027C-4642-8013-BB3E446DFB78}"/>
              </a:ext>
            </a:extLst>
          </p:cNvPr>
          <p:cNvCxnSpPr/>
          <p:nvPr/>
        </p:nvCxnSpPr>
        <p:spPr>
          <a:xfrm>
            <a:off x="321830" y="1556792"/>
            <a:ext cx="0" cy="17281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DA4FFCF-2A3D-43D8-A53A-BEFE6FF95BD5}"/>
              </a:ext>
            </a:extLst>
          </p:cNvPr>
          <p:cNvCxnSpPr/>
          <p:nvPr/>
        </p:nvCxnSpPr>
        <p:spPr>
          <a:xfrm>
            <a:off x="320133" y="3284984"/>
            <a:ext cx="34597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4C34176-5CDC-43DD-85D2-0BDE4A20EA4B}"/>
              </a:ext>
            </a:extLst>
          </p:cNvPr>
          <p:cNvSpPr txBox="1"/>
          <p:nvPr/>
        </p:nvSpPr>
        <p:spPr>
          <a:xfrm>
            <a:off x="3790256" y="2708946"/>
            <a:ext cx="4896544" cy="120032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El componente se subscribe a </a:t>
            </a:r>
            <a:r>
              <a:rPr lang="es-ES" sz="1200" b="1" i="1" dirty="0" err="1"/>
              <a:t>Observer</a:t>
            </a:r>
            <a:r>
              <a:rPr lang="es-ES" sz="1200" b="1" i="1" dirty="0"/>
              <a:t>&lt;</a:t>
            </a:r>
            <a:r>
              <a:rPr lang="es-ES" sz="1200" b="1" i="1" dirty="0" err="1"/>
              <a:t>Params</a:t>
            </a:r>
            <a:r>
              <a:rPr lang="es-ES" sz="1200" b="1" i="1" dirty="0"/>
              <a:t>&gt;</a:t>
            </a:r>
            <a:r>
              <a:rPr lang="es-ES" sz="1200" b="1" dirty="0"/>
              <a:t>. Los objetos </a:t>
            </a:r>
            <a:r>
              <a:rPr lang="es-ES" sz="1200" b="1" i="1" dirty="0" err="1"/>
              <a:t>Observer</a:t>
            </a:r>
            <a:r>
              <a:rPr lang="es-ES" sz="1200" b="1" dirty="0"/>
              <a:t> devueltos por </a:t>
            </a:r>
            <a:r>
              <a:rPr lang="es-ES" sz="1200" b="1" i="1" dirty="0" err="1"/>
              <a:t>ActivatedRoute</a:t>
            </a:r>
            <a:r>
              <a:rPr lang="es-ES" sz="1200" b="1" dirty="0"/>
              <a:t> envían detalles del cambio mas reciente, asegurándose que el componente no pierde los detalles de la navegación inicial.</a:t>
            </a:r>
          </a:p>
          <a:p>
            <a:r>
              <a:rPr lang="es-ES" sz="1200" b="1" dirty="0"/>
              <a:t>De esta manera se puede navegar al siguiente o al anterior sin perder los detalles de la posición de navegación inicial.</a:t>
            </a:r>
          </a:p>
        </p:txBody>
      </p:sp>
    </p:spTree>
    <p:extLst>
      <p:ext uri="{BB962C8B-B14F-4D97-AF65-F5344CB8AC3E}">
        <p14:creationId xmlns:p14="http://schemas.microsoft.com/office/powerpoint/2010/main" val="374489002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5BC335-0B81-449E-A208-B8898E421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r>
              <a:rPr lang="es-ES" u="sng" dirty="0"/>
              <a:t>Estilos de los links para las Rutas Activas:</a:t>
            </a:r>
          </a:p>
          <a:p>
            <a:pPr marL="0" indent="0">
              <a:buNone/>
            </a:pPr>
            <a:r>
              <a:rPr lang="es-ES" sz="2000" dirty="0"/>
              <a:t>Nueva ruta que permitirá al componente table enlazar una URL que contiene un filtro por categoría: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app.routing.ts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15.13)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router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table.component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form.component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notFound.component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 path: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"form/:mode/:id"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component: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 path: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"form/:mode"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component: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 path: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"does"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redirectTo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"/form/create"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pathMatch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"prefix"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 path: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"table/:category"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component:TableComponent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"table"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 path: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redirectTo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"/table"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pathMatch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"full"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"**"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routing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RouterModule.forRoot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E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s-ES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7AB0960-3D97-42CA-8B7F-9F1FB4ACC925}"/>
              </a:ext>
            </a:extLst>
          </p:cNvPr>
          <p:cNvCxnSpPr/>
          <p:nvPr/>
        </p:nvCxnSpPr>
        <p:spPr>
          <a:xfrm flipH="1">
            <a:off x="6372200" y="494116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70959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0DC51F-633E-420C-B5B5-517A61318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dirty="0"/>
              <a:t>Añadiendo soporte para el filtro por categoría: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table.component.ts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15.14)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Inject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ActivatedRoute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"@angular/router"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paTable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"table.component.html"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model: Model,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activeRoute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ActivatedRoute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activeRoute.params.subscribe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=&gt;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.category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params[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"category"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 ||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})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50095631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8DEFF4-4EC5-4CC3-823B-AA677BC4E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(key);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getProducts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{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.model.getProducts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.filter(p =&gt;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.category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p.category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.category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categories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{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.model.getProducts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(p =&gt;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p.category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.filter((category, index, array) =&gt;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array.indexOf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(category) == index);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.model.deleteProduct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407299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2A73F4-6E35-4DC0-A5CD-17F290577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r>
              <a:rPr lang="es-ES" sz="2000" dirty="0"/>
              <a:t>El paso final es añadir los elementos HTML a la plantilla para que permitan al usuario aplicar un filtro:</a:t>
            </a:r>
          </a:p>
          <a:p>
            <a:pPr marL="0" indent="0">
              <a:buNone/>
            </a:pP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lang="es-ES" sz="2000" b="1" dirty="0">
                <a:sym typeface="Wingdings" panose="05000000000000000000" pitchFamily="2" charset="2"/>
              </a:rPr>
              <a:t>table.component.html </a:t>
            </a:r>
            <a:r>
              <a:rPr lang="es-ES" sz="2000" dirty="0">
                <a:sym typeface="Wingdings" panose="05000000000000000000" pitchFamily="2" charset="2"/>
              </a:rPr>
              <a:t>en </a:t>
            </a:r>
            <a:r>
              <a:rPr lang="es-ES" sz="2000" b="1" dirty="0" err="1">
                <a:sym typeface="Wingdings" panose="05000000000000000000" pitchFamily="2" charset="2"/>
              </a:rPr>
              <a:t>src</a:t>
            </a:r>
            <a:r>
              <a:rPr lang="es-ES" sz="2000" b="1" dirty="0">
                <a:sym typeface="Wingdings" panose="05000000000000000000" pitchFamily="2" charset="2"/>
              </a:rPr>
              <a:t>/app/</a:t>
            </a:r>
            <a:r>
              <a:rPr lang="es-ES" sz="2000" b="1" dirty="0" err="1">
                <a:sym typeface="Wingdings" panose="05000000000000000000" pitchFamily="2" charset="2"/>
              </a:rPr>
              <a:t>core</a:t>
            </a:r>
            <a:endParaRPr lang="es-ES" sz="2000" b="1" dirty="0"/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15.15)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="container-fluid"&gt;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row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="col-3"&gt;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-secondary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-block"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="/"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routerLinkActive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bg-primary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All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="let category of categories"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btn-secondary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-block"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="['/table',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category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]"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routerLinkActive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bg-primary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{{</a:t>
            </a:r>
            <a:r>
              <a:rPr lang="es-ES" sz="16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category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="col-9"&gt;</a:t>
            </a:r>
            <a:endParaRPr lang="es-ES" sz="1600" b="1" dirty="0"/>
          </a:p>
        </p:txBody>
      </p:sp>
      <p:cxnSp>
        <p:nvCxnSpPr>
          <p:cNvPr id="4" name="Conector recto de flecha 3"/>
          <p:cNvCxnSpPr/>
          <p:nvPr/>
        </p:nvCxnSpPr>
        <p:spPr>
          <a:xfrm flipV="1">
            <a:off x="5364088" y="3220617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12002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9CA70F-6CAE-4D15-94F8-B64220CD9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table-striped"&gt;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()"&gt;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item.id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2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currency</a:t>
            </a:r>
            <a:r>
              <a:rPr lang="es-ES" sz="1200" dirty="0">
                <a:solidFill>
                  <a:srgbClr val="800080"/>
                </a:solidFill>
                <a:latin typeface="Consolas" panose="020B0609020204030204" pitchFamily="49" charset="0"/>
              </a:rPr>
              <a:t>:"USD"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-center"&gt;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btn-danger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deleteProduct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item.id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-warning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="['/form', '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edit',item.id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]"&gt;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Edit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93268943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AB039-E5B3-4441-AECF-61BF13B4E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="col-12 p-2 text-center"&gt;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-primary"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="/form/create"&gt;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New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-danger"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(click)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deleteProduct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(-1)"&gt;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HTTP Error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-danger"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="/does/not/exist"&gt;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Routing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Error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s-E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b="1" dirty="0"/>
              <a:t>Lo mas importante aquí es el uso del atributo </a:t>
            </a:r>
            <a:r>
              <a:rPr lang="es-ES" sz="1800" b="1" i="1" dirty="0" err="1"/>
              <a:t>routerLinkActive</a:t>
            </a:r>
            <a:r>
              <a:rPr lang="es-ES" sz="1800" b="1" dirty="0"/>
              <a:t> que especifica una clase CSS que se asignará al elemento cuando la URL especificada por el </a:t>
            </a:r>
            <a:r>
              <a:rPr lang="es-ES" sz="1800" b="1" i="1" dirty="0" err="1"/>
              <a:t>routerLink</a:t>
            </a:r>
            <a:r>
              <a:rPr lang="es-ES" sz="1800" b="1" dirty="0"/>
              <a:t> enlace  con la ruta activa.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8776F7C-E05D-414D-A51C-E1CF0BB829B7}"/>
              </a:ext>
            </a:extLst>
          </p:cNvPr>
          <p:cNvSpPr txBox="1"/>
          <p:nvPr/>
        </p:nvSpPr>
        <p:spPr>
          <a:xfrm>
            <a:off x="6876256" y="6324601"/>
            <a:ext cx="194421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90413924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EFAD44-2DA1-470C-9E4C-2288DB5FA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Botón “</a:t>
            </a:r>
            <a:r>
              <a:rPr lang="es-ES" u="sng" dirty="0" err="1"/>
              <a:t>All</a:t>
            </a:r>
            <a:r>
              <a:rPr lang="es-ES" u="sng" dirty="0"/>
              <a:t>”:</a:t>
            </a:r>
          </a:p>
          <a:p>
            <a:r>
              <a:rPr lang="es-ES" sz="2000" dirty="0"/>
              <a:t>El problema es que siempre está activo, incluso cuando el usuario ha filtrado por una categoría específica. </a:t>
            </a:r>
          </a:p>
          <a:p>
            <a:r>
              <a:rPr lang="es-ES" sz="2000" dirty="0"/>
              <a:t>Esto sucede porque el atributo </a:t>
            </a:r>
            <a:r>
              <a:rPr lang="es-ES" sz="2000" i="1" dirty="0" err="1"/>
              <a:t>routerLinkActive</a:t>
            </a:r>
            <a:r>
              <a:rPr lang="es-ES" sz="2000" dirty="0"/>
              <a:t> activa la URL por defecto, en este caso “/”.</a:t>
            </a:r>
          </a:p>
          <a:p>
            <a:r>
              <a:rPr lang="es-ES" sz="2000" dirty="0"/>
              <a:t>Esto se puede </a:t>
            </a:r>
            <a:r>
              <a:rPr lang="es-ES" sz="2000" b="1" dirty="0"/>
              <a:t>solucionar</a:t>
            </a:r>
            <a:r>
              <a:rPr lang="es-ES" sz="2000" dirty="0"/>
              <a:t> configurando la </a:t>
            </a:r>
            <a:r>
              <a:rPr lang="es-ES" sz="2000" i="1" dirty="0" err="1"/>
              <a:t>Directive</a:t>
            </a:r>
            <a:r>
              <a:rPr lang="es-ES" sz="2000" dirty="0"/>
              <a:t> en: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table.component.hml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15.16)</a:t>
            </a:r>
          </a:p>
          <a:p>
            <a:pPr marL="0" lvl="0" indent="0">
              <a:buNone/>
            </a:pPr>
            <a:r>
              <a:rPr lang="es-ES" sz="1600" b="1" dirty="0">
                <a:latin typeface="Consolas" panose="020B0609020204030204" pitchFamily="49" charset="0"/>
              </a:rPr>
              <a:t>//...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="col-3"&gt;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-secondary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-block"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="/"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routerLinkActive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bg-primary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routerLinkActiveOptions</a:t>
            </a:r>
            <a:r>
              <a:rPr lang="es-E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s-E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exact</a:t>
            </a:r>
            <a:r>
              <a:rPr lang="es-E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: true}"&gt;</a:t>
            </a:r>
            <a:endParaRPr lang="es-E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All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="let category of categories"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btn-secondary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-block"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1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s-ES" sz="11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="['/table',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category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]"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routerLinkActive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bg-primary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100" dirty="0" err="1">
                <a:solidFill>
                  <a:srgbClr val="800080"/>
                </a:solidFill>
                <a:latin typeface="Consolas" panose="020B0609020204030204" pitchFamily="49" charset="0"/>
              </a:rPr>
              <a:t>category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1600" b="1" dirty="0">
                <a:latin typeface="Consolas" panose="020B0609020204030204" pitchFamily="49" charset="0"/>
              </a:rPr>
              <a:t>//...</a:t>
            </a:r>
          </a:p>
          <a:p>
            <a:pPr marL="0" indent="0" algn="ctr">
              <a:buNone/>
            </a:pPr>
            <a:endParaRPr lang="es-ES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41DB9F97-2D37-4466-86E7-42C381B67B9D}"/>
              </a:ext>
            </a:extLst>
          </p:cNvPr>
          <p:cNvCxnSpPr>
            <a:cxnSpLocks/>
          </p:cNvCxnSpPr>
          <p:nvPr/>
        </p:nvCxnSpPr>
        <p:spPr>
          <a:xfrm flipH="1">
            <a:off x="5364088" y="4437112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FB79434D-229C-4A27-A0AD-1CB2F19D5023}"/>
              </a:ext>
            </a:extLst>
          </p:cNvPr>
          <p:cNvSpPr txBox="1"/>
          <p:nvPr/>
        </p:nvSpPr>
        <p:spPr>
          <a:xfrm>
            <a:off x="7199784" y="6309319"/>
            <a:ext cx="194421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179539376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4B7935-87A2-433E-B275-D58DCDAE0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5703912"/>
          </a:xfrm>
        </p:spPr>
        <p:txBody>
          <a:bodyPr/>
          <a:lstStyle/>
          <a:p>
            <a:r>
              <a:rPr lang="es-ES" u="sng" dirty="0"/>
              <a:t>Creando Child </a:t>
            </a:r>
            <a:r>
              <a:rPr lang="es-ES" u="sng" dirty="0" err="1"/>
              <a:t>Routes</a:t>
            </a:r>
            <a:r>
              <a:rPr lang="es-ES" u="sng" dirty="0"/>
              <a:t>: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Permiten a los componentes responder a la parte de la URL embebida en los elementos </a:t>
            </a:r>
            <a:r>
              <a:rPr lang="es-ES" i="1" dirty="0" err="1"/>
              <a:t>router</a:t>
            </a:r>
            <a:r>
              <a:rPr lang="es-ES" i="1" dirty="0"/>
              <a:t>-outlet</a:t>
            </a:r>
            <a:r>
              <a:rPr lang="es-ES" dirty="0"/>
              <a:t> de sus plantillas.</a:t>
            </a:r>
          </a:p>
          <a:p>
            <a:pPr marL="0" indent="0">
              <a:buNone/>
            </a:pPr>
            <a:r>
              <a:rPr lang="es-ES" dirty="0"/>
              <a:t>Configurando rutas en : </a:t>
            </a:r>
          </a:p>
          <a:p>
            <a:pPr marL="0" indent="0">
              <a:buNone/>
            </a:pPr>
            <a:r>
              <a:rPr lang="es-ES" b="1" dirty="0">
                <a:sym typeface="Wingdings" panose="05000000000000000000" pitchFamily="2" charset="2"/>
              </a:rPr>
              <a:t> </a:t>
            </a:r>
            <a:r>
              <a:rPr lang="es-ES" b="1" dirty="0" err="1"/>
              <a:t>app.routing.ts</a:t>
            </a:r>
            <a:r>
              <a:rPr lang="es-ES" b="1" dirty="0"/>
              <a:t> </a:t>
            </a:r>
            <a:r>
              <a:rPr lang="es-ES" dirty="0"/>
              <a:t>en </a:t>
            </a:r>
            <a:r>
              <a:rPr lang="es-ES" b="1" dirty="0" err="1"/>
              <a:t>src</a:t>
            </a:r>
            <a:r>
              <a:rPr lang="es-ES" b="1" dirty="0"/>
              <a:t>/app</a:t>
            </a: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15.17)</a:t>
            </a:r>
          </a:p>
          <a:p>
            <a:pPr marL="0" lv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router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table.component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form.component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notFound.component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ProductCountComponent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"./core/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productCount.component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CategoryCountComponent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categoryCount.component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DC8C9B4-A26B-48B9-93E7-D69EE2631FEA}"/>
              </a:ext>
            </a:extLst>
          </p:cNvPr>
          <p:cNvSpPr txBox="1"/>
          <p:nvPr/>
        </p:nvSpPr>
        <p:spPr>
          <a:xfrm>
            <a:off x="539552" y="558924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problema que vamos a solucionar es el que los botones de contar producto y contar categorías solo tienen que estar operativos para cuando hayamos hecho filtro con los botones de categoría, si estamos en </a:t>
            </a:r>
            <a:r>
              <a:rPr lang="es-ES" dirty="0" err="1"/>
              <a:t>All</a:t>
            </a:r>
            <a:r>
              <a:rPr lang="es-ES" dirty="0"/>
              <a:t> e intentamos</a:t>
            </a:r>
          </a:p>
        </p:txBody>
      </p:sp>
    </p:spTree>
    <p:extLst>
      <p:ext uri="{BB962C8B-B14F-4D97-AF65-F5344CB8AC3E}">
        <p14:creationId xmlns:p14="http://schemas.microsoft.com/office/powerpoint/2010/main" val="235705697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7D5201-40DF-4D4F-8469-94B85357A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1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Preparando el Proyecto Ejemplo:</a:t>
            </a:r>
          </a:p>
          <a:p>
            <a:r>
              <a:rPr lang="es-ES" dirty="0"/>
              <a:t>Añadiendo dos métodos en: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repository.model.ts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model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15.1)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Injectable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Product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Observable }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RestDataSource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rest.datasource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Injectable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Model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products: Product[]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Array&lt;Product&gt;();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locator = (p: Product, id: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=&gt; p.id == id;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dataSource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RestDataSource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.dataSource.getData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().subscribe(data =&gt;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data);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(id: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.products.find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(p =&gt;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.locator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(p, id));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s-E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5617536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89DBF3-D59B-472B-8AD9-3D7B1DD09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 path: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"form/:mode/:id"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component: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 path: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"form/:mode"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component: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 path: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"does"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redirectTo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"/form/create"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pathMatch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"prefix"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"table"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children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{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products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ProductCountComponent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{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categories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component:CategoryCountComponent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]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 path: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"table/:category"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component:TableComponent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"table"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 path: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redirectTo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"/table"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pathMatch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"full"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"**"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routing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RouterModule.forRoot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ES" sz="1400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9D3D6A2-DD64-4A51-90A6-907A64B440A2}"/>
              </a:ext>
            </a:extLst>
          </p:cNvPr>
          <p:cNvCxnSpPr>
            <a:cxnSpLocks/>
          </p:cNvCxnSpPr>
          <p:nvPr/>
        </p:nvCxnSpPr>
        <p:spPr>
          <a:xfrm>
            <a:off x="251520" y="242088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CA5F1EF-E684-4E85-8864-CF86C64EBB04}"/>
              </a:ext>
            </a:extLst>
          </p:cNvPr>
          <p:cNvCxnSpPr/>
          <p:nvPr/>
        </p:nvCxnSpPr>
        <p:spPr>
          <a:xfrm>
            <a:off x="251520" y="2420888"/>
            <a:ext cx="0" cy="33123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11A761EA-E8D8-4012-8C0F-4FB34A0E1B07}"/>
              </a:ext>
            </a:extLst>
          </p:cNvPr>
          <p:cNvSpPr txBox="1"/>
          <p:nvPr/>
        </p:nvSpPr>
        <p:spPr>
          <a:xfrm>
            <a:off x="457200" y="5656294"/>
            <a:ext cx="8579296" cy="120032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/>
              <a:t>Child </a:t>
            </a:r>
            <a:r>
              <a:rPr lang="es-ES" b="1" dirty="0" err="1"/>
              <a:t>Routes</a:t>
            </a:r>
            <a:r>
              <a:rPr lang="es-ES" b="1" dirty="0"/>
              <a:t> son definidas usando la propiedad </a:t>
            </a:r>
            <a:r>
              <a:rPr lang="es-ES" b="1" i="1" dirty="0" err="1"/>
              <a:t>children</a:t>
            </a:r>
            <a:r>
              <a:rPr lang="es-ES" b="1" dirty="0"/>
              <a:t>. Cuando Angular enlaza una ruta que tiene </a:t>
            </a:r>
            <a:r>
              <a:rPr lang="es-ES" b="1" i="1" dirty="0" err="1"/>
              <a:t>children</a:t>
            </a:r>
            <a:r>
              <a:rPr lang="es-ES" b="1" dirty="0"/>
              <a:t>, enlaza sólo si la URL a la que el browser navega contiene segmentos que puedan enlazar el segmento superior y el segmento especificado por la ruta </a:t>
            </a:r>
            <a:r>
              <a:rPr lang="es-ES" b="1" dirty="0" err="1"/>
              <a:t>child</a:t>
            </a:r>
            <a:r>
              <a:rPr lang="es-ES" b="1" dirty="0"/>
              <a:t>.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AB43EF2-D4F8-44F3-8533-DDF8BBFD46B4}"/>
              </a:ext>
            </a:extLst>
          </p:cNvPr>
          <p:cNvCxnSpPr/>
          <p:nvPr/>
        </p:nvCxnSpPr>
        <p:spPr>
          <a:xfrm>
            <a:off x="251520" y="5733256"/>
            <a:ext cx="2056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47713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CC122B-F03A-4B2B-B730-59365E883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19937"/>
          </a:xfrm>
        </p:spPr>
        <p:txBody>
          <a:bodyPr/>
          <a:lstStyle/>
          <a:p>
            <a:r>
              <a:rPr lang="es-ES" u="sng" dirty="0"/>
              <a:t>Creando el Child </a:t>
            </a:r>
            <a:r>
              <a:rPr lang="es-ES" u="sng" dirty="0" err="1"/>
              <a:t>Route</a:t>
            </a:r>
            <a:r>
              <a:rPr lang="es-ES" u="sng" dirty="0"/>
              <a:t> Outlet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table.component.html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15.18)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="container-fluid"&gt;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row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="col-3"&gt;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-secondary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-block"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="/table"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routerLinkActive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bg-primary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routerLinkActiveOptions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exact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: true}"&gt;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All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="let category of categories"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btn-secondary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-block"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="['/table',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category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]"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routerLinkActive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bg-primary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category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="col-9"&gt;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65194260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B2E574-2719-4C67-B2FF-94C65CFAF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="col-9"&gt;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-info"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="/table/products"&gt;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Count Products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-primary"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="/table/categories"&gt;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Count Categories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-secondary"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="/table"&gt;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Count Neither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="my-2"&gt;</a:t>
            </a: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router</a:t>
            </a:r>
            <a:r>
              <a:rPr lang="es-E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-outlet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s-ES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router</a:t>
            </a:r>
            <a:r>
              <a:rPr lang="es-E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-outlet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table-striped"&gt;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()"&gt;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item.id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currency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:"USD"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76821034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41C049-9CAA-4B99-90C5-9BE29438C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-center"&gt;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-danger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deleteProduct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item.id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-warning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="['/form', 'edit', item.id]"&gt;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Edit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="col-12 p-2 text-center"&gt;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-primary"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="/form/create"&gt;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New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-danger"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(click)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deleteProduct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(-1)"&gt;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HTTP Error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-danger"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="/does/not/exist"&gt;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Routing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Error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2707227-2D40-4788-A27B-81CB0C362594}"/>
              </a:ext>
            </a:extLst>
          </p:cNvPr>
          <p:cNvSpPr txBox="1"/>
          <p:nvPr/>
        </p:nvSpPr>
        <p:spPr>
          <a:xfrm>
            <a:off x="6804248" y="6237312"/>
            <a:ext cx="194421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10426351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AF8B06-F646-4A8D-9028-B54C9102A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r>
              <a:rPr lang="es-ES" b="1" u="sng" dirty="0">
                <a:solidFill>
                  <a:prstClr val="black"/>
                </a:solidFill>
              </a:rPr>
              <a:t>Ejercicio Propuesto(15.1)</a:t>
            </a:r>
          </a:p>
          <a:p>
            <a:pPr marL="0" indent="0">
              <a:buNone/>
            </a:pPr>
            <a:r>
              <a:rPr lang="es-ES" dirty="0">
                <a:solidFill>
                  <a:prstClr val="black"/>
                </a:solidFill>
              </a:rPr>
              <a:t>1. Implementar métodos que permitan al usuario paginar a través del conjunto de objetos del data </a:t>
            </a:r>
            <a:r>
              <a:rPr lang="es-ES" dirty="0" err="1">
                <a:solidFill>
                  <a:prstClr val="black"/>
                </a:solidFill>
              </a:rPr>
              <a:t>model</a:t>
            </a:r>
            <a:r>
              <a:rPr lang="es-ES" dirty="0">
                <a:solidFill>
                  <a:prstClr val="black"/>
                </a:solidFill>
              </a:rPr>
              <a:t> de cursos.</a:t>
            </a:r>
          </a:p>
          <a:p>
            <a:pPr marL="0" indent="0">
              <a:buNone/>
            </a:pPr>
            <a:r>
              <a:rPr lang="es-ES" dirty="0">
                <a:solidFill>
                  <a:prstClr val="black"/>
                </a:solidFill>
              </a:rPr>
              <a:t>2. Eliminar Parámetros Opcionales</a:t>
            </a:r>
          </a:p>
          <a:p>
            <a:pPr marL="0" indent="0">
              <a:buNone/>
            </a:pPr>
            <a:r>
              <a:rPr lang="es-ES" dirty="0">
                <a:solidFill>
                  <a:prstClr val="black"/>
                </a:solidFill>
              </a:rPr>
              <a:t>3. Añadir un Componente que muestre el número de cursos en el data </a:t>
            </a:r>
            <a:r>
              <a:rPr lang="es-ES" dirty="0" err="1">
                <a:solidFill>
                  <a:prstClr val="black"/>
                </a:solidFill>
              </a:rPr>
              <a:t>model</a:t>
            </a:r>
            <a:r>
              <a:rPr lang="es-ES" dirty="0">
                <a:solidFill>
                  <a:prstClr val="black"/>
                </a:solidFill>
              </a:rPr>
              <a:t>.</a:t>
            </a:r>
          </a:p>
          <a:p>
            <a:pPr marL="0" indent="0">
              <a:buNone/>
            </a:pPr>
            <a:r>
              <a:rPr lang="es-ES" dirty="0">
                <a:solidFill>
                  <a:prstClr val="black"/>
                </a:solidFill>
              </a:rPr>
              <a:t>4. Añadir un Componente que muestre el número de Instructores en el data </a:t>
            </a:r>
            <a:r>
              <a:rPr lang="es-ES" dirty="0" err="1">
                <a:solidFill>
                  <a:prstClr val="black"/>
                </a:solidFill>
              </a:rPr>
              <a:t>model</a:t>
            </a:r>
            <a:r>
              <a:rPr lang="es-ES" dirty="0">
                <a:solidFill>
                  <a:prstClr val="black"/>
                </a:solidFill>
              </a:rPr>
              <a:t>.</a:t>
            </a:r>
          </a:p>
          <a:p>
            <a:pPr marL="0" indent="0">
              <a:buNone/>
            </a:pPr>
            <a:r>
              <a:rPr lang="es-ES" dirty="0">
                <a:solidFill>
                  <a:prstClr val="black"/>
                </a:solidFill>
              </a:rPr>
              <a:t>5. Confeccionar un </a:t>
            </a:r>
            <a:r>
              <a:rPr lang="es-ES" dirty="0"/>
              <a:t>mensaje estático que se mostrará al usuario cuando suceda algún problema con el </a:t>
            </a:r>
            <a:r>
              <a:rPr lang="es-ES" dirty="0" err="1"/>
              <a:t>ruting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6. Implementar un botón que generará un error de </a:t>
            </a:r>
            <a:r>
              <a:rPr lang="es-ES" dirty="0" err="1"/>
              <a:t>ruting</a:t>
            </a:r>
            <a:r>
              <a:rPr lang="es-ES" dirty="0"/>
              <a:t> y manejar el error mediante un </a:t>
            </a:r>
            <a:r>
              <a:rPr lang="es-ES" dirty="0" err="1"/>
              <a:t>Wildcart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>
              <a:solidFill>
                <a:prstClr val="black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966014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D84A4A-F057-418E-9E66-0F7AA19DF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7. Confeccionar una botonera con un botón por cada uno de los instructores del modelo que mostrarán únicamente los cursos asociados con ese instructor.</a:t>
            </a:r>
          </a:p>
          <a:p>
            <a:pPr marL="0" indent="0">
              <a:buNone/>
            </a:pPr>
            <a:r>
              <a:rPr lang="es-ES" dirty="0"/>
              <a:t>8. Confeccionar una botonera con tres botones en la parte superior de la tabla para que muestren: numero de cursos, numero de profesores y un tercero para que oculte el dato mostrado en los dos anteriores. Hacerlo mediante Child </a:t>
            </a:r>
            <a:r>
              <a:rPr lang="es-ES" dirty="0" err="1"/>
              <a:t>Routes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886262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26672D-5AD8-4D85-A54E-F3B777F67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getNextProductId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(id: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.products.findIndex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(p =&gt;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.locator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(p, id));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-1)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.products.length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index + 2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?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+ 1 : 0].id;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id || 0;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getPreviousProductid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(id: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.products.findIndex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(p =&gt;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.locator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(p, id));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-1)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[index &gt; 0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? index - 1 :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.products.length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- 1].id;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id || 0;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endParaRPr lang="es-ES" sz="16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E27522E-9E21-4DEA-B38B-F6EE1479C8B6}"/>
              </a:ext>
            </a:extLst>
          </p:cNvPr>
          <p:cNvSpPr txBox="1"/>
          <p:nvPr/>
        </p:nvSpPr>
        <p:spPr>
          <a:xfrm>
            <a:off x="4139952" y="5373216"/>
            <a:ext cx="4752528" cy="138499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/>
              <a:t>Los nuevos métodos aceptan un ID, localizan el correspondiente producto y devuelven los </a:t>
            </a:r>
            <a:r>
              <a:rPr lang="es-ES" sz="1400" b="1" dirty="0" err="1"/>
              <a:t>IDs</a:t>
            </a:r>
            <a:r>
              <a:rPr lang="es-ES" sz="1400" b="1" dirty="0"/>
              <a:t> de los objetos </a:t>
            </a:r>
            <a:r>
              <a:rPr lang="es-ES" sz="1400" b="1" u="sng" dirty="0"/>
              <a:t>anterior</a:t>
            </a:r>
            <a:r>
              <a:rPr lang="es-ES" sz="1400" b="1" dirty="0"/>
              <a:t> y </a:t>
            </a:r>
            <a:r>
              <a:rPr lang="es-ES" sz="1400" b="1" u="sng" dirty="0"/>
              <a:t>siguiente</a:t>
            </a:r>
            <a:r>
              <a:rPr lang="es-ES" sz="1400" b="1" dirty="0"/>
              <a:t> en el array que el </a:t>
            </a:r>
            <a:r>
              <a:rPr lang="es-ES" sz="1400" b="1" i="1" dirty="0" err="1"/>
              <a:t>repository</a:t>
            </a:r>
            <a:r>
              <a:rPr lang="es-ES" sz="1400" b="1" dirty="0"/>
              <a:t> usa para listar los objetos del </a:t>
            </a:r>
            <a:r>
              <a:rPr lang="es-ES" sz="1400" b="1" i="1" dirty="0"/>
              <a:t>data</a:t>
            </a:r>
            <a:r>
              <a:rPr lang="es-ES" sz="1400" b="1" dirty="0"/>
              <a:t> </a:t>
            </a:r>
            <a:r>
              <a:rPr lang="es-ES" sz="1400" b="1" i="1" dirty="0" err="1"/>
              <a:t>model</a:t>
            </a:r>
            <a:r>
              <a:rPr lang="es-ES" sz="1400" b="1" dirty="0"/>
              <a:t>. Esto va a permitir al usuario paginar a través del conjunto de objetos del </a:t>
            </a:r>
            <a:r>
              <a:rPr lang="es-ES" sz="1400" b="1" i="1" dirty="0"/>
              <a:t>data </a:t>
            </a:r>
            <a:r>
              <a:rPr lang="es-ES" sz="1400" b="1" i="1" dirty="0" err="1"/>
              <a:t>model</a:t>
            </a:r>
            <a:r>
              <a:rPr lang="es-ES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497538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380EB0-E5E8-4E5C-B8C5-9ADBFACF7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pPr marL="0" indent="0">
              <a:buNone/>
            </a:pP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(product.id == 0 || product.id ==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.dataSource.saveProduct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.subscribe(p =&gt;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.products.push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(p));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.dataSource.updateProduct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(product).subscribe(p =&gt;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(item =&gt;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.locator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(item, p.id));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.products.splice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(index, 1, p);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(id: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.dataSource.deleteProduct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(id).subscribe(() =&gt;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.products.findIndex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 =&gt;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.locator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(p, id));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&gt; -1)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.products.splice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(index, 1);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642644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6F3BEA-1164-4F49-BC5D-940C637CD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Para simplificar, vamos a eliminar los Parámetros Opcionales en: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form.component.ts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15.2)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Inject }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NgForm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"@angular/forms"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8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s-E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8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s-E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ActivatedRoute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Router }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"@angular/router"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paForm</a:t>
            </a:r>
            <a:r>
              <a:rPr lang="es-E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800" dirty="0">
                <a:solidFill>
                  <a:srgbClr val="A31515"/>
                </a:solidFill>
                <a:latin typeface="Consolas" panose="020B0609020204030204" pitchFamily="49" charset="0"/>
              </a:rPr>
              <a:t>"form.component.html"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styleUrls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800" dirty="0">
                <a:solidFill>
                  <a:srgbClr val="A31515"/>
                </a:solidFill>
                <a:latin typeface="Consolas" panose="020B0609020204030204" pitchFamily="49" charset="0"/>
              </a:rPr>
              <a:t>"form.component.css"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FormComponent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E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8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activeRoute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ActivatedRoute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.editing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activeRoute.snapshot.params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"mode"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"edit"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id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activeRoute.snapshot.params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(id !=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Object.assign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model.getProduct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(id) || </a:t>
            </a:r>
            <a:r>
              <a:rPr lang="en-US" sz="8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Product());</a:t>
            </a: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endParaRPr lang="es-E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editing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submitForm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NgForm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form.valid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.model.saveProduct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.router.navigateByUrl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800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resetForm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6902D048-FB4B-4727-A5E7-058DF909B65D}"/>
              </a:ext>
            </a:extLst>
          </p:cNvPr>
          <p:cNvCxnSpPr>
            <a:cxnSpLocks/>
          </p:cNvCxnSpPr>
          <p:nvPr/>
        </p:nvCxnSpPr>
        <p:spPr>
          <a:xfrm flipH="1">
            <a:off x="5076056" y="4365104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38381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2D217D-7D22-42C9-8C0B-0BD5EF24F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Eliminando Parámetros Opcionales para que no sean incluidos en las </a:t>
            </a:r>
            <a:r>
              <a:rPr lang="es-ES" sz="2000" dirty="0" err="1"/>
              <a:t>URLs</a:t>
            </a:r>
            <a:r>
              <a:rPr lang="es-ES" sz="2000" dirty="0"/>
              <a:t> de navegación para los botones </a:t>
            </a:r>
            <a:r>
              <a:rPr lang="es-ES" sz="2000" i="1" dirty="0" err="1"/>
              <a:t>Edit</a:t>
            </a:r>
            <a:r>
              <a:rPr lang="es-ES" sz="2000" dirty="0"/>
              <a:t>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table.component.html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15.3)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table-striped"&gt;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9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9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9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9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9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9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9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()"&gt;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9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9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item.id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9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9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9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9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9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9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9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9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9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9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900" dirty="0" err="1">
                <a:solidFill>
                  <a:srgbClr val="800080"/>
                </a:solidFill>
                <a:latin typeface="Consolas" panose="020B0609020204030204" pitchFamily="49" charset="0"/>
              </a:rPr>
              <a:t>currency</a:t>
            </a:r>
            <a:r>
              <a:rPr lang="es-ES" sz="900" dirty="0">
                <a:solidFill>
                  <a:srgbClr val="800080"/>
                </a:solidFill>
                <a:latin typeface="Consolas" panose="020B0609020204030204" pitchFamily="49" charset="0"/>
              </a:rPr>
              <a:t>:"USD"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9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9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-center"&gt;</a:t>
            </a: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9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btn-danger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9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s-ES" sz="9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deleteProduct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item.id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9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9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-warning </a:t>
            </a:r>
            <a:r>
              <a:rPr lang="en-US" sz="9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n-US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="['/form', '</a:t>
            </a:r>
            <a:r>
              <a:rPr lang="en-US" sz="9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edit',item.id</a:t>
            </a:r>
            <a:r>
              <a:rPr lang="en-US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]"&gt;</a:t>
            </a:r>
            <a:endParaRPr lang="en-US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Edit</a:t>
            </a:r>
            <a:endParaRPr lang="es-ES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9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9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9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9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-primary"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="/form/create"&gt;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New </a:t>
            </a:r>
            <a:r>
              <a:rPr lang="es-E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9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-danger"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(click)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deleteProduct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(-1)"&gt;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HTTP Error</a:t>
            </a: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9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9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sz="1600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9E1D352-CA97-4FD5-BC94-20C499BC4D62}"/>
              </a:ext>
            </a:extLst>
          </p:cNvPr>
          <p:cNvCxnSpPr/>
          <p:nvPr/>
        </p:nvCxnSpPr>
        <p:spPr>
          <a:xfrm flipH="1">
            <a:off x="4355976" y="4581128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13045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042BB0-0098-455A-905E-1008B5DE3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u="sng" dirty="0"/>
              <a:t>Añadiendo componentes al proyecto:</a:t>
            </a:r>
          </a:p>
          <a:p>
            <a:pPr marL="0" indent="0">
              <a:buNone/>
            </a:pPr>
            <a:r>
              <a:rPr lang="es-ES" dirty="0"/>
              <a:t>Nuevo fichero: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productCount.component.ts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15.4)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KeyValueDiffer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KeyValueDiffers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ChangeDetectorRef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ActivatedRoute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"@angular/router"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paProductCount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template: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`&lt;div class="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bg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-info p-2"&gt;There are {{count}} products&lt;/div&gt;`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5F4BD3B-FE8F-4557-AC26-0D9CC9186C1A}"/>
              </a:ext>
            </a:extLst>
          </p:cNvPr>
          <p:cNvCxnSpPr/>
          <p:nvPr/>
        </p:nvCxnSpPr>
        <p:spPr>
          <a:xfrm>
            <a:off x="251520" y="4653136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975CE8C-CFA3-452F-B293-1099C4305546}"/>
              </a:ext>
            </a:extLst>
          </p:cNvPr>
          <p:cNvCxnSpPr/>
          <p:nvPr/>
        </p:nvCxnSpPr>
        <p:spPr>
          <a:xfrm>
            <a:off x="251520" y="4653136"/>
            <a:ext cx="0" cy="167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A2278129-C9A9-4E5F-B064-09C16FB5DF7C}"/>
              </a:ext>
            </a:extLst>
          </p:cNvPr>
          <p:cNvSpPr txBox="1"/>
          <p:nvPr/>
        </p:nvSpPr>
        <p:spPr>
          <a:xfrm>
            <a:off x="251520" y="5820072"/>
            <a:ext cx="7776864" cy="10156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000" b="1" dirty="0"/>
              <a:t>Este componente usa una plantilla </a:t>
            </a:r>
            <a:r>
              <a:rPr lang="es-ES" sz="2000" b="1" i="1" dirty="0" err="1"/>
              <a:t>inline</a:t>
            </a:r>
            <a:r>
              <a:rPr lang="es-ES" sz="2000" b="1" dirty="0"/>
              <a:t> para mostrar el número de productos en el </a:t>
            </a:r>
            <a:r>
              <a:rPr lang="es-ES" sz="2000" b="1" i="1" dirty="0"/>
              <a:t>data </a:t>
            </a:r>
            <a:r>
              <a:rPr lang="es-ES" sz="2000" b="1" i="1" dirty="0" err="1"/>
              <a:t>model</a:t>
            </a:r>
            <a:r>
              <a:rPr lang="es-ES" sz="2000" b="1" dirty="0"/>
              <a:t>, que se actualiza cada vez que el modelo cambia.</a:t>
            </a:r>
          </a:p>
        </p:txBody>
      </p:sp>
    </p:spTree>
    <p:extLst>
      <p:ext uri="{BB962C8B-B14F-4D97-AF65-F5344CB8AC3E}">
        <p14:creationId xmlns:p14="http://schemas.microsoft.com/office/powerpoint/2010/main" val="165308681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5A556B-AEE5-4268-810F-F638C06C3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endParaRPr lang="es-E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ProductCountComponent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differ: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KeyValueDiffer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any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any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keyValueDiffers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KeyValueDiffers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changeDetector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ChangeDetectorRef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activeRoute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ActivatedRoute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activeRoute.pathFromRoot.forEach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route.params.subscribe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category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 !=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.category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category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.updateCount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}))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36505962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DCB70DEA487A545B677C80EEB19CE41" ma:contentTypeVersion="4" ma:contentTypeDescription="Crear nuevo documento." ma:contentTypeScope="" ma:versionID="d8e8462086fb63a1c463c3e5e982a0c7">
  <xsd:schema xmlns:xsd="http://www.w3.org/2001/XMLSchema" xmlns:xs="http://www.w3.org/2001/XMLSchema" xmlns:p="http://schemas.microsoft.com/office/2006/metadata/properties" xmlns:ns2="9d135851-b8f6-4004-af2f-444391dbed93" targetNamespace="http://schemas.microsoft.com/office/2006/metadata/properties" ma:root="true" ma:fieldsID="b534dfdeda0afbcece299890afb31e4b" ns2:_="">
    <xsd:import namespace="9d135851-b8f6-4004-af2f-444391dbed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135851-b8f6-4004-af2f-444391dbed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E8324A-BDC8-4CCA-9A8E-A156DAEC43AB}"/>
</file>

<file path=customXml/itemProps2.xml><?xml version="1.0" encoding="utf-8"?>
<ds:datastoreItem xmlns:ds="http://schemas.openxmlformats.org/officeDocument/2006/customXml" ds:itemID="{B4BDC794-DF78-43EB-8302-359F56D4CD86}"/>
</file>

<file path=customXml/itemProps3.xml><?xml version="1.0" encoding="utf-8"?>
<ds:datastoreItem xmlns:ds="http://schemas.openxmlformats.org/officeDocument/2006/customXml" ds:itemID="{EC07CE71-CE00-4D84-930B-74B35B71664F}"/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19688</TotalTime>
  <Words>5106</Words>
  <Application>Microsoft Office PowerPoint</Application>
  <PresentationFormat>Presentación en pantalla (4:3)</PresentationFormat>
  <Paragraphs>645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Constantia</vt:lpstr>
      <vt:lpstr>Wingdings 2</vt:lpstr>
      <vt:lpstr>Tema1</vt:lpstr>
      <vt:lpstr>ANGULAR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8</dc:title>
  <dc:creator>DiegoyRosaura</dc:creator>
  <cp:lastModifiedBy>Javier Vázquez Albarrán</cp:lastModifiedBy>
  <cp:revision>763</cp:revision>
  <dcterms:created xsi:type="dcterms:W3CDTF">2012-09-30T16:13:01Z</dcterms:created>
  <dcterms:modified xsi:type="dcterms:W3CDTF">2021-09-15T16:03:21Z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0x0101005DCB70DEA487A545B677C80EEB19CE41</vt:lpwstr>
  </property>
</Properties>
</file>