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9" r:id="rId9"/>
    <p:sldId id="330" r:id="rId10"/>
    <p:sldId id="331" r:id="rId11"/>
    <p:sldId id="332" r:id="rId12"/>
    <p:sldId id="333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34" r:id="rId60"/>
    <p:sldId id="335" r:id="rId61"/>
    <p:sldId id="315" r:id="rId62"/>
    <p:sldId id="316" r:id="rId63"/>
    <p:sldId id="317" r:id="rId64"/>
    <p:sldId id="326" r:id="rId65"/>
    <p:sldId id="336" r:id="rId66"/>
    <p:sldId id="337" r:id="rId67"/>
    <p:sldId id="314" r:id="rId68"/>
    <p:sldId id="318" r:id="rId69"/>
    <p:sldId id="319" r:id="rId70"/>
    <p:sldId id="327" r:id="rId71"/>
    <p:sldId id="320" r:id="rId72"/>
    <p:sldId id="321" r:id="rId73"/>
    <p:sldId id="322" r:id="rId74"/>
    <p:sldId id="323" r:id="rId75"/>
    <p:sldId id="324" r:id="rId76"/>
    <p:sldId id="325" r:id="rId7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249" autoAdjust="0"/>
  </p:normalViewPr>
  <p:slideViewPr>
    <p:cSldViewPr>
      <p:cViewPr varScale="1">
        <p:scale>
          <a:sx n="68" d="100"/>
          <a:sy n="68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Formulario Reactivo: Nos da muchas capacidades a la hora de trabajar con formularios complejos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5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16/09/2021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220072" y="3228975"/>
            <a:ext cx="3168278" cy="1752600"/>
          </a:xfrm>
        </p:spPr>
        <p:txBody>
          <a:bodyPr/>
          <a:lstStyle/>
          <a:p>
            <a:pPr marR="0"/>
            <a:r>
              <a:rPr lang="es-ES"/>
              <a:t>16-   </a:t>
            </a:r>
            <a:r>
              <a:rPr lang="en-US" b="1" dirty="0"/>
              <a:t>CRUD Using Angular And Entity Framework Core(One Table)</a:t>
            </a:r>
          </a:p>
          <a:p>
            <a:pPr marR="0"/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B6A3-B02A-4D04-9A05-061C895F06D4}"/>
              </a:ext>
            </a:extLst>
          </p:cNvPr>
          <p:cNvSpPr txBox="1"/>
          <p:nvPr/>
        </p:nvSpPr>
        <p:spPr>
          <a:xfrm>
            <a:off x="1979712" y="498157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C:\AngularNuevo\SportsAngularCRUDAppOneTable</a:t>
            </a:r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D3F7E-B80E-4323-A1BE-A9338A0E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3"/>
          </a:xfrm>
        </p:spPr>
        <p:txBody>
          <a:bodyPr/>
          <a:lstStyle/>
          <a:p>
            <a:pPr marL="0" indent="0">
              <a:buNone/>
            </a:pP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PUT: api/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/5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PutArticle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FromRoute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async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Task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IActionResult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PutArticle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 id, 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r>
              <a:rPr lang="es-ES" sz="1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article.ID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context.Entry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EntityState.Modified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DbUpdateConcurrencyException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ArticleExists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NoContent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0445814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F30A5-2D56-4C29-8CEA-6A0D62F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 marL="0" indent="0">
              <a:buNone/>
            </a:pP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context.Articles.Add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CreatedAtAction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GetArticle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id = article.ID }, article);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DELETE: api/</a:t>
            </a:r>
            <a:r>
              <a:rPr lang="es-E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8000"/>
                </a:solidFill>
                <a:latin typeface="Consolas" panose="020B0609020204030204" pitchFamily="49" charset="0"/>
              </a:rPr>
              <a:t>/5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DeleteArticle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FromRoute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article = </a:t>
            </a:r>
            <a:r>
              <a:rPr lang="fr-F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context.Articles.FindAsync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context.Articles.Remove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92808620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16098-519E-4E40-A35D-64A968C3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ArticleExists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context.Articles.Any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(e =&gt;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505163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2D1B9-DADA-4500-B179-DAB33B8A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PARTE D: PREPARAR CLIENTE ANGULAR</a:t>
            </a:r>
          </a:p>
          <a:p>
            <a:pPr marL="0" indent="0">
              <a:buNone/>
            </a:pPr>
            <a:r>
              <a:rPr lang="es-ES" dirty="0"/>
              <a:t>Crear </a:t>
            </a:r>
            <a:r>
              <a:rPr lang="es-ES" b="1" dirty="0" err="1"/>
              <a:t>Component</a:t>
            </a:r>
            <a:r>
              <a:rPr lang="es-ES" dirty="0"/>
              <a:t> </a:t>
            </a:r>
            <a:r>
              <a:rPr lang="es-ES" dirty="0" err="1"/>
              <a:t>article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2000" dirty="0"/>
              <a:t>Para ello </a:t>
            </a:r>
            <a:r>
              <a:rPr lang="es-ES" sz="2000" dirty="0" err="1"/>
              <a:t>utlizaremos</a:t>
            </a:r>
            <a:r>
              <a:rPr lang="es-ES" sz="2000" dirty="0"/>
              <a:t> </a:t>
            </a:r>
            <a:r>
              <a:rPr lang="es-ES" sz="2000" b="1" dirty="0" err="1"/>
              <a:t>AngularCli</a:t>
            </a:r>
            <a:r>
              <a:rPr lang="es-ES" sz="2000" dirty="0"/>
              <a:t>, el cual permite crear componentes, servicios y otro tipo de elementos de Angular.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Abrir </a:t>
            </a:r>
            <a:r>
              <a:rPr lang="es-ES" sz="2000" dirty="0" err="1">
                <a:sym typeface="Wingdings" panose="05000000000000000000" pitchFamily="2" charset="2"/>
              </a:rPr>
              <a:t>Linea</a:t>
            </a:r>
            <a:r>
              <a:rPr lang="es-ES" sz="2000" dirty="0">
                <a:sym typeface="Wingdings" panose="05000000000000000000" pitchFamily="2" charset="2"/>
              </a:rPr>
              <a:t> de Comandos de </a:t>
            </a:r>
            <a:r>
              <a:rPr lang="es-ES" sz="2000" dirty="0" err="1">
                <a:sym typeface="Wingdings" panose="05000000000000000000" pitchFamily="2" charset="2"/>
              </a:rPr>
              <a:t>Node.Js</a:t>
            </a:r>
            <a:r>
              <a:rPr lang="es-ES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Navegar a ~\</a:t>
            </a:r>
            <a:r>
              <a:rPr lang="es-ES" sz="2000" dirty="0" err="1">
                <a:sym typeface="Wingdings" panose="05000000000000000000" pitchFamily="2" charset="2"/>
              </a:rPr>
              <a:t>ClientApp</a:t>
            </a:r>
            <a:r>
              <a:rPr lang="es-ES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Teclear: </a:t>
            </a:r>
            <a:r>
              <a:rPr lang="fr-FR" sz="2000" b="1" dirty="0" err="1">
                <a:sym typeface="Wingdings" panose="05000000000000000000" pitchFamily="2" charset="2"/>
              </a:rPr>
              <a:t>ng</a:t>
            </a:r>
            <a:r>
              <a:rPr lang="fr-FR" sz="2000" b="1" dirty="0">
                <a:sym typeface="Wingdings" panose="05000000000000000000" pitchFamily="2" charset="2"/>
              </a:rPr>
              <a:t> g component article --skip-import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Esto genera los siguientes archivos: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/article.component.css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/article.component.html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 /</a:t>
            </a:r>
            <a:r>
              <a:rPr lang="es-ES" sz="2000" i="1" dirty="0" err="1"/>
              <a:t>article.component.spec.ts</a:t>
            </a:r>
            <a:endParaRPr lang="es-ES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 /</a:t>
            </a:r>
            <a:r>
              <a:rPr lang="es-ES" sz="2000" i="1" dirty="0" err="1"/>
              <a:t>article.component.ts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44860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87EC8-B401-406C-9FA4-74ED6E0B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Preparar enlace a </a:t>
            </a:r>
            <a:r>
              <a:rPr lang="es-ES" dirty="0" err="1"/>
              <a:t>articles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1B37F6-E0D0-4D43-A278-77CDC15B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385"/>
            <a:ext cx="9144000" cy="487323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8EECFC-6168-4C9E-A734-53B91714269B}"/>
              </a:ext>
            </a:extLst>
          </p:cNvPr>
          <p:cNvCxnSpPr/>
          <p:nvPr/>
        </p:nvCxnSpPr>
        <p:spPr>
          <a:xfrm flipH="1" flipV="1">
            <a:off x="755576" y="3429000"/>
            <a:ext cx="2016224" cy="13681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0240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1D91C-82AD-433D-AEAF-A55F85F3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nav-menu.component.html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\app\</a:t>
            </a:r>
            <a:r>
              <a:rPr lang="es-ES" dirty="0" err="1">
                <a:sym typeface="Wingdings" panose="05000000000000000000" pitchFamily="2" charset="2"/>
              </a:rPr>
              <a:t>nav</a:t>
            </a:r>
            <a:r>
              <a:rPr lang="es-ES" dirty="0">
                <a:sym typeface="Wingdings" panose="05000000000000000000" pitchFamily="2" charset="2"/>
              </a:rPr>
              <a:t>-menú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../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Listado16.6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navbar-collapse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collapse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='{ "in":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isExpanded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}'&gt;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navbar-nav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='["link-active"]'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routerLinkActiveOptions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='{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: true }'&gt;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='["/"]'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collapse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()'&gt;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-home'&gt;&lt;/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Home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='["link-active"]'&gt;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='["/counter"]'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='collapse()'&gt;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-education'&gt;&lt;/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Counter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='["link-active"]'&gt;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='["/fetch-data"]'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='collapse()'&gt;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-list'&gt;&lt;/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Fetch data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routerLinkActive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='["link-active"]'&gt;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='["/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"]'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collapse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()'&gt;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glyphicon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-book'&gt;&lt;/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Articles Sport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477F0D-453C-4B9D-ADE1-ED5D3DF7D4F6}"/>
              </a:ext>
            </a:extLst>
          </p:cNvPr>
          <p:cNvSpPr txBox="1"/>
          <p:nvPr/>
        </p:nvSpPr>
        <p:spPr>
          <a:xfrm>
            <a:off x="4932040" y="5647111"/>
            <a:ext cx="288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Permite navegar al componente </a:t>
            </a:r>
            <a:r>
              <a:rPr lang="es-ES" dirty="0" err="1"/>
              <a:t>article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981586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6FBB4-8C54-43E0-B849-48144647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Modificamos el modulo </a:t>
            </a:r>
          </a:p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Listado16.7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../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987EB1-9714-4C23-B9D5-B957A525A720}"/>
              </a:ext>
            </a:extLst>
          </p:cNvPr>
          <p:cNvSpPr txBox="1"/>
          <p:nvPr/>
        </p:nvSpPr>
        <p:spPr>
          <a:xfrm>
            <a:off x="4572000" y="3284984"/>
            <a:ext cx="403244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Esto lo genera </a:t>
            </a:r>
            <a:r>
              <a:rPr lang="es-ES" sz="1600" b="1" dirty="0">
                <a:sym typeface="Wingdings" panose="05000000000000000000" pitchFamily="2" charset="2"/>
              </a:rPr>
              <a:t>ng </a:t>
            </a:r>
            <a:r>
              <a:rPr lang="es-ES" sz="1600" b="1" dirty="0" err="1">
                <a:sym typeface="Wingdings" panose="05000000000000000000" pitchFamily="2" charset="2"/>
              </a:rPr>
              <a:t>generate</a:t>
            </a:r>
            <a:r>
              <a:rPr lang="es-ES" sz="1600" b="1" dirty="0">
                <a:sym typeface="Wingdings" panose="05000000000000000000" pitchFamily="2" charset="2"/>
              </a:rPr>
              <a:t> </a:t>
            </a:r>
            <a:r>
              <a:rPr lang="es-ES" sz="1600" b="1" dirty="0" err="1">
                <a:sym typeface="Wingdings" panose="05000000000000000000" pitchFamily="2" charset="2"/>
              </a:rPr>
              <a:t>component</a:t>
            </a:r>
            <a:r>
              <a:rPr lang="es-ES" sz="1600" b="1" dirty="0">
                <a:sym typeface="Wingdings" panose="05000000000000000000" pitchFamily="2" charset="2"/>
              </a:rPr>
              <a:t> </a:t>
            </a:r>
            <a:r>
              <a:rPr lang="es-ES" sz="1600" b="1" dirty="0" err="1">
                <a:sym typeface="Wingdings" panose="05000000000000000000" pitchFamily="2" charset="2"/>
              </a:rPr>
              <a:t>article</a:t>
            </a:r>
            <a:endParaRPr lang="es-ES" sz="16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ABF4F89-E263-435D-A559-ED89038A0498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411760" y="3573016"/>
            <a:ext cx="216024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01CB4A0-4925-4B3F-97BF-348D1DD19466}"/>
              </a:ext>
            </a:extLst>
          </p:cNvPr>
          <p:cNvCxnSpPr/>
          <p:nvPr/>
        </p:nvCxnSpPr>
        <p:spPr>
          <a:xfrm flipH="1">
            <a:off x="5364088" y="5733256"/>
            <a:ext cx="1512168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B66F8BE-FF45-40C0-B81F-63F8E7EC7347}"/>
              </a:ext>
            </a:extLst>
          </p:cNvPr>
          <p:cNvSpPr txBox="1"/>
          <p:nvPr/>
        </p:nvSpPr>
        <p:spPr>
          <a:xfrm>
            <a:off x="3563888" y="1484211"/>
            <a:ext cx="532859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import { </a:t>
            </a:r>
            <a:r>
              <a:rPr lang="fr-FR" sz="1400" dirty="0" err="1"/>
              <a:t>ArticleComponent</a:t>
            </a:r>
            <a:r>
              <a:rPr lang="fr-FR" sz="1400" dirty="0"/>
              <a:t> } </a:t>
            </a:r>
            <a:r>
              <a:rPr lang="fr-FR" sz="1400" dirty="0" err="1"/>
              <a:t>from</a:t>
            </a:r>
            <a:r>
              <a:rPr lang="fr-FR" sz="1400" dirty="0"/>
              <a:t> './article/</a:t>
            </a:r>
            <a:r>
              <a:rPr lang="fr-FR" sz="1400" dirty="0" err="1"/>
              <a:t>article.component</a:t>
            </a:r>
            <a:r>
              <a:rPr lang="fr-FR" sz="1400" dirty="0"/>
              <a:t>';</a:t>
            </a:r>
          </a:p>
          <a:p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982AD94-517C-4353-BE22-14ADD61BFDC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115616" y="1776599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2657D67-6CAE-4EB1-ADCC-C4C2E5F8472F}"/>
              </a:ext>
            </a:extLst>
          </p:cNvPr>
          <p:cNvCxnSpPr>
            <a:stCxn id="4" idx="0"/>
          </p:cNvCxnSpPr>
          <p:nvPr/>
        </p:nvCxnSpPr>
        <p:spPr>
          <a:xfrm flipV="1">
            <a:off x="6588224" y="2068986"/>
            <a:ext cx="0" cy="121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192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6974E-AFFA-40A1-86A0-3CB46074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Creamos una interface que represente a un artículo: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err="1">
                <a:sym typeface="Wingdings" panose="05000000000000000000" pitchFamily="2" charset="2"/>
              </a:rPr>
              <a:t>article.ts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Listado16.8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Navegar a  .\ClientApp\src\app\article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n-US" i="1" dirty="0">
                <a:sym typeface="Wingdings" panose="05000000000000000000" pitchFamily="2" charset="2"/>
              </a:rPr>
              <a:t>ng g interface article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id: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Listado16.9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../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s-ES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ACFA02-B70F-476C-A1EB-FCC9D49981DA}"/>
              </a:ext>
            </a:extLst>
          </p:cNvPr>
          <p:cNvSpPr txBox="1"/>
          <p:nvPr/>
        </p:nvSpPr>
        <p:spPr>
          <a:xfrm>
            <a:off x="4572000" y="2951349"/>
            <a:ext cx="37444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Mismos atributos que los del modelo pero en minúsculas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170E1-48A7-4836-BAB9-9D360EF89941}"/>
              </a:ext>
            </a:extLst>
          </p:cNvPr>
          <p:cNvSpPr txBox="1"/>
          <p:nvPr/>
        </p:nvSpPr>
        <p:spPr>
          <a:xfrm>
            <a:off x="4788024" y="5660665"/>
            <a:ext cx="33123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Variable para manejar una lista de artículos</a:t>
            </a:r>
          </a:p>
        </p:txBody>
      </p:sp>
    </p:spTree>
    <p:extLst>
      <p:ext uri="{BB962C8B-B14F-4D97-AF65-F5344CB8AC3E}">
        <p14:creationId xmlns:p14="http://schemas.microsoft.com/office/powerpoint/2010/main" val="20345217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522A9-F524-46CB-A4F6-9277CCB0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articles.component.html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Listado16.10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="!(articles &amp;&amp;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articles.length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 articles in database yet!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='table table-striped table-hover'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01842980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0B0AE-C412-463B-BA53-846D795F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648533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(En este tema)</a:t>
            </a:r>
          </a:p>
          <a:p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usando</a:t>
            </a:r>
            <a:r>
              <a:rPr lang="en-US" dirty="0"/>
              <a:t> ASP.NET Core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Back y Angular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Front con la </a:t>
            </a:r>
            <a:r>
              <a:rPr lang="en-US" dirty="0" err="1"/>
              <a:t>ayuda</a:t>
            </a:r>
            <a:r>
              <a:rPr lang="en-US" dirty="0"/>
              <a:t> de Entity Framework Code First.</a:t>
            </a:r>
          </a:p>
          <a:p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Artículos</a:t>
            </a:r>
            <a:r>
              <a:rPr lang="en-US" dirty="0"/>
              <a:t> para una tienda de </a:t>
            </a:r>
            <a:r>
              <a:rPr lang="en-US" dirty="0" err="1"/>
              <a:t>deportes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7526F-24EA-40E2-B746-F41BF734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Creamos el </a:t>
            </a:r>
            <a:r>
              <a:rPr lang="es-ES" b="1" dirty="0" err="1"/>
              <a:t>Service</a:t>
            </a:r>
            <a:r>
              <a:rPr lang="es-ES" dirty="0"/>
              <a:t> para que el web api lo pueda consumir.</a:t>
            </a:r>
          </a:p>
          <a:p>
            <a:r>
              <a:rPr lang="es-ES" dirty="0"/>
              <a:t>Un </a:t>
            </a:r>
            <a:r>
              <a:rPr lang="es-ES" dirty="0" err="1"/>
              <a:t>Service</a:t>
            </a:r>
            <a:r>
              <a:rPr lang="es-ES" dirty="0"/>
              <a:t> va a ser una clase que vamos a poder inyectar en cualquier componente.</a:t>
            </a:r>
          </a:p>
          <a:p>
            <a:r>
              <a:rPr lang="es-ES" sz="2800" dirty="0" err="1"/>
              <a:t>utlizaremos</a:t>
            </a:r>
            <a:r>
              <a:rPr lang="es-ES" sz="2800" dirty="0"/>
              <a:t> </a:t>
            </a:r>
            <a:r>
              <a:rPr lang="es-ES" sz="2800" b="1" dirty="0" err="1"/>
              <a:t>AngularCli</a:t>
            </a:r>
            <a:r>
              <a:rPr lang="es-ES" sz="2800" b="1" dirty="0"/>
              <a:t>: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Teclear: 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ng g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service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article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/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article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(queremos generar el servicio dentro de la carpeta de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article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). Esto genera los siguientes archivos:</a:t>
            </a:r>
          </a:p>
          <a:p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article.service.spec.ts</a:t>
            </a:r>
            <a:endParaRPr lang="es-ES" sz="2000" i="1" dirty="0"/>
          </a:p>
          <a:p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article.service.ts</a:t>
            </a:r>
            <a:endParaRPr lang="es-ES" sz="2000" i="1" dirty="0"/>
          </a:p>
          <a:p>
            <a:pPr marL="0" indent="0">
              <a:buNone/>
            </a:pPr>
            <a:endParaRPr lang="es-ES" sz="2000" dirty="0"/>
          </a:p>
          <a:p>
            <a:endParaRPr lang="es-ES" sz="2000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3616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CA5-7A2E-4F62-BD74-0B259996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article.service.ts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Listado16.11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http: HttpClient, @Inject(</a:t>
            </a:r>
            <a:r>
              <a:rPr lang="nb-NO" sz="1800" dirty="0">
                <a:solidFill>
                  <a:srgbClr val="A31515"/>
                </a:solidFill>
                <a:latin typeface="Consolas" panose="020B0609020204030204" pitchFamily="49" charset="0"/>
              </a:rPr>
              <a:t>'BASE_URL'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baseUrl: 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this.apiURL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GetArticles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B22B6E-5EFE-4195-A104-BBFB2DA50666}"/>
              </a:ext>
            </a:extLst>
          </p:cNvPr>
          <p:cNvSpPr txBox="1"/>
          <p:nvPr/>
        </p:nvSpPr>
        <p:spPr>
          <a:xfrm>
            <a:off x="6444208" y="1916832"/>
            <a:ext cx="244827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HttpClient</a:t>
            </a:r>
            <a:r>
              <a:rPr lang="es-ES" dirty="0"/>
              <a:t> es la clase de Angular que permite </a:t>
            </a:r>
            <a:r>
              <a:rPr lang="es-ES" dirty="0" err="1"/>
              <a:t>cumunicarse</a:t>
            </a:r>
            <a:r>
              <a:rPr lang="es-ES" dirty="0"/>
              <a:t> con el Web </a:t>
            </a:r>
            <a:r>
              <a:rPr lang="es-ES" dirty="0" err="1"/>
              <a:t>Services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3FCD060-734C-40A9-9B5D-841F9DAF9DAD}"/>
              </a:ext>
            </a:extLst>
          </p:cNvPr>
          <p:cNvCxnSpPr>
            <a:stCxn id="6" idx="0"/>
          </p:cNvCxnSpPr>
          <p:nvPr/>
        </p:nvCxnSpPr>
        <p:spPr>
          <a:xfrm flipV="1">
            <a:off x="7668344" y="14847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219C29A-2AC7-4B63-A61F-F46EEF624B87}"/>
              </a:ext>
            </a:extLst>
          </p:cNvPr>
          <p:cNvCxnSpPr/>
          <p:nvPr/>
        </p:nvCxnSpPr>
        <p:spPr>
          <a:xfrm flipH="1">
            <a:off x="6948264" y="148478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486F48-82D5-496E-9327-8BAF22A1C615}"/>
              </a:ext>
            </a:extLst>
          </p:cNvPr>
          <p:cNvSpPr txBox="1"/>
          <p:nvPr/>
        </p:nvSpPr>
        <p:spPr>
          <a:xfrm>
            <a:off x="5261248" y="5894293"/>
            <a:ext cx="35283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Ruta al controlador y método de </a:t>
            </a:r>
            <a:r>
              <a:rPr lang="es-ES" dirty="0" err="1"/>
              <a:t>articles</a:t>
            </a:r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C967B0E-C299-48F3-A0B9-421174D8178C}"/>
              </a:ext>
            </a:extLst>
          </p:cNvPr>
          <p:cNvCxnSpPr/>
          <p:nvPr/>
        </p:nvCxnSpPr>
        <p:spPr>
          <a:xfrm flipV="1">
            <a:off x="8388424" y="5013176"/>
            <a:ext cx="0" cy="88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6FAE170-A87D-4AF0-8420-B10CE0A2C4DD}"/>
              </a:ext>
            </a:extLst>
          </p:cNvPr>
          <p:cNvCxnSpPr/>
          <p:nvPr/>
        </p:nvCxnSpPr>
        <p:spPr>
          <a:xfrm flipH="1">
            <a:off x="7884368" y="50131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918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E5AE1-9EAA-465A-963D-F5C3D9FF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Inyectamos el servicio en el componente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Listado16.12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article.service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'app-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'./article.component.html'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'./article.component.css'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articlesServices:ArticleService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.articlesServices.getArticles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(articles =&gt; </a:t>
            </a:r>
            <a:r>
              <a:rPr lang="fr-FR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articles,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error =&gt;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1738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054BB-9067-4DC2-93CD-C5CD1D1A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dirty="0"/>
              <a:t>Modificamos el modulo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Listado16.13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'./home/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home.component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'./counter/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counter.component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-data/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fetch-data.component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'./article/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article.component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article.service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8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966ADC-8351-4582-B32E-435D9FB1BBD5}"/>
              </a:ext>
            </a:extLst>
          </p:cNvPr>
          <p:cNvCxnSpPr/>
          <p:nvPr/>
        </p:nvCxnSpPr>
        <p:spPr>
          <a:xfrm flipH="1">
            <a:off x="8028384" y="5661248"/>
            <a:ext cx="6584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2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3B591-5DCE-488E-AC43-C332E2C7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8CAD4-40D7-47A1-B564-64E0A683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589240"/>
            <a:ext cx="792549" cy="2621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B77A67-A471-44FC-88BB-96479C0551B2}"/>
              </a:ext>
            </a:extLst>
          </p:cNvPr>
          <p:cNvSpPr txBox="1"/>
          <p:nvPr/>
        </p:nvSpPr>
        <p:spPr>
          <a:xfrm>
            <a:off x="5868144" y="5851391"/>
            <a:ext cx="2304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2035861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73D82-F0C1-46CE-B784-1D515C97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Crear </a:t>
            </a:r>
            <a:r>
              <a:rPr lang="es-ES" b="1" i="1" u="sng" dirty="0"/>
              <a:t>Formulario</a:t>
            </a:r>
            <a:r>
              <a:rPr lang="es-ES" b="1" dirty="0"/>
              <a:t> para </a:t>
            </a:r>
            <a:r>
              <a:rPr lang="es-ES" b="1" dirty="0" err="1"/>
              <a:t>Inserción,Edición</a:t>
            </a:r>
            <a:r>
              <a:rPr lang="es-ES" b="1" dirty="0"/>
              <a:t> y Borrado de datos.</a:t>
            </a:r>
          </a:p>
          <a:p>
            <a:r>
              <a:rPr lang="es-ES" dirty="0"/>
              <a:t>Angular </a:t>
            </a:r>
            <a:r>
              <a:rPr lang="es-ES" dirty="0" err="1"/>
              <a:t>Cli</a:t>
            </a:r>
            <a:r>
              <a:rPr lang="es-ES" dirty="0"/>
              <a:t> : </a:t>
            </a:r>
          </a:p>
          <a:p>
            <a:pPr marL="393700" lvl="1" indent="0">
              <a:buNone/>
            </a:pPr>
            <a:r>
              <a:rPr lang="es-ES" i="1" dirty="0"/>
              <a:t>ng g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i="1" dirty="0" err="1"/>
              <a:t>article</a:t>
            </a:r>
            <a:r>
              <a:rPr lang="es-ES" i="1" dirty="0"/>
              <a:t>/</a:t>
            </a:r>
            <a:r>
              <a:rPr lang="es-ES" i="1" dirty="0" err="1"/>
              <a:t>article-form</a:t>
            </a:r>
            <a:r>
              <a:rPr lang="es-ES" i="1" dirty="0"/>
              <a:t> </a:t>
            </a:r>
            <a:r>
              <a:rPr lang="fr-FR" sz="2400" i="1" dirty="0">
                <a:sym typeface="Wingdings" panose="05000000000000000000" pitchFamily="2" charset="2"/>
              </a:rPr>
              <a:t>--skip-import</a:t>
            </a:r>
            <a:r>
              <a:rPr lang="es-ES" sz="2400" i="1" dirty="0">
                <a:sym typeface="Wingdings" panose="05000000000000000000" pitchFamily="2" charset="2"/>
              </a:rPr>
              <a:t> </a:t>
            </a:r>
            <a:endParaRPr lang="es-ES" i="1" dirty="0"/>
          </a:p>
          <a:p>
            <a:r>
              <a:rPr lang="es-ES" dirty="0"/>
              <a:t>Esto genera los siguientes ficheros:</a:t>
            </a:r>
          </a:p>
          <a:p>
            <a:pPr marL="393700" lvl="1" indent="0">
              <a:buNone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article-form</a:t>
            </a:r>
            <a:r>
              <a:rPr lang="es-ES" sz="2000" i="1" dirty="0"/>
              <a:t>/article-form.component.html</a:t>
            </a:r>
          </a:p>
          <a:p>
            <a:pPr marL="393700" lvl="1" indent="0">
              <a:buNone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article-form</a:t>
            </a:r>
            <a:r>
              <a:rPr lang="es-ES" sz="2000" i="1" dirty="0"/>
              <a:t>/</a:t>
            </a:r>
            <a:r>
              <a:rPr lang="es-ES" sz="2000" i="1" dirty="0" err="1"/>
              <a:t>article-form.component.spec.ts</a:t>
            </a:r>
            <a:endParaRPr lang="es-ES" sz="2000" i="1" dirty="0"/>
          </a:p>
          <a:p>
            <a:pPr marL="393700" lvl="1" indent="0">
              <a:buNone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article-form</a:t>
            </a:r>
            <a:r>
              <a:rPr lang="es-ES" sz="2000" i="1" dirty="0"/>
              <a:t>/</a:t>
            </a:r>
            <a:r>
              <a:rPr lang="es-ES" sz="2000" i="1" dirty="0" err="1"/>
              <a:t>article-form.component.ts</a:t>
            </a:r>
            <a:endParaRPr lang="es-ES" sz="2000" i="1" dirty="0"/>
          </a:p>
          <a:p>
            <a:pPr marL="393700" lvl="1" indent="0">
              <a:buNone/>
            </a:pPr>
            <a:r>
              <a:rPr lang="es-ES" sz="2000" i="1" dirty="0" err="1"/>
              <a:t>src</a:t>
            </a:r>
            <a:r>
              <a:rPr lang="es-ES" sz="2000" i="1" dirty="0"/>
              <a:t>/app/</a:t>
            </a:r>
            <a:r>
              <a:rPr lang="es-ES" sz="2000" i="1" dirty="0" err="1"/>
              <a:t>article</a:t>
            </a:r>
            <a:r>
              <a:rPr lang="es-ES" sz="2000" i="1" dirty="0"/>
              <a:t>/</a:t>
            </a:r>
            <a:r>
              <a:rPr lang="es-ES" sz="2000" i="1" dirty="0" err="1"/>
              <a:t>article-form</a:t>
            </a:r>
            <a:r>
              <a:rPr lang="es-ES" sz="2000" i="1" dirty="0"/>
              <a:t>/article-form.component.css</a:t>
            </a:r>
          </a:p>
          <a:p>
            <a:r>
              <a:rPr lang="es-ES" dirty="0"/>
              <a:t>Y además actualiza: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i="1" dirty="0" err="1"/>
              <a:t>src</a:t>
            </a:r>
            <a:r>
              <a:rPr lang="es-ES" i="1" dirty="0"/>
              <a:t>/app/</a:t>
            </a:r>
            <a:r>
              <a:rPr lang="es-ES" i="1" dirty="0" err="1"/>
              <a:t>app.module.ts</a:t>
            </a:r>
            <a:endParaRPr lang="es-ES" i="1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6194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555F8-28AD-4047-9F12-A33B90C8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Añadimos la nueva ruta al formulario en el Modulo.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Listado16.14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../</a:t>
            </a:r>
          </a:p>
          <a:p>
            <a:pPr marL="0" indent="0">
              <a:buNone/>
            </a:pP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article-form.component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endParaRPr lang="es-E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05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article-add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../</a:t>
            </a:r>
            <a:endParaRPr lang="es-ES" sz="105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F820BE4-1E30-47CA-A190-8F5F4E07070F}"/>
              </a:ext>
            </a:extLst>
          </p:cNvPr>
          <p:cNvCxnSpPr/>
          <p:nvPr/>
        </p:nvCxnSpPr>
        <p:spPr>
          <a:xfrm flipH="1">
            <a:off x="2555776" y="3933056"/>
            <a:ext cx="504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C5DF35-07E8-4CC3-96E0-A60BF5095082}"/>
              </a:ext>
            </a:extLst>
          </p:cNvPr>
          <p:cNvCxnSpPr/>
          <p:nvPr/>
        </p:nvCxnSpPr>
        <p:spPr>
          <a:xfrm flipH="1">
            <a:off x="6804248" y="198884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9373118-DBCB-4398-9C86-673C85D39C63}"/>
              </a:ext>
            </a:extLst>
          </p:cNvPr>
          <p:cNvCxnSpPr>
            <a:cxnSpLocks/>
          </p:cNvCxnSpPr>
          <p:nvPr/>
        </p:nvCxnSpPr>
        <p:spPr>
          <a:xfrm flipH="1">
            <a:off x="6804248" y="602128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94B1B55-781C-4CFE-B2B1-768DAE03917D}"/>
              </a:ext>
            </a:extLst>
          </p:cNvPr>
          <p:cNvCxnSpPr/>
          <p:nvPr/>
        </p:nvCxnSpPr>
        <p:spPr>
          <a:xfrm>
            <a:off x="7596336" y="198884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4924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CD80C-B2C3-426A-983B-488916F0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la navegación hacia el componente.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Listado16.15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='["/article-add"]'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dirty="0"/>
              <a:t>(Probar) </a:t>
            </a:r>
          </a:p>
          <a:p>
            <a:pPr marL="0" indent="0">
              <a:buNone/>
            </a:pPr>
            <a:r>
              <a:rPr lang="es-ES" dirty="0"/>
              <a:t>Mostrará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/>
              <a:t>article-form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!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34952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D2976-D344-48A8-8B2A-F5141EE9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Importamos el formulario reactivo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Listado16.16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/…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article-add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…/</a:t>
            </a:r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90091834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8DC84-8F5F-416B-A5F5-F4F21664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000" dirty="0">
                <a:sym typeface="Wingdings" panose="05000000000000000000" pitchFamily="2" charset="2"/>
              </a:rPr>
              <a:t> en </a:t>
            </a:r>
            <a:r>
              <a:rPr lang="es-ES" sz="2000" dirty="0" err="1">
                <a:sym typeface="Wingdings" panose="05000000000000000000" pitchFamily="2" charset="2"/>
              </a:rPr>
              <a:t>src</a:t>
            </a:r>
            <a:r>
              <a:rPr lang="es-ES" sz="2000" dirty="0"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ym typeface="Wingdings" panose="05000000000000000000" pitchFamily="2" charset="2"/>
              </a:rPr>
              <a:t>article</a:t>
            </a:r>
            <a:r>
              <a:rPr lang="es-ES" sz="2000" dirty="0">
                <a:sym typeface="Wingdings" panose="05000000000000000000" pitchFamily="2" charset="2"/>
              </a:rPr>
              <a:t>/</a:t>
            </a:r>
            <a:r>
              <a:rPr lang="es-ES" sz="2000" dirty="0" err="1">
                <a:sym typeface="Wingdings" panose="05000000000000000000" pitchFamily="2" charset="2"/>
              </a:rPr>
              <a:t>article-form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Listado16.17</a:t>
            </a:r>
            <a:endParaRPr lang="es-E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FormBuilder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'app-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'./article-form.component.html'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'./article-form.component.css'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fb:FormBuilder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.fb.group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C9C799-3194-4CDF-B1AB-8EF3F8E188D1}"/>
              </a:ext>
            </a:extLst>
          </p:cNvPr>
          <p:cNvSpPr txBox="1"/>
          <p:nvPr/>
        </p:nvSpPr>
        <p:spPr>
          <a:xfrm>
            <a:off x="5796136" y="1988840"/>
            <a:ext cx="302433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b="1" dirty="0" err="1"/>
              <a:t>FormBuilder</a:t>
            </a:r>
            <a:r>
              <a:rPr lang="es-ES" sz="1600" dirty="0"/>
              <a:t>: Permite construir el modelo que representa a los campos de un formulario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581802-CE43-4D51-A016-D401B1C890A4}"/>
              </a:ext>
            </a:extLst>
          </p:cNvPr>
          <p:cNvSpPr txBox="1"/>
          <p:nvPr/>
        </p:nvSpPr>
        <p:spPr>
          <a:xfrm>
            <a:off x="5690135" y="3931894"/>
            <a:ext cx="310668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b="1" dirty="0" err="1"/>
              <a:t>FormGroup</a:t>
            </a:r>
            <a:r>
              <a:rPr lang="es-ES" sz="1600" b="1" dirty="0"/>
              <a:t>: </a:t>
            </a:r>
            <a:r>
              <a:rPr lang="es-ES" sz="1600" dirty="0"/>
              <a:t>Representa el modelo del formulario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25921-3286-4570-9EF3-7B291966C256}"/>
              </a:ext>
            </a:extLst>
          </p:cNvPr>
          <p:cNvSpPr txBox="1"/>
          <p:nvPr/>
        </p:nvSpPr>
        <p:spPr>
          <a:xfrm>
            <a:off x="5690135" y="5229200"/>
            <a:ext cx="299666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Está creando un modelo que va a tener estas tres propiedades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F0C1D6D-9F7B-452D-A63D-6A6732C9ECE3}"/>
              </a:ext>
            </a:extLst>
          </p:cNvPr>
          <p:cNvCxnSpPr>
            <a:stCxn id="11" idx="1"/>
          </p:cNvCxnSpPr>
          <p:nvPr/>
        </p:nvCxnSpPr>
        <p:spPr>
          <a:xfrm flipH="1">
            <a:off x="3347865" y="5644699"/>
            <a:ext cx="2342270" cy="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5742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D59FD-07B7-4191-98C2-7FB6D546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PARTE A: PREPARAR EL PROYECTO</a:t>
            </a:r>
          </a:p>
          <a:p>
            <a:r>
              <a:rPr lang="es-ES" dirty="0"/>
              <a:t>Nuevo Proyecto (Aplicación Web </a:t>
            </a:r>
            <a:r>
              <a:rPr lang="es-ES" dirty="0" err="1"/>
              <a:t>ASP.Net</a:t>
            </a:r>
            <a:r>
              <a:rPr lang="es-ES" dirty="0"/>
              <a:t> Core)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i="1" dirty="0" err="1">
                <a:sym typeface="Wingdings" panose="05000000000000000000" pitchFamily="2" charset="2"/>
              </a:rPr>
              <a:t>SportsAngularCRUDApp</a:t>
            </a:r>
            <a:endParaRPr lang="es-ES" i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ASP.NET Core 5.0 con Angular</a:t>
            </a:r>
          </a:p>
          <a:p>
            <a:r>
              <a:rPr lang="es-ES" dirty="0"/>
              <a:t>F5, esto actualiza las dependencias usando </a:t>
            </a:r>
            <a:r>
              <a:rPr lang="es-ES" b="1" dirty="0" err="1"/>
              <a:t>npm</a:t>
            </a:r>
            <a:r>
              <a:rPr lang="es-ES" dirty="0"/>
              <a:t> necesarias para el proyecto Angular</a:t>
            </a:r>
          </a:p>
          <a:p>
            <a:pPr marL="0" indent="0">
              <a:buNone/>
            </a:pPr>
            <a:r>
              <a:rPr lang="es-ES" dirty="0"/>
              <a:t>	(esto tarda bastantes minutos…)</a:t>
            </a:r>
          </a:p>
          <a:p>
            <a:r>
              <a:rPr lang="es-ES" dirty="0"/>
              <a:t>Añadir </a:t>
            </a:r>
            <a:r>
              <a:rPr lang="es-ES" dirty="0" err="1"/>
              <a:t>EntityFramework</a:t>
            </a:r>
            <a:r>
              <a:rPr lang="es-ES" dirty="0"/>
              <a:t>. </a:t>
            </a:r>
            <a:r>
              <a:rPr lang="es-ES" dirty="0" err="1"/>
              <a:t>Packages</a:t>
            </a:r>
            <a:r>
              <a:rPr lang="es-ES" dirty="0"/>
              <a:t>():</a:t>
            </a:r>
          </a:p>
          <a:p>
            <a:pPr lvl="1"/>
            <a:r>
              <a:rPr lang="es-ES" b="1" i="1" dirty="0" err="1"/>
              <a:t>Microsoft.EntityFrameworkCore.SqlServer</a:t>
            </a:r>
            <a:endParaRPr lang="es-ES" b="1" i="1" dirty="0"/>
          </a:p>
          <a:p>
            <a:pPr lvl="1"/>
            <a:r>
              <a:rPr lang="es-ES" b="1" i="1" dirty="0" err="1"/>
              <a:t>Microsoft.EntityFrameworkCore.Tools</a:t>
            </a:r>
            <a:endParaRPr lang="es-ES" b="1" i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41380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9A4A6-3728-46B5-AF4D-B44F7662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article-form.component.html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articleform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Listado16.18</a:t>
            </a:r>
            <a:endParaRPr lang="es-ES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-horizontal"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save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formGroup</a:t>
            </a:r>
            <a:r>
              <a:rPr lang="es-ES" sz="11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="{'has-error':(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touched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 }"&gt;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="col-md-8"&gt;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-z ]+$"/&gt;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help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('name').touched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||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('name').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errors.required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Required field 'Name'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errors.minlength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Articles must be at least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0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formGroup.get</a:t>
            </a:r>
            <a:r>
              <a:rPr lang="en-US" sz="1000" dirty="0">
                <a:solidFill>
                  <a:srgbClr val="800080"/>
                </a:solidFill>
                <a:latin typeface="Consolas" panose="020B0609020204030204" pitchFamily="49" charset="0"/>
              </a:rPr>
              <a:t>('name').</a:t>
            </a:r>
            <a:r>
              <a:rPr lang="en-US" sz="1000" dirty="0" err="1">
                <a:solidFill>
                  <a:srgbClr val="800080"/>
                </a:solidFill>
                <a:latin typeface="Consolas" panose="020B0609020204030204" pitchFamily="49" charset="0"/>
              </a:rPr>
              <a:t>errors.minlength.requiredLength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characterers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errors.pattern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Articles names can only contain letters and spaces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5753838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A1B36-8778-40A8-9FF4-02D4CCAF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="{'has-error': 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touched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}"&gt;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="category"&gt;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="col-md-4"&gt;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-z ]+$"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help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touched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('category').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errors.required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Required field 'Category'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errors.pattern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Categories names can only contain letters and spaces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7523497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6BE9-6F76-4182-A124-B45DA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="{'has-error':(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touched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}"&gt;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="col-md-2 control-label"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="price"&gt;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="col-md-4"&gt;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help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-block"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touched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formGroup.get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('price').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errors.required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Required field 'Price'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383026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76AB-A9E0-4DC1-B375-A78AB9A4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="col-md-4 col-md-offset-2"&gt;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btn-primary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="!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formGroup.valid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btn-secondary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='["/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"]'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Cancel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6156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881D6-BFA8-4EF3-8BB2-250A2926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2808312"/>
          </a:xfrm>
        </p:spPr>
        <p:txBody>
          <a:bodyPr/>
          <a:lstStyle/>
          <a:p>
            <a:r>
              <a:rPr lang="es-ES" dirty="0"/>
              <a:t>Confeccionamos método ‘</a:t>
            </a:r>
            <a:r>
              <a:rPr lang="es-ES" i="1" dirty="0" err="1"/>
              <a:t>Save</a:t>
            </a:r>
            <a:r>
              <a:rPr lang="es-ES" dirty="0"/>
              <a:t>’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</a:t>
            </a:r>
            <a:r>
              <a:rPr lang="es-ES" sz="20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000" dirty="0">
                <a:sym typeface="Wingdings" panose="05000000000000000000" pitchFamily="2" charset="2"/>
              </a:rPr>
              <a:t> en </a:t>
            </a:r>
            <a:r>
              <a:rPr lang="es-ES" sz="2000" dirty="0" err="1">
                <a:sym typeface="Wingdings" panose="05000000000000000000" pitchFamily="2" charset="2"/>
              </a:rPr>
              <a:t>src</a:t>
            </a:r>
            <a:r>
              <a:rPr lang="es-ES" sz="2000" dirty="0"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ym typeface="Wingdings" panose="05000000000000000000" pitchFamily="2" charset="2"/>
              </a:rPr>
              <a:t>article</a:t>
            </a:r>
            <a:r>
              <a:rPr lang="es-ES" sz="2000" dirty="0">
                <a:sym typeface="Wingdings" panose="05000000000000000000" pitchFamily="2" charset="2"/>
              </a:rPr>
              <a:t>/</a:t>
            </a:r>
            <a:r>
              <a:rPr lang="es-ES" sz="2000" dirty="0" err="1">
                <a:sym typeface="Wingdings" panose="05000000000000000000" pitchFamily="2" charset="2"/>
              </a:rPr>
              <a:t>article-form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/>
              <a:t>../ 				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Listado16.19</a:t>
            </a:r>
            <a:endParaRPr lang="es-ES" sz="2000" dirty="0"/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({},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2F40FD-B763-4C14-9722-04AFCC6A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976"/>
            <a:ext cx="9144000" cy="413287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5D55A0C-9D86-4B02-ACF3-6D884D46D06B}"/>
              </a:ext>
            </a:extLst>
          </p:cNvPr>
          <p:cNvCxnSpPr/>
          <p:nvPr/>
        </p:nvCxnSpPr>
        <p:spPr>
          <a:xfrm>
            <a:off x="323528" y="60932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51616C9-0F2E-4247-B70A-02D1D308CA6C}"/>
              </a:ext>
            </a:extLst>
          </p:cNvPr>
          <p:cNvCxnSpPr/>
          <p:nvPr/>
        </p:nvCxnSpPr>
        <p:spPr>
          <a:xfrm flipV="1">
            <a:off x="323528" y="5301208"/>
            <a:ext cx="576064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107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AFD1-2312-44E6-A875-3B3E6527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article.service.ts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Listado16.20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/Observable'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http: HttpClient, @Inject(</a:t>
            </a:r>
            <a:r>
              <a:rPr lang="nb-NO" sz="1400" dirty="0">
                <a:solidFill>
                  <a:srgbClr val="A31515"/>
                </a:solidFill>
                <a:latin typeface="Consolas" panose="020B0609020204030204" pitchFamily="49" charset="0"/>
              </a:rPr>
              <a:t>'BASE_URL'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baseUrl: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GetArticles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createArticle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(article: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.http.post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article);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92955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92AFA-E7D8-47EC-A181-9C837D72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Regresamos a ;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dirty="0" err="1">
                <a:sym typeface="Wingdings" panose="05000000000000000000" pitchFamily="2" charset="2"/>
              </a:rPr>
              <a:t>src</a:t>
            </a:r>
            <a:r>
              <a:rPr lang="es-ES" sz="2400" dirty="0">
                <a:sym typeface="Wingdings" panose="05000000000000000000" pitchFamily="2" charset="2"/>
              </a:rPr>
              <a:t>/app/</a:t>
            </a:r>
            <a:r>
              <a:rPr lang="es-ES" sz="2400" dirty="0" err="1">
                <a:sym typeface="Wingdings" panose="05000000000000000000" pitchFamily="2" charset="2"/>
              </a:rPr>
              <a:t>article</a:t>
            </a:r>
            <a:r>
              <a:rPr lang="es-ES" sz="2400" dirty="0">
                <a:sym typeface="Wingdings" panose="05000000000000000000" pitchFamily="2" charset="2"/>
              </a:rPr>
              <a:t>/</a:t>
            </a:r>
            <a:r>
              <a:rPr lang="es-ES" sz="2400" dirty="0" err="1">
                <a:sym typeface="Wingdings" panose="05000000000000000000" pitchFamily="2" charset="2"/>
              </a:rPr>
              <a:t>article-form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Listado16.21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article.service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 Router }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'app-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'./article-form.component.html'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'./article-form.component.css'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5034528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5DB49-09DF-49DE-81F7-922B9F36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fb:FormBuilder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.fb.group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({},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console.table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.articleServices.createArticle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.subscribe(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.onSaveSuccess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error =&gt;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onSaveSuccess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6E26F3-84F1-4310-83DA-B2FCDAF5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96" y="4941168"/>
            <a:ext cx="2450804" cy="5974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BDE520-2A74-43A1-801B-570B665A97F5}"/>
              </a:ext>
            </a:extLst>
          </p:cNvPr>
          <p:cNvSpPr txBox="1"/>
          <p:nvPr/>
        </p:nvSpPr>
        <p:spPr>
          <a:xfrm>
            <a:off x="6235996" y="5401271"/>
            <a:ext cx="245080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Esto crea un nuevo registro y actualiza la tabla</a:t>
            </a:r>
          </a:p>
        </p:txBody>
      </p:sp>
    </p:spTree>
    <p:extLst>
      <p:ext uri="{BB962C8B-B14F-4D97-AF65-F5344CB8AC3E}">
        <p14:creationId xmlns:p14="http://schemas.microsoft.com/office/powerpoint/2010/main" val="14143230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96BF8-234A-4263-BEBF-15E976EF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Edición:</a:t>
            </a:r>
          </a:p>
          <a:p>
            <a:pPr marL="0" indent="0">
              <a:buNone/>
            </a:pPr>
            <a:r>
              <a:rPr lang="es-ES" dirty="0"/>
              <a:t>Vamos a diferenciar el modo Edición(</a:t>
            </a:r>
            <a:r>
              <a:rPr lang="es-ES" i="1" dirty="0" err="1"/>
              <a:t>edit</a:t>
            </a:r>
            <a:r>
              <a:rPr lang="es-ES" i="1" dirty="0"/>
              <a:t> </a:t>
            </a:r>
            <a:r>
              <a:rPr lang="es-ES" i="1" dirty="0" err="1"/>
              <a:t>article</a:t>
            </a:r>
            <a:r>
              <a:rPr lang="es-ES" dirty="0"/>
              <a:t>) del modo Creación (</a:t>
            </a:r>
            <a:r>
              <a:rPr lang="es-ES" i="1" dirty="0" err="1"/>
              <a:t>add</a:t>
            </a:r>
            <a:r>
              <a:rPr lang="es-ES" i="1" dirty="0"/>
              <a:t> </a:t>
            </a:r>
            <a:r>
              <a:rPr lang="es-ES" i="1" dirty="0" err="1"/>
              <a:t>article</a:t>
            </a:r>
            <a:r>
              <a:rPr lang="es-ES" dirty="0"/>
              <a:t>).</a:t>
            </a:r>
          </a:p>
          <a:p>
            <a:pPr marL="0" indent="0">
              <a:buNone/>
            </a:pPr>
            <a:r>
              <a:rPr lang="es-ES" dirty="0"/>
              <a:t>Para ello agregamos una nueva regla de ruteo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Listado16.22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article-add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article-edit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/:id'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2400" dirty="0"/>
              <a:t>…/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684D751-5666-4F0F-962F-39D66BE24FAB}"/>
              </a:ext>
            </a:extLst>
          </p:cNvPr>
          <p:cNvCxnSpPr/>
          <p:nvPr/>
        </p:nvCxnSpPr>
        <p:spPr>
          <a:xfrm flipV="1">
            <a:off x="3923928" y="530120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41A3D40-ECB9-4EFD-9C74-2E760965EAC5}"/>
              </a:ext>
            </a:extLst>
          </p:cNvPr>
          <p:cNvSpPr txBox="1"/>
          <p:nvPr/>
        </p:nvSpPr>
        <p:spPr>
          <a:xfrm>
            <a:off x="2951820" y="5998244"/>
            <a:ext cx="19442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parámetro</a:t>
            </a:r>
          </a:p>
        </p:txBody>
      </p:sp>
    </p:spTree>
    <p:extLst>
      <p:ext uri="{BB962C8B-B14F-4D97-AF65-F5344CB8AC3E}">
        <p14:creationId xmlns:p14="http://schemas.microsoft.com/office/powerpoint/2010/main" val="13456879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A00A4-4663-4391-99A0-7E6422BF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dirty="0" err="1">
                <a:sym typeface="Wingdings" panose="05000000000000000000" pitchFamily="2" charset="2"/>
              </a:rPr>
              <a:t>src</a:t>
            </a:r>
            <a:r>
              <a:rPr lang="es-ES" sz="2400" dirty="0">
                <a:sym typeface="Wingdings" panose="05000000000000000000" pitchFamily="2" charset="2"/>
              </a:rPr>
              <a:t>/app/</a:t>
            </a:r>
            <a:r>
              <a:rPr lang="es-ES" sz="2400" dirty="0" err="1">
                <a:sym typeface="Wingdings" panose="05000000000000000000" pitchFamily="2" charset="2"/>
              </a:rPr>
              <a:t>article</a:t>
            </a:r>
            <a:r>
              <a:rPr lang="es-ES" sz="2400" dirty="0">
                <a:sym typeface="Wingdings" panose="05000000000000000000" pitchFamily="2" charset="2"/>
              </a:rPr>
              <a:t>/</a:t>
            </a:r>
            <a:r>
              <a:rPr lang="es-ES" sz="2400" dirty="0" err="1">
                <a:sym typeface="Wingdings" panose="05000000000000000000" pitchFamily="2" charset="2"/>
              </a:rPr>
              <a:t>article-form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Listado16.23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fb:FormBuilder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modoEdicion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…/</a:t>
            </a:r>
            <a:endParaRPr lang="es-E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BFF343-77B5-4EC8-9978-A33999514B09}"/>
              </a:ext>
            </a:extLst>
          </p:cNvPr>
          <p:cNvSpPr txBox="1"/>
          <p:nvPr/>
        </p:nvSpPr>
        <p:spPr>
          <a:xfrm>
            <a:off x="3851920" y="5114801"/>
            <a:ext cx="46805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Esta variable permite que el formulario se ponga en modo de edición o en modo de insertado</a:t>
            </a:r>
          </a:p>
        </p:txBody>
      </p:sp>
    </p:spTree>
    <p:extLst>
      <p:ext uri="{BB962C8B-B14F-4D97-AF65-F5344CB8AC3E}">
        <p14:creationId xmlns:p14="http://schemas.microsoft.com/office/powerpoint/2010/main" val="19650185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2EF68-C8F7-4722-B6C9-E0AE2CB4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PARTE B: PREPARAR ENTITY FRAMEWORK</a:t>
            </a:r>
          </a:p>
          <a:p>
            <a:r>
              <a:rPr lang="es-ES" dirty="0"/>
              <a:t>Crear Carpeta </a:t>
            </a:r>
            <a:r>
              <a:rPr lang="es-ES" dirty="0" err="1"/>
              <a:t>Models</a:t>
            </a:r>
            <a:endParaRPr lang="es-ES" dirty="0"/>
          </a:p>
          <a:p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Articles.cs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Models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– Listado16.1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Category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solidFill>
                  <a:srgbClr val="000000"/>
                </a:solidFill>
              </a:rPr>
              <a:t>Nuevo fichero </a:t>
            </a:r>
            <a:r>
              <a:rPr lang="es-ES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rgbClr val="000000"/>
                </a:solidFill>
                <a:sym typeface="Wingdings" panose="05000000000000000000" pitchFamily="2" charset="2"/>
              </a:rPr>
              <a:t>SportDbContext.cs</a:t>
            </a:r>
            <a:r>
              <a:rPr lang="es-ES" dirty="0">
                <a:solidFill>
                  <a:srgbClr val="000000"/>
                </a:solidFill>
                <a:sym typeface="Wingdings" panose="05000000000000000000" pitchFamily="2" charset="2"/>
              </a:rPr>
              <a:t> en </a:t>
            </a:r>
            <a:r>
              <a:rPr lang="es-ES" dirty="0" err="1">
                <a:solidFill>
                  <a:srgbClr val="000000"/>
                </a:solidFill>
                <a:sym typeface="Wingdings" panose="05000000000000000000" pitchFamily="2" charset="2"/>
              </a:rPr>
              <a:t>Models</a:t>
            </a: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SportDbContext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SportDbContext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SportDbContext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 : 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		– Listado16.2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5588100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DE888-717F-4B68-87C4-E8FAA25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/…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Listado16.24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='["/article-edit/" + article.id]'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…/</a:t>
            </a:r>
          </a:p>
        </p:txBody>
      </p:sp>
    </p:spTree>
    <p:extLst>
      <p:ext uri="{BB962C8B-B14F-4D97-AF65-F5344CB8AC3E}">
        <p14:creationId xmlns:p14="http://schemas.microsoft.com/office/powerpoint/2010/main" val="17229698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4A24C-8299-4CFC-ABA2-A35BE33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1"/>
          </a:xfrm>
        </p:spPr>
        <p:txBody>
          <a:bodyPr/>
          <a:lstStyle/>
          <a:p>
            <a:pPr marL="0" indent="0">
              <a:buNone/>
            </a:pPr>
            <a:r>
              <a:rPr lang="es-ES" sz="1800" b="1" dirty="0"/>
              <a:t>Inyectamos la clase </a:t>
            </a:r>
            <a:r>
              <a:rPr lang="es-ES" sz="1800" b="1" i="1" dirty="0" err="1"/>
              <a:t>ActivatedRoute</a:t>
            </a:r>
            <a:r>
              <a:rPr lang="es-ES" sz="1800" b="1" dirty="0"/>
              <a:t> para controlar la ruta activa. </a:t>
            </a:r>
          </a:p>
          <a:p>
            <a:pPr marL="0" indent="0">
              <a:buNone/>
            </a:pPr>
            <a:r>
              <a:rPr lang="es-ES" sz="1800" dirty="0">
                <a:sym typeface="Wingdings" panose="05000000000000000000" pitchFamily="2" charset="2"/>
              </a:rPr>
              <a:t> </a:t>
            </a:r>
            <a:r>
              <a:rPr lang="es-ES" sz="18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1800" dirty="0">
                <a:sym typeface="Wingdings" panose="05000000000000000000" pitchFamily="2" charset="2"/>
              </a:rPr>
              <a:t> en </a:t>
            </a:r>
            <a:r>
              <a:rPr lang="es-ES" sz="1800" dirty="0" err="1">
                <a:sym typeface="Wingdings" panose="05000000000000000000" pitchFamily="2" charset="2"/>
              </a:rPr>
              <a:t>src</a:t>
            </a:r>
            <a:r>
              <a:rPr lang="es-ES" sz="1800" dirty="0">
                <a:sym typeface="Wingdings" panose="05000000000000000000" pitchFamily="2" charset="2"/>
              </a:rPr>
              <a:t>/app/</a:t>
            </a:r>
            <a:r>
              <a:rPr lang="es-ES" sz="1800" dirty="0" err="1">
                <a:sym typeface="Wingdings" panose="05000000000000000000" pitchFamily="2" charset="2"/>
              </a:rPr>
              <a:t>article</a:t>
            </a:r>
            <a:r>
              <a:rPr lang="es-ES" sz="1800" dirty="0">
                <a:sym typeface="Wingdings" panose="05000000000000000000" pitchFamily="2" charset="2"/>
              </a:rPr>
              <a:t>/</a:t>
            </a:r>
            <a:r>
              <a:rPr lang="es-ES" sz="1800" dirty="0" err="1">
                <a:sym typeface="Wingdings" panose="05000000000000000000" pitchFamily="2" charset="2"/>
              </a:rPr>
              <a:t>article-form</a:t>
            </a: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400" dirty="0"/>
              <a:t>//…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Listado16.25</a:t>
            </a:r>
            <a:endParaRPr lang="es-ES" sz="2000" dirty="0"/>
          </a:p>
          <a:p>
            <a:pPr marL="0" indent="0">
              <a:buNone/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fb:FormBuilder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activatedRoute:ActivatedRoute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modoEdicion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FormGroup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.fb.group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.activatedRoute.params.subscribe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.modoEdicion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000" dirty="0"/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…/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920353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82908-9750-4732-AAB3-6E8DEEBD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article.service.ts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Listado16.26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Injectable, Inject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/Observable'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apiURL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http: HttpClient, @Inject(</a:t>
            </a:r>
            <a:r>
              <a:rPr lang="nb-NO" sz="1200" dirty="0">
                <a:solidFill>
                  <a:srgbClr val="A31515"/>
                </a:solidFill>
                <a:latin typeface="Consolas" panose="020B0609020204030204" pitchFamily="49" charset="0"/>
              </a:rPr>
              <a:t>'BASE_URL'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baseUrl: </a:t>
            </a:r>
            <a:r>
              <a:rPr lang="nb-NO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GetArticles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createArticle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(article: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article);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2448948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7B4D7-56F7-45CB-872C-D5220222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sym typeface="Wingdings" panose="05000000000000000000" pitchFamily="2" charset="2"/>
              </a:rPr>
              <a:t> </a:t>
            </a:r>
            <a:r>
              <a:rPr lang="es-ES" sz="18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1800" dirty="0">
                <a:sym typeface="Wingdings" panose="05000000000000000000" pitchFamily="2" charset="2"/>
              </a:rPr>
              <a:t> en </a:t>
            </a:r>
            <a:r>
              <a:rPr lang="es-ES" sz="1800" dirty="0" err="1">
                <a:sym typeface="Wingdings" panose="05000000000000000000" pitchFamily="2" charset="2"/>
              </a:rPr>
              <a:t>src</a:t>
            </a:r>
            <a:r>
              <a:rPr lang="es-ES" sz="1800" dirty="0">
                <a:sym typeface="Wingdings" panose="05000000000000000000" pitchFamily="2" charset="2"/>
              </a:rPr>
              <a:t>/app/</a:t>
            </a:r>
            <a:r>
              <a:rPr lang="es-ES" sz="1800" dirty="0" err="1">
                <a:sym typeface="Wingdings" panose="05000000000000000000" pitchFamily="2" charset="2"/>
              </a:rPr>
              <a:t>article</a:t>
            </a:r>
            <a:r>
              <a:rPr lang="es-ES" sz="1800" dirty="0">
                <a:sym typeface="Wingdings" panose="05000000000000000000" pitchFamily="2" charset="2"/>
              </a:rPr>
              <a:t>/</a:t>
            </a:r>
            <a:r>
              <a:rPr lang="es-ES" sz="1800" dirty="0" err="1">
                <a:sym typeface="Wingdings" panose="05000000000000000000" pitchFamily="2" charset="2"/>
              </a:rPr>
              <a:t>article-form</a:t>
            </a:r>
            <a:r>
              <a:rPr lang="es-ES" sz="1800" dirty="0">
                <a:sym typeface="Wingdings" panose="05000000000000000000" pitchFamily="2" charset="2"/>
              </a:rPr>
              <a:t> </a:t>
            </a:r>
            <a:r>
              <a:rPr lang="es-ES" sz="18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Listado16.27</a:t>
            </a: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400" dirty="0"/>
              <a:t>/…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.fb.group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.activatedRoute.params.subscribe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.modoEdicion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.articleServices.getArticle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.articleId.toString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.subscribe(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.cargarForm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error =&gt;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cargarForm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.formGroup.patchValue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article.name,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article.price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325B33-7517-4CFB-8B63-69C98B593F0E}"/>
              </a:ext>
            </a:extLst>
          </p:cNvPr>
          <p:cNvSpPr txBox="1"/>
          <p:nvPr/>
        </p:nvSpPr>
        <p:spPr>
          <a:xfrm>
            <a:off x="5025752" y="5955269"/>
            <a:ext cx="41148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Esto hará que el formulario cargue datos en modo edición pero todavía no es capaz de modificarlos</a:t>
            </a:r>
          </a:p>
        </p:txBody>
      </p:sp>
    </p:spTree>
    <p:extLst>
      <p:ext uri="{BB962C8B-B14F-4D97-AF65-F5344CB8AC3E}">
        <p14:creationId xmlns:p14="http://schemas.microsoft.com/office/powerpoint/2010/main" val="269701268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F5AC9-5A3E-4430-90E8-8232DE5B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Salvar el editado:</a:t>
            </a:r>
          </a:p>
          <a:p>
            <a:pPr marL="0" indent="0">
              <a:buNone/>
            </a:pPr>
            <a:r>
              <a:rPr lang="es-ES" dirty="0"/>
              <a:t>1. Añadimos método http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article.service.ts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Listado16.28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updateArticle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(article: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article.id.toString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article);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525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FF4D1-F807-4D4C-A52A-6C896373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2. Actualizamos el método ‘</a:t>
            </a:r>
            <a:r>
              <a:rPr lang="es-ES" i="1" dirty="0" err="1"/>
              <a:t>Save</a:t>
            </a:r>
            <a:r>
              <a:rPr lang="es-ES" i="1" dirty="0"/>
              <a:t>’</a:t>
            </a:r>
            <a:r>
              <a:rPr lang="es-ES" dirty="0"/>
              <a:t> en: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dirty="0" err="1">
                <a:sym typeface="Wingdings" panose="05000000000000000000" pitchFamily="2" charset="2"/>
              </a:rPr>
              <a:t>src</a:t>
            </a:r>
            <a:r>
              <a:rPr lang="es-ES" sz="2400" dirty="0">
                <a:sym typeface="Wingdings" panose="05000000000000000000" pitchFamily="2" charset="2"/>
              </a:rPr>
              <a:t>/app/</a:t>
            </a:r>
            <a:r>
              <a:rPr lang="es-ES" sz="2400" dirty="0" err="1">
                <a:sym typeface="Wingdings" panose="05000000000000000000" pitchFamily="2" charset="2"/>
              </a:rPr>
              <a:t>article</a:t>
            </a:r>
            <a:r>
              <a:rPr lang="es-ES" sz="2400" dirty="0">
                <a:sym typeface="Wingdings" panose="05000000000000000000" pitchFamily="2" charset="2"/>
              </a:rPr>
              <a:t>/</a:t>
            </a:r>
            <a:r>
              <a:rPr lang="es-ES" sz="2400" dirty="0" err="1">
                <a:sym typeface="Wingdings" panose="05000000000000000000" pitchFamily="2" charset="2"/>
              </a:rPr>
              <a:t>article-form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Listado16.29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({},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.modoEdicion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edit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.articleServices.updateArticle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.subscribe(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.onSaveSuccess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error =&gt;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.articleServices.createArticle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.subscribe(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.onSaveSuccess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error =&gt;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6CC2F2-3887-47A8-AE99-B1B15714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61" y="2636912"/>
            <a:ext cx="2450804" cy="6035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9B978A-AAAA-4447-8F02-1373955508D3}"/>
              </a:ext>
            </a:extLst>
          </p:cNvPr>
          <p:cNvSpPr txBox="1"/>
          <p:nvPr/>
        </p:nvSpPr>
        <p:spPr>
          <a:xfrm>
            <a:off x="6216161" y="4509120"/>
            <a:ext cx="253230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Ahora si actualiza registros</a:t>
            </a:r>
          </a:p>
        </p:txBody>
      </p:sp>
    </p:spTree>
    <p:extLst>
      <p:ext uri="{BB962C8B-B14F-4D97-AF65-F5344CB8AC3E}">
        <p14:creationId xmlns:p14="http://schemas.microsoft.com/office/powerpoint/2010/main" val="5563326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0DD5B-89FE-412F-B582-81A1FBE1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Borrando Datos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article.service.ts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Listado16.30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): Observable&lt;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.baseUrl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"api/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.apiURL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199187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2A0ED-223D-4B7A-9BEE-7CBCEDA0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Listado16.31</a:t>
            </a:r>
            <a:endParaRPr lang="es-ES" sz="2000" dirty="0"/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articlesServices:ArticleService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.cargarDatos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.articlesServices.deleteArticle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article.id.toString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.subscribe(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.cargarDatos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error =&gt;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cargarDatos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.articlesServices.getArticles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(articles =&gt;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articles,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error =&gt;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(error));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547597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38809-5273-47CD-9693-92C8CC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s-ES" sz="2800" dirty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Listado16.32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='["/article-edit/" + article.id]'&gt;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821CD-4DE2-4B1D-B693-B163E881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580850"/>
            <a:ext cx="2450804" cy="6035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BCA8C8-757C-410A-91A9-2787E678082E}"/>
              </a:ext>
            </a:extLst>
          </p:cNvPr>
          <p:cNvSpPr txBox="1"/>
          <p:nvPr/>
        </p:nvSpPr>
        <p:spPr>
          <a:xfrm>
            <a:off x="5796136" y="6001435"/>
            <a:ext cx="2594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La aplicación es capaz ahora de borrar registros</a:t>
            </a:r>
          </a:p>
        </p:txBody>
      </p:sp>
    </p:spTree>
    <p:extLst>
      <p:ext uri="{BB962C8B-B14F-4D97-AF65-F5344CB8AC3E}">
        <p14:creationId xmlns:p14="http://schemas.microsoft.com/office/powerpoint/2010/main" val="290685831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B0BB-8CA5-4054-935D-6E2F7B36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Manejando Errores:</a:t>
            </a:r>
          </a:p>
          <a:p>
            <a:pPr marL="0" indent="0">
              <a:buNone/>
            </a:pPr>
            <a:r>
              <a:rPr lang="es-ES" dirty="0"/>
              <a:t>Modificamos la gestión del error en 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article-form.component.ts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dirty="0" err="1">
                <a:sym typeface="Wingdings" panose="05000000000000000000" pitchFamily="2" charset="2"/>
              </a:rPr>
              <a:t>src</a:t>
            </a:r>
            <a:r>
              <a:rPr lang="es-ES" sz="2400" dirty="0">
                <a:sym typeface="Wingdings" panose="05000000000000000000" pitchFamily="2" charset="2"/>
              </a:rPr>
              <a:t>/app/</a:t>
            </a:r>
            <a:r>
              <a:rPr lang="es-ES" sz="2400" dirty="0" err="1">
                <a:sym typeface="Wingdings" panose="05000000000000000000" pitchFamily="2" charset="2"/>
              </a:rPr>
              <a:t>article</a:t>
            </a:r>
            <a:r>
              <a:rPr lang="es-ES" sz="2400" dirty="0">
                <a:sym typeface="Wingdings" panose="05000000000000000000" pitchFamily="2" charset="2"/>
              </a:rPr>
              <a:t>/</a:t>
            </a:r>
            <a:r>
              <a:rPr lang="es-ES" sz="2400" dirty="0" err="1">
                <a:sym typeface="Wingdings" panose="05000000000000000000" pitchFamily="2" charset="2"/>
              </a:rPr>
              <a:t>article-form</a:t>
            </a:r>
            <a:r>
              <a:rPr lang="es-ES" sz="2400" dirty="0">
                <a:sym typeface="Wingdings" panose="05000000000000000000" pitchFamily="2" charset="2"/>
              </a:rPr>
              <a:t> 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Listado16.33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.articleServices.getArticle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.articleId.toString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.subscribe(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.cargarForm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error =&gt; 			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"/article"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mismo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habría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hacerlo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el resto del Proyecto.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48024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A19BC-A408-4F18-9B69-F950AE0D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Añadir </a:t>
            </a:r>
            <a:r>
              <a:rPr lang="es-ES" dirty="0" err="1"/>
              <a:t>Migration</a:t>
            </a:r>
            <a:r>
              <a:rPr lang="es-ES" dirty="0"/>
              <a:t> para crear la base de datos: 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1. Base de Datos en </a:t>
            </a:r>
            <a:r>
              <a:rPr lang="es-ES" sz="1600" b="1" dirty="0" err="1">
                <a:latin typeface="Consolas" panose="020B0609020204030204" pitchFamily="49" charset="0"/>
              </a:rPr>
              <a:t>LocalServer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@"Server=(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localdb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)\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mssqllocaldb;Database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=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SportDb;Trusted_Connection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=True;"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2. Base de Datos en Remoto Server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@"Server=nombreDeTuServidor;Database=SportDb;Trusted_Connection=True;"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appsetting.json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AllowedHosts</a:t>
            </a: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SportDbConnection</a:t>
            </a:r>
            <a:r>
              <a:rPr lang="es-E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"Server=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nombreDeTuServidor;Database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SportDb;Trusted_Connection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3566026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8E343-EEF5-4E1A-8704-344F4658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PAGINACION</a:t>
            </a:r>
            <a:endParaRPr lang="es-ES" dirty="0"/>
          </a:p>
          <a:p>
            <a:pPr marL="0" indent="0">
              <a:buNone/>
            </a:pPr>
            <a:r>
              <a:rPr lang="es-ES" sz="2400" dirty="0"/>
              <a:t> (https://www.npmjs.com/package/ngx-pagination#demo)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1- Instalación:</a:t>
            </a:r>
          </a:p>
          <a:p>
            <a:pPr marL="0" indent="0">
              <a:buNone/>
            </a:pPr>
            <a:r>
              <a:rPr lang="es-ES" sz="2400" dirty="0"/>
              <a:t>Consola de angular : C:\AngularNuevo\SportsAngularCRUDApp\ClientApp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i="1" dirty="0" err="1">
                <a:sym typeface="Wingdings" panose="05000000000000000000" pitchFamily="2" charset="2"/>
              </a:rPr>
              <a:t>npm</a:t>
            </a:r>
            <a:r>
              <a:rPr lang="es-ES" sz="2400" i="1" dirty="0">
                <a:sym typeface="Wingdings" panose="05000000000000000000" pitchFamily="2" charset="2"/>
              </a:rPr>
              <a:t> </a:t>
            </a:r>
            <a:r>
              <a:rPr lang="es-ES" sz="2400" i="1" dirty="0" err="1">
                <a:sym typeface="Wingdings" panose="05000000000000000000" pitchFamily="2" charset="2"/>
              </a:rPr>
              <a:t>install</a:t>
            </a:r>
            <a:r>
              <a:rPr lang="es-ES" sz="2400" i="1" dirty="0">
                <a:sym typeface="Wingdings" panose="05000000000000000000" pitchFamily="2" charset="2"/>
              </a:rPr>
              <a:t> </a:t>
            </a:r>
            <a:r>
              <a:rPr lang="es-ES" sz="2400" i="1" dirty="0" err="1">
                <a:sym typeface="Wingdings" panose="05000000000000000000" pitchFamily="2" charset="2"/>
              </a:rPr>
              <a:t>ngx-pagination</a:t>
            </a:r>
            <a:r>
              <a:rPr lang="es-ES" sz="2400" i="1" dirty="0">
                <a:sym typeface="Wingdings" panose="05000000000000000000" pitchFamily="2" charset="2"/>
              </a:rPr>
              <a:t> --</a:t>
            </a:r>
            <a:r>
              <a:rPr lang="es-ES" sz="2400" i="1" dirty="0" err="1">
                <a:sym typeface="Wingdings" panose="05000000000000000000" pitchFamily="2" charset="2"/>
              </a:rPr>
              <a:t>save</a:t>
            </a:r>
            <a:endParaRPr lang="es-ES" sz="2400" i="1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2- Actualizar Modulo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dirty="0" err="1">
                <a:sym typeface="Wingdings" panose="05000000000000000000" pitchFamily="2" charset="2"/>
              </a:rPr>
              <a:t>src</a:t>
            </a:r>
            <a:r>
              <a:rPr lang="es-ES" sz="2400" dirty="0">
                <a:sym typeface="Wingdings" panose="05000000000000000000" pitchFamily="2" charset="2"/>
              </a:rPr>
              <a:t>/app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Listado16.34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ngx-pagination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/>
              <a:t>imports</a:t>
            </a:r>
            <a:r>
              <a:rPr lang="es-ES" dirty="0"/>
              <a:t>: […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3251419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EDC8-41A6-4CEA-A91F-B6505C43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3- Actualizar Componente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Listado16.35</a:t>
            </a:r>
            <a:endParaRPr lang="es-ES" sz="2000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my-pagination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deep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ngx-pagination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="!(articles &amp;&amp;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articles.length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 articles in database yet!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='table table-striped table-hover'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543989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73684-3337-45F0-983F-70236071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|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paginate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:{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itemsPerPage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: 6,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currentPage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='["/article-edit/" + article.id]'&gt;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8345456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7A563-8BCC-479D-AF20-93C684A7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="col-md-6"&gt;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='["/article-add"]'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="col-md-6"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pagination-controls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my-pagination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pageChange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= $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[id]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="id"&gt;&lt;/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pagination-controls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048464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7EA91-3C0E-4ADD-8C21-E5DFA538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article.component.ts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 			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Listado16.36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articlesServices:ArticleService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pageActual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.cargarDatos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8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CF760A-2589-461C-B4BE-A281A724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445224"/>
            <a:ext cx="245080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760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0AE8C-F5C5-4552-A838-1FD81C61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BÚSQUEDA</a:t>
            </a:r>
          </a:p>
          <a:p>
            <a:pPr marL="0" indent="0">
              <a:buNone/>
            </a:pPr>
            <a:r>
              <a:rPr lang="es-ES" dirty="0"/>
              <a:t>1. Instalación:</a:t>
            </a:r>
          </a:p>
          <a:p>
            <a:r>
              <a:rPr lang="es-ES" sz="1800" dirty="0" err="1"/>
              <a:t>utlizaremos</a:t>
            </a:r>
            <a:r>
              <a:rPr lang="es-ES" sz="1800" dirty="0"/>
              <a:t> </a:t>
            </a:r>
            <a:r>
              <a:rPr lang="es-ES" sz="1800" b="1" dirty="0" err="1"/>
              <a:t>AngularCli</a:t>
            </a:r>
            <a:r>
              <a:rPr lang="es-ES" sz="1800" b="1" dirty="0"/>
              <a:t>: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queremos generar pipe teclear: 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ng g pipe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filterdata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–-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skip-import</a:t>
            </a:r>
            <a:endParaRPr lang="es-ES" sz="18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Esto genera los siguientes archivos:</a:t>
            </a:r>
          </a:p>
          <a:p>
            <a:r>
              <a:rPr lang="es-ES" sz="1800" i="1" dirty="0" err="1"/>
              <a:t>src</a:t>
            </a:r>
            <a:r>
              <a:rPr lang="es-ES" sz="1800" i="1" dirty="0"/>
              <a:t>/app/</a:t>
            </a:r>
            <a:r>
              <a:rPr lang="es-ES" sz="1800" i="1" dirty="0" err="1"/>
              <a:t>filterdata.pipe.spec.ts</a:t>
            </a:r>
            <a:endParaRPr lang="es-ES" sz="1800" i="1" dirty="0"/>
          </a:p>
          <a:p>
            <a:r>
              <a:rPr lang="es-ES" sz="1800" i="1" dirty="0" err="1"/>
              <a:t>src</a:t>
            </a:r>
            <a:r>
              <a:rPr lang="es-ES" sz="1800" i="1" dirty="0"/>
              <a:t>/app/</a:t>
            </a:r>
            <a:r>
              <a:rPr lang="es-ES" sz="1800" i="1" dirty="0" err="1"/>
              <a:t>filterdata.pipe.ts</a:t>
            </a:r>
            <a:endParaRPr lang="es-ES" sz="1800" i="1" dirty="0"/>
          </a:p>
          <a:p>
            <a:pPr marL="0" indent="0">
              <a:buNone/>
            </a:pPr>
            <a:r>
              <a:rPr lang="es-ES" sz="1800" dirty="0"/>
              <a:t>y actualiza el fichero : </a:t>
            </a:r>
          </a:p>
          <a:p>
            <a:r>
              <a:rPr lang="es-ES" sz="1800" dirty="0" err="1"/>
              <a:t>src</a:t>
            </a:r>
            <a:r>
              <a:rPr lang="es-ES" sz="1800" dirty="0"/>
              <a:t>/app/</a:t>
            </a:r>
            <a:r>
              <a:rPr lang="es-ES" sz="1800" dirty="0" err="1"/>
              <a:t>app.module.ts</a:t>
            </a:r>
            <a:endParaRPr lang="es-ES" sz="18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23668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C1A6C-94F3-4A19-815C-28FCE0F7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2.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filterdata.pipe.ts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Listado16.37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Pipe,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filterdata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FilterdataPipe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transform(items: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[], value: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label: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[];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(value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value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//return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items.filter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(e =&gt; e[label].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toLowerCase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indexOf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(value) &gt; -1);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items.filter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 =&gt; e[label].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(value) &gt; -1);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BDCE4F-42D6-4882-93D6-D50349D2E2F2}"/>
              </a:ext>
            </a:extLst>
          </p:cNvPr>
          <p:cNvSpPr txBox="1"/>
          <p:nvPr/>
        </p:nvSpPr>
        <p:spPr>
          <a:xfrm>
            <a:off x="1691680" y="5949280"/>
            <a:ext cx="626469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Si queremos filtrar sin tener en cuenta mayúsculas o minúsculas, usar esta opción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BD13A2-6076-4835-8D81-E2BF2DD6F8D6}"/>
              </a:ext>
            </a:extLst>
          </p:cNvPr>
          <p:cNvCxnSpPr/>
          <p:nvPr/>
        </p:nvCxnSpPr>
        <p:spPr>
          <a:xfrm>
            <a:off x="7956376" y="6324601"/>
            <a:ext cx="73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7949367-AE9B-48F6-92DF-2E695FCDB1AF}"/>
              </a:ext>
            </a:extLst>
          </p:cNvPr>
          <p:cNvCxnSpPr/>
          <p:nvPr/>
        </p:nvCxnSpPr>
        <p:spPr>
          <a:xfrm flipV="1">
            <a:off x="8686800" y="5157192"/>
            <a:ext cx="0" cy="11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E2503E9-6B3E-452B-A0EF-226231DF4B0D}"/>
              </a:ext>
            </a:extLst>
          </p:cNvPr>
          <p:cNvCxnSpPr/>
          <p:nvPr/>
        </p:nvCxnSpPr>
        <p:spPr>
          <a:xfrm flipH="1">
            <a:off x="6156176" y="5157192"/>
            <a:ext cx="253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535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55321-4286-468D-80A6-DF2E6461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/>
              <a:t>/…</a:t>
            </a:r>
            <a:r>
              <a:rPr lang="es-ES" sz="2800" dirty="0">
                <a:solidFill>
                  <a:srgbClr val="FF0000"/>
                </a:solidFill>
                <a:sym typeface="Wingdings" panose="05000000000000000000" pitchFamily="2" charset="2"/>
              </a:rPr>
              <a:t> 		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Listado16.38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="col-md-12"&gt;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="input-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mb-3"&gt;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Search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query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='table table-striped table-hover'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es-ES" sz="20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4D47990-22DD-4431-AD4E-1AE6A998E626}"/>
              </a:ext>
            </a:extLst>
          </p:cNvPr>
          <p:cNvCxnSpPr/>
          <p:nvPr/>
        </p:nvCxnSpPr>
        <p:spPr>
          <a:xfrm flipV="1">
            <a:off x="4283968" y="3573016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6853253-9A27-4935-8D62-D443A98AB429}"/>
              </a:ext>
            </a:extLst>
          </p:cNvPr>
          <p:cNvCxnSpPr/>
          <p:nvPr/>
        </p:nvCxnSpPr>
        <p:spPr>
          <a:xfrm>
            <a:off x="4283968" y="4005064"/>
            <a:ext cx="2952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01967-0397-4889-9552-60E4AB64671C}"/>
              </a:ext>
            </a:extLst>
          </p:cNvPr>
          <p:cNvSpPr txBox="1"/>
          <p:nvPr/>
        </p:nvSpPr>
        <p:spPr>
          <a:xfrm>
            <a:off x="7282648" y="3573016"/>
            <a:ext cx="16561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Variable de búsqueda</a:t>
            </a:r>
          </a:p>
        </p:txBody>
      </p:sp>
    </p:spTree>
    <p:extLst>
      <p:ext uri="{BB962C8B-B14F-4D97-AF65-F5344CB8AC3E}">
        <p14:creationId xmlns:p14="http://schemas.microsoft.com/office/powerpoint/2010/main" val="20059345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BBF8A-E4DF-431F-B70E-9D6CBDA1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9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article of articles |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filterdata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 query : 'name'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paginate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:{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itemsPerPage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6,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currentPage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}"&gt;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='["/article-edit/" + article.id]'&gt;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						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…/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6D05B9-CE8D-4E19-90E7-CD99C39F5578}"/>
              </a:ext>
            </a:extLst>
          </p:cNvPr>
          <p:cNvSpPr txBox="1"/>
          <p:nvPr/>
        </p:nvSpPr>
        <p:spPr>
          <a:xfrm>
            <a:off x="3779912" y="1208927"/>
            <a:ext cx="468052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pipe(</a:t>
            </a:r>
            <a:r>
              <a:rPr lang="es-ES" sz="1400" dirty="0" err="1"/>
              <a:t>filterdata</a:t>
            </a:r>
            <a:r>
              <a:rPr lang="es-ES" sz="1400" dirty="0"/>
              <a:t>): </a:t>
            </a:r>
          </a:p>
          <a:p>
            <a:pPr algn="ctr"/>
            <a:r>
              <a:rPr lang="es-ES" sz="1400" dirty="0"/>
              <a:t>variable de búsqueda(</a:t>
            </a:r>
            <a:r>
              <a:rPr lang="es-ES" sz="1400" dirty="0" err="1"/>
              <a:t>query</a:t>
            </a:r>
            <a:r>
              <a:rPr lang="es-ES" sz="1400" dirty="0"/>
              <a:t>) :</a:t>
            </a:r>
          </a:p>
          <a:p>
            <a:pPr algn="ctr"/>
            <a:r>
              <a:rPr lang="es-ES" sz="1400" dirty="0"/>
              <a:t> propiedad a buscar(‘</a:t>
            </a:r>
            <a:r>
              <a:rPr lang="es-ES" sz="1400" dirty="0" err="1"/>
              <a:t>name</a:t>
            </a:r>
            <a:r>
              <a:rPr lang="es-ES" sz="1400" dirty="0"/>
              <a:t>’)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FF4B15-920B-4476-A89A-46383E691860}"/>
              </a:ext>
            </a:extLst>
          </p:cNvPr>
          <p:cNvCxnSpPr/>
          <p:nvPr/>
        </p:nvCxnSpPr>
        <p:spPr>
          <a:xfrm>
            <a:off x="5940152" y="1936577"/>
            <a:ext cx="0" cy="268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80A6400-7771-4AD5-B04D-E34F458E475B}"/>
              </a:ext>
            </a:extLst>
          </p:cNvPr>
          <p:cNvCxnSpPr/>
          <p:nvPr/>
        </p:nvCxnSpPr>
        <p:spPr>
          <a:xfrm>
            <a:off x="4716016" y="220486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538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3FEC0-A30A-44DA-A4C4-C0579442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Actualizar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Listado16.39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'./home/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home.component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'./counter/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-data/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fetch-data.component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'./article/</a:t>
            </a:r>
            <a:r>
              <a:rPr lang="fr-F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article.component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ngx-pagination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FilterdataPipe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filterdata.pipe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5639431-2353-49C3-910C-9828702274E5}"/>
              </a:ext>
            </a:extLst>
          </p:cNvPr>
          <p:cNvCxnSpPr/>
          <p:nvPr/>
        </p:nvCxnSpPr>
        <p:spPr>
          <a:xfrm flipH="1">
            <a:off x="6372200" y="5445224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6216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732E-9772-4CBE-88CD-684F346C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393700" lvl="1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Startup.cs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método </a:t>
            </a:r>
            <a:r>
              <a:rPr lang="es-ES" i="1" dirty="0" err="1">
                <a:sym typeface="Wingdings" panose="05000000000000000000" pitchFamily="2" charset="2"/>
              </a:rPr>
              <a:t>ConfigureServices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</a:t>
            </a:r>
            <a:endParaRPr lang="es-ES" i="1" dirty="0"/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SportDbContext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    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GetConnectionString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SportDbConnection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es-ES" sz="1800" dirty="0"/>
          </a:p>
          <a:p>
            <a:pPr marL="393700" lvl="1" indent="0">
              <a:buNone/>
            </a:pPr>
            <a:r>
              <a:rPr lang="es-ES" i="1" dirty="0"/>
              <a:t>(</a:t>
            </a:r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Microsoft.EntityFrameworkCore</a:t>
            </a:r>
            <a:r>
              <a:rPr lang="es-ES" i="1" dirty="0"/>
              <a:t>)</a:t>
            </a:r>
          </a:p>
          <a:p>
            <a:pPr marL="393700" lvl="1" indent="0">
              <a:buNone/>
            </a:pPr>
            <a:r>
              <a:rPr lang="es-ES" dirty="0"/>
              <a:t>_____________________________________________</a:t>
            </a:r>
          </a:p>
          <a:p>
            <a:pPr lvl="1"/>
            <a:r>
              <a:rPr lang="es-ES" dirty="0" err="1"/>
              <a:t>Package</a:t>
            </a:r>
            <a:r>
              <a:rPr lang="es-ES" dirty="0"/>
              <a:t> Manager </a:t>
            </a:r>
            <a:r>
              <a:rPr lang="es-ES" dirty="0" err="1"/>
              <a:t>Console</a:t>
            </a:r>
            <a:endParaRPr lang="es-ES" dirty="0"/>
          </a:p>
          <a:p>
            <a:pPr lvl="2"/>
            <a:r>
              <a:rPr lang="es-ES" dirty="0"/>
              <a:t>PM&gt; </a:t>
            </a:r>
            <a:r>
              <a:rPr lang="es-ES" dirty="0" err="1"/>
              <a:t>Add-Migration</a:t>
            </a:r>
            <a:r>
              <a:rPr lang="es-ES" dirty="0"/>
              <a:t> M1</a:t>
            </a:r>
          </a:p>
          <a:p>
            <a:pPr lvl="3"/>
            <a:r>
              <a:rPr lang="es-ES" dirty="0"/>
              <a:t>(M1 es el nombre que le damos a la migración)</a:t>
            </a:r>
          </a:p>
          <a:p>
            <a:pPr marL="1047750" lvl="2" indent="-342900"/>
            <a:r>
              <a:rPr lang="es-ES" dirty="0"/>
              <a:t>PM&gt; </a:t>
            </a:r>
            <a:r>
              <a:rPr lang="es-ES" dirty="0" err="1"/>
              <a:t>Update-Database</a:t>
            </a:r>
            <a:endParaRPr lang="es-ES" dirty="0"/>
          </a:p>
          <a:p>
            <a:pPr marL="773113" lvl="1" indent="-342900"/>
            <a:r>
              <a:rPr lang="es-ES" dirty="0"/>
              <a:t>Una vez finalizada la migración consultar tabla en “SQL Server </a:t>
            </a:r>
            <a:r>
              <a:rPr lang="es-ES" dirty="0" err="1"/>
              <a:t>Object</a:t>
            </a:r>
            <a:r>
              <a:rPr lang="es-ES" dirty="0"/>
              <a:t> Explorer” y la nueva carpeta </a:t>
            </a:r>
            <a:r>
              <a:rPr lang="es-ES" dirty="0" err="1"/>
              <a:t>Migrations</a:t>
            </a:r>
            <a:r>
              <a:rPr lang="es-ES" dirty="0"/>
              <a:t> creada en el proyecto.</a:t>
            </a:r>
          </a:p>
          <a:p>
            <a:pPr marL="773113" lvl="1" indent="-342900"/>
            <a:r>
              <a:rPr lang="es-ES" dirty="0"/>
              <a:t>F5 para compilar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0755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19EC1-AB08-4607-8E8F-E610A53D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@NgModule({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FilterdataPipe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article-add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article-edit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/:id'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877B07B-3A1C-483D-A538-DE790755FF19}"/>
              </a:ext>
            </a:extLst>
          </p:cNvPr>
          <p:cNvCxnSpPr/>
          <p:nvPr/>
        </p:nvCxnSpPr>
        <p:spPr>
          <a:xfrm flipH="1">
            <a:off x="2267744" y="2204864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B247B1D-49C2-42B4-95F7-051CF9D8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46" y="5728257"/>
            <a:ext cx="245080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08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BA6C-3AC6-42FD-BA8C-34D91638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POR CATEGORY:</a:t>
            </a:r>
          </a:p>
          <a:p>
            <a:pPr mar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1. Instalación:</a:t>
            </a:r>
          </a:p>
          <a:p>
            <a:pPr lvl="0"/>
            <a:r>
              <a:rPr lang="es-ES" sz="1800" dirty="0" err="1">
                <a:solidFill>
                  <a:prstClr val="black"/>
                </a:solidFill>
              </a:rPr>
              <a:t>utlizaremos</a:t>
            </a:r>
            <a:r>
              <a:rPr lang="es-ES" sz="1800" dirty="0">
                <a:solidFill>
                  <a:prstClr val="black"/>
                </a:solidFill>
              </a:rPr>
              <a:t> </a:t>
            </a:r>
            <a:r>
              <a:rPr lang="es-ES" sz="1800" b="1" dirty="0" err="1">
                <a:solidFill>
                  <a:prstClr val="black"/>
                </a:solidFill>
              </a:rPr>
              <a:t>AngularCli</a:t>
            </a:r>
            <a:r>
              <a:rPr lang="es-ES" sz="1800" b="1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(queremos generar pipe)  teclear: 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ng g pipe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categoryfilterdata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–-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skip-import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Esto genera los siguientes archivos:</a:t>
            </a:r>
          </a:p>
          <a:p>
            <a:pPr lvl="0"/>
            <a:r>
              <a:rPr lang="es-ES" sz="1800" i="1" dirty="0" err="1">
                <a:solidFill>
                  <a:prstClr val="black"/>
                </a:solidFill>
              </a:rPr>
              <a:t>src</a:t>
            </a:r>
            <a:r>
              <a:rPr lang="es-ES" sz="1800" i="1" dirty="0">
                <a:solidFill>
                  <a:prstClr val="black"/>
                </a:solidFill>
              </a:rPr>
              <a:t>/app/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categoryfilterdata</a:t>
            </a:r>
            <a:r>
              <a:rPr lang="es-ES" sz="1800" i="1" dirty="0" err="1">
                <a:solidFill>
                  <a:prstClr val="black"/>
                </a:solidFill>
              </a:rPr>
              <a:t>.pipe.spec.ts</a:t>
            </a:r>
            <a:endParaRPr lang="es-ES" sz="1800" i="1" dirty="0">
              <a:solidFill>
                <a:prstClr val="black"/>
              </a:solidFill>
            </a:endParaRPr>
          </a:p>
          <a:p>
            <a:pPr lvl="0"/>
            <a:r>
              <a:rPr lang="es-ES" sz="1800" i="1" dirty="0" err="1">
                <a:solidFill>
                  <a:prstClr val="black"/>
                </a:solidFill>
              </a:rPr>
              <a:t>src</a:t>
            </a:r>
            <a:r>
              <a:rPr lang="es-ES" sz="1800" i="1" dirty="0">
                <a:solidFill>
                  <a:prstClr val="black"/>
                </a:solidFill>
              </a:rPr>
              <a:t>/app/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categoryfilterdata</a:t>
            </a:r>
            <a:r>
              <a:rPr lang="es-ES" sz="1800" i="1" dirty="0" err="1">
                <a:solidFill>
                  <a:prstClr val="black"/>
                </a:solidFill>
              </a:rPr>
              <a:t>.pipe.ts</a:t>
            </a:r>
            <a:endParaRPr lang="es-ES" sz="1800" i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</a:rPr>
              <a:t>y actualizar el fichero : </a:t>
            </a:r>
          </a:p>
          <a:p>
            <a:pPr lvl="0"/>
            <a:r>
              <a:rPr lang="es-ES" sz="1800" dirty="0" err="1">
                <a:solidFill>
                  <a:prstClr val="black"/>
                </a:solidFill>
              </a:rPr>
              <a:t>src</a:t>
            </a:r>
            <a:r>
              <a:rPr lang="es-ES" sz="1800" dirty="0">
                <a:solidFill>
                  <a:prstClr val="black"/>
                </a:solidFill>
              </a:rPr>
              <a:t>/app/</a:t>
            </a:r>
            <a:r>
              <a:rPr lang="es-ES" sz="1800" dirty="0" err="1">
                <a:solidFill>
                  <a:prstClr val="black"/>
                </a:solidFill>
              </a:rPr>
              <a:t>app.module.ts</a:t>
            </a:r>
            <a:endParaRPr lang="es-E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1934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C7764-5247-4AC6-9582-E538DD7E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479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2.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categoryfilterdata</a:t>
            </a:r>
            <a:r>
              <a:rPr lang="es-ES" b="1" dirty="0" err="1">
                <a:sym typeface="Wingdings" panose="05000000000000000000" pitchFamily="2" charset="2"/>
              </a:rPr>
              <a:t>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			– Listado16.40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'./article/article'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categoryfilterdata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CategoryfilterdataPipe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IArticle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[];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(value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|| value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articles.filter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value);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551938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CB79F-7175-44B5-AC27-676A86F6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article.component.html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/app/</a:t>
            </a:r>
            <a:r>
              <a:rPr lang="es-ES" dirty="0" err="1">
                <a:sym typeface="Wingdings" panose="05000000000000000000" pitchFamily="2" charset="2"/>
              </a:rPr>
              <a:t>article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/… 			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Listado16.41</a:t>
            </a:r>
            <a:endParaRPr lang="es-E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="col-md-12"&gt;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="col-md-4"&gt;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Search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query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="col-md-4"&gt;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="Search by category"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=""&gt;&lt;/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="Watersports"&gt;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Watersports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="Soccer"&gt;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Soccer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="Chess"&gt;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Chess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…/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0038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B7274-1275-4A86-B858-670A7BE6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article of articles |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filterdata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 query : 'name'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|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categoryfilterdata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endParaRPr lang="es-E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|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paginate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:{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itemsPerPage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: 6,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currentPage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4062113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29262-85B4-4517-A975-13C57632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7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Actualizar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nav-menu.component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'./home/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home.component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'./counter/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counter.component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-data/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fetch-data.component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'./article/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article.component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article.service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article-form.component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ngx-pagination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FilterdataPipe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filterdata.pipe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CategoryfilterdataPipe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categoryfilterdata.pipe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0D9CC4D-232A-499A-912C-D96DCFD287B6}"/>
              </a:ext>
            </a:extLst>
          </p:cNvPr>
          <p:cNvCxnSpPr/>
          <p:nvPr/>
        </p:nvCxnSpPr>
        <p:spPr>
          <a:xfrm flipH="1">
            <a:off x="5652120" y="5949280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252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91D4B-9AE2-4755-8E9E-53048D8E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3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@NgModule({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FilterdataPipe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CategoryfilterdataPipe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'ng-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cli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-universal'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NgxPaginationModule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path: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counter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fetch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-data'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article-add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article-edit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/:id'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])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ArticleService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B183FAE-2B87-4552-9F98-3C5E8CCA68EE}"/>
              </a:ext>
            </a:extLst>
          </p:cNvPr>
          <p:cNvCxnSpPr/>
          <p:nvPr/>
        </p:nvCxnSpPr>
        <p:spPr>
          <a:xfrm flipH="1">
            <a:off x="2771800" y="2420888"/>
            <a:ext cx="936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7290BB7-662E-42AC-B741-1B070BAD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6" y="5805264"/>
            <a:ext cx="245080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71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D551F-722E-4B1F-AF21-E08B2871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ORDENACIÓN</a:t>
            </a:r>
          </a:p>
          <a:p>
            <a:pPr marL="0" indent="0">
              <a:buNone/>
            </a:pPr>
            <a:r>
              <a:rPr lang="es-ES" dirty="0"/>
              <a:t>1</a:t>
            </a:r>
            <a:r>
              <a:rPr lang="es-ES" sz="1800" dirty="0"/>
              <a:t>. Instalación:</a:t>
            </a:r>
          </a:p>
          <a:p>
            <a:r>
              <a:rPr lang="es-ES" sz="1800" dirty="0" err="1"/>
              <a:t>utlizaremos</a:t>
            </a:r>
            <a:r>
              <a:rPr lang="es-ES" sz="1800" dirty="0"/>
              <a:t> </a:t>
            </a:r>
            <a:r>
              <a:rPr lang="es-ES" sz="1800" b="1" dirty="0" err="1"/>
              <a:t>AngularCli</a:t>
            </a:r>
            <a:r>
              <a:rPr lang="es-ES" sz="1800" b="1" dirty="0"/>
              <a:t>: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Teclear :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npm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install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ngx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-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order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-pipe –-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save</a:t>
            </a:r>
            <a:endParaRPr lang="es-ES" sz="18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1800" b="1" dirty="0" err="1">
                <a:solidFill>
                  <a:prstClr val="black"/>
                </a:solidFill>
                <a:sym typeface="Wingdings" panose="05000000000000000000" pitchFamily="2" charset="2"/>
              </a:rPr>
              <a:t>app.module.ts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8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Listado16.43</a:t>
            </a:r>
            <a:endParaRPr lang="es-ES" sz="18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import</a:t>
            </a:r>
            <a:r>
              <a:rPr lang="es-ES" sz="1800" dirty="0">
                <a:latin typeface="Consolas" panose="020B0609020204030204" pitchFamily="49" charset="0"/>
              </a:rPr>
              <a:t> { </a:t>
            </a:r>
            <a:r>
              <a:rPr lang="es-ES" sz="1800" dirty="0" err="1">
                <a:latin typeface="Consolas" panose="020B0609020204030204" pitchFamily="49" charset="0"/>
              </a:rPr>
              <a:t>OrderModule</a:t>
            </a:r>
            <a:r>
              <a:rPr lang="es-ES" sz="1800" dirty="0">
                <a:latin typeface="Consolas" panose="020B0609020204030204" pitchFamily="49" charset="0"/>
              </a:rPr>
              <a:t> } </a:t>
            </a:r>
            <a:r>
              <a:rPr lang="es-ES" sz="1800" dirty="0" err="1">
                <a:latin typeface="Consolas" panose="020B0609020204030204" pitchFamily="49" charset="0"/>
              </a:rPr>
              <a:t>from</a:t>
            </a:r>
            <a:r>
              <a:rPr lang="es-ES" sz="1800" dirty="0">
                <a:latin typeface="Consolas" panose="020B0609020204030204" pitchFamily="49" charset="0"/>
              </a:rPr>
              <a:t> '</a:t>
            </a:r>
            <a:r>
              <a:rPr lang="es-ES" sz="1800" dirty="0" err="1">
                <a:latin typeface="Consolas" panose="020B0609020204030204" pitchFamily="49" charset="0"/>
              </a:rPr>
              <a:t>ngx</a:t>
            </a:r>
            <a:r>
              <a:rPr lang="es-ES" sz="1800" dirty="0">
                <a:latin typeface="Consolas" panose="020B0609020204030204" pitchFamily="49" charset="0"/>
              </a:rPr>
              <a:t>-</a:t>
            </a:r>
            <a:r>
              <a:rPr lang="es-ES" sz="1800" dirty="0" err="1">
                <a:latin typeface="Consolas" panose="020B0609020204030204" pitchFamily="49" charset="0"/>
              </a:rPr>
              <a:t>order</a:t>
            </a:r>
            <a:r>
              <a:rPr lang="es-ES" sz="1800" dirty="0">
                <a:latin typeface="Consolas" panose="020B0609020204030204" pitchFamily="49" charset="0"/>
              </a:rPr>
              <a:t>-pipe’;</a:t>
            </a:r>
          </a:p>
          <a:p>
            <a:pPr marL="0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imports</a:t>
            </a:r>
            <a:r>
              <a:rPr lang="es-ES" sz="1800" dirty="0">
                <a:latin typeface="Consolas" panose="020B0609020204030204" pitchFamily="49" charset="0"/>
              </a:rPr>
              <a:t>: [… </a:t>
            </a:r>
            <a:r>
              <a:rPr lang="es-ES" sz="1800" dirty="0" err="1">
                <a:latin typeface="Consolas" panose="020B0609020204030204" pitchFamily="49" charset="0"/>
              </a:rPr>
              <a:t>OrderModule</a:t>
            </a:r>
            <a:r>
              <a:rPr lang="es-ES" sz="1800" dirty="0">
                <a:latin typeface="Consolas" panose="020B0609020204030204" pitchFamily="49" charset="0"/>
              </a:rPr>
              <a:t>,…]</a:t>
            </a:r>
          </a:p>
          <a:p>
            <a:pPr marL="0" indent="0">
              <a:buNone/>
            </a:pPr>
            <a:r>
              <a:rPr lang="es-ES" sz="1800" dirty="0">
                <a:sym typeface="Wingdings" panose="05000000000000000000" pitchFamily="2" charset="2"/>
              </a:rPr>
              <a:t> </a:t>
            </a:r>
            <a:r>
              <a:rPr lang="es-ES" sz="1800" b="1" dirty="0">
                <a:sym typeface="Wingdings" panose="05000000000000000000" pitchFamily="2" charset="2"/>
              </a:rPr>
              <a:t>article.component.html </a:t>
            </a:r>
            <a:r>
              <a:rPr lang="es-ES" sz="18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Listado16.44</a:t>
            </a:r>
            <a:endParaRPr lang="es-ES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b="1" dirty="0">
                <a:sym typeface="Wingdings" panose="05000000000000000000" pitchFamily="2" charset="2"/>
              </a:rPr>
              <a:t>1. Ordenación Ascendente: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="let article of articles |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filterdata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 query : 'name'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|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categoryfilterdata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| 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: '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': false : true </a:t>
            </a:r>
            <a:endParaRPr lang="es-E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|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paginate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:{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itemsPerPage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: 6,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currentPage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s-ES" sz="1800" b="1" dirty="0">
                <a:sym typeface="Wingdings" panose="05000000000000000000" pitchFamily="2" charset="2"/>
              </a:rPr>
              <a:t>2. Ordenación Descendente:</a:t>
            </a:r>
            <a:endParaRPr lang="es-ES" sz="1800" b="1" dirty="0"/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| 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: '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’: true : false</a:t>
            </a:r>
            <a:endParaRPr lang="es-ES" sz="18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endParaRPr lang="es-ES" sz="18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s-ES" sz="18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644464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E3A63-DFC4-408C-8608-79907992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2610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CREAR UN SERVICIO DE DESCUENTO DE PRODUCTOS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/>
              <a:t>1-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discount.service.ts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Listado16.45</a:t>
            </a:r>
            <a:endParaRPr lang="es-E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000" b="1" dirty="0">
              <a:sym typeface="Wingdings" panose="05000000000000000000" pitchFamily="2" charset="2"/>
            </a:endParaRPr>
          </a:p>
          <a:p>
            <a:pPr lvl="0"/>
            <a:r>
              <a:rPr lang="es-ES" sz="2000" dirty="0" err="1">
                <a:solidFill>
                  <a:prstClr val="black"/>
                </a:solidFill>
              </a:rPr>
              <a:t>utlizaremos</a:t>
            </a:r>
            <a:r>
              <a:rPr lang="es-ES" sz="2000" dirty="0">
                <a:solidFill>
                  <a:prstClr val="black"/>
                </a:solidFill>
              </a:rPr>
              <a:t> </a:t>
            </a:r>
            <a:r>
              <a:rPr lang="es-ES" sz="2000" b="1" dirty="0" err="1">
                <a:solidFill>
                  <a:prstClr val="black"/>
                </a:solidFill>
              </a:rPr>
              <a:t>AngularCli</a:t>
            </a:r>
            <a:r>
              <a:rPr lang="es-ES" sz="2000" b="1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(queremos generar servicio)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teclear: 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ng g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service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Esto genera los siguientes archivos:</a:t>
            </a:r>
          </a:p>
          <a:p>
            <a:pPr lvl="0"/>
            <a:r>
              <a:rPr lang="es-ES" sz="2000" i="1" dirty="0" err="1">
                <a:solidFill>
                  <a:prstClr val="black"/>
                </a:solidFill>
              </a:rPr>
              <a:t>src</a:t>
            </a:r>
            <a:r>
              <a:rPr lang="es-ES" sz="2000" i="1" dirty="0">
                <a:solidFill>
                  <a:prstClr val="black"/>
                </a:solidFill>
              </a:rPr>
              <a:t>/app/</a:t>
            </a:r>
            <a:r>
              <a:rPr lang="es-ES" sz="2000" i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discount.service</a:t>
            </a:r>
            <a:r>
              <a:rPr lang="es-ES" sz="2000" i="1" dirty="0" err="1">
                <a:solidFill>
                  <a:prstClr val="black"/>
                </a:solidFill>
              </a:rPr>
              <a:t>.spec.ts</a:t>
            </a:r>
            <a:endParaRPr lang="es-ES" sz="2000" i="1" dirty="0">
              <a:solidFill>
                <a:prstClr val="black"/>
              </a:solidFill>
            </a:endParaRPr>
          </a:p>
          <a:p>
            <a:pPr lvl="0"/>
            <a:r>
              <a:rPr lang="es-ES" sz="2000" i="1" dirty="0" err="1">
                <a:solidFill>
                  <a:prstClr val="black"/>
                </a:solidFill>
              </a:rPr>
              <a:t>src</a:t>
            </a:r>
            <a:r>
              <a:rPr lang="es-ES" sz="2000" i="1" dirty="0">
                <a:solidFill>
                  <a:prstClr val="black"/>
                </a:solidFill>
              </a:rPr>
              <a:t>/app/</a:t>
            </a:r>
            <a:r>
              <a:rPr lang="es-ES" sz="2000" i="1" dirty="0" err="1">
                <a:solidFill>
                  <a:prstClr val="black"/>
                </a:solidFill>
              </a:rPr>
              <a:t>discount.service.ts</a:t>
            </a:r>
            <a:endParaRPr lang="es-ES" sz="20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1547607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61832-CB2E-4F89-A4B2-3D538FF3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discount(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0;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applyDiscount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(price -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742397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2A9A0-F687-4658-B1E6-88B3C959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PARTE C: PREPARAR SERVIDOR WEB API</a:t>
            </a:r>
          </a:p>
          <a:p>
            <a:pPr marL="0" indent="0">
              <a:buNone/>
            </a:pPr>
            <a:r>
              <a:rPr lang="es-ES" dirty="0"/>
              <a:t>Crear controlador: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Carpeta </a:t>
            </a:r>
            <a:r>
              <a:rPr lang="es-ES" dirty="0" err="1"/>
              <a:t>Controller</a:t>
            </a:r>
            <a:r>
              <a:rPr lang="es-ES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ym typeface="Wingdings" panose="05000000000000000000" pitchFamily="2" charset="2"/>
              </a:rPr>
              <a:t>Agregar Controlador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ym typeface="Wingdings" panose="05000000000000000000" pitchFamily="2" charset="2"/>
              </a:rPr>
              <a:t>Controlador de API con acciones de lectura y escritura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i="1" dirty="0">
                <a:sym typeface="Wingdings" panose="05000000000000000000" pitchFamily="2" charset="2"/>
              </a:rPr>
              <a:t> </a:t>
            </a:r>
            <a:r>
              <a:rPr lang="es-ES" b="1" i="1" dirty="0" err="1">
                <a:sym typeface="Wingdings" panose="05000000000000000000" pitchFamily="2" charset="2"/>
              </a:rPr>
              <a:t>ArticlesController.cs</a:t>
            </a:r>
            <a:r>
              <a:rPr lang="es-ES" b="1" i="1" dirty="0">
                <a:sym typeface="Wingdings" panose="05000000000000000000" pitchFamily="2" charset="2"/>
              </a:rPr>
              <a:t> 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Listado16.5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72216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BD36A-05F4-4C68-8A63-837448F3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Actualizar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800" b="1" dirty="0" err="1"/>
              <a:t>src</a:t>
            </a:r>
            <a:r>
              <a:rPr lang="es-ES" sz="2800" b="1" dirty="0"/>
              <a:t>/app/</a:t>
            </a:r>
            <a:r>
              <a:rPr lang="es-ES" sz="2800" b="1" dirty="0" err="1"/>
              <a:t>app.module.ts</a:t>
            </a:r>
            <a:endParaRPr lang="es-ES" sz="2800" b="1" dirty="0"/>
          </a:p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		– Listado16.46</a:t>
            </a:r>
            <a:endParaRPr lang="es-ES" sz="24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r>
              <a:rPr lang="en-US" b="1" dirty="0"/>
              <a:t>import { </a:t>
            </a:r>
            <a:r>
              <a:rPr lang="en-US" b="1" dirty="0" err="1"/>
              <a:t>DiscountService</a:t>
            </a:r>
            <a:r>
              <a:rPr lang="en-US" b="1" dirty="0"/>
              <a:t> } from './</a:t>
            </a:r>
            <a:r>
              <a:rPr lang="en-US" b="1" dirty="0" err="1"/>
              <a:t>discount.service</a:t>
            </a:r>
            <a:r>
              <a:rPr lang="en-US" b="1" dirty="0"/>
              <a:t>’;</a:t>
            </a:r>
            <a:endParaRPr lang="es-ES" sz="2800" b="1" dirty="0"/>
          </a:p>
          <a:p>
            <a:pPr marL="0" indent="0">
              <a:buNone/>
            </a:pPr>
            <a:r>
              <a:rPr lang="es-ES" sz="2800" b="1" dirty="0"/>
              <a:t>…</a:t>
            </a:r>
          </a:p>
          <a:p>
            <a:pPr marL="0" indent="0">
              <a:buNone/>
            </a:pPr>
            <a:r>
              <a:rPr lang="es-ES" dirty="0" err="1"/>
              <a:t>providers</a:t>
            </a:r>
            <a:r>
              <a:rPr lang="es-ES" dirty="0"/>
              <a:t>: [</a:t>
            </a:r>
            <a:r>
              <a:rPr lang="es-ES" dirty="0" err="1"/>
              <a:t>ArticleService</a:t>
            </a:r>
            <a:r>
              <a:rPr lang="es-ES" dirty="0"/>
              <a:t>, </a:t>
            </a:r>
            <a:r>
              <a:rPr lang="es-ES" b="1" dirty="0" err="1"/>
              <a:t>DiscountService</a:t>
            </a:r>
            <a:r>
              <a:rPr lang="es-ES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41095129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FB633-3D83-475B-B2E5-00A22E68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lvl="0" indent="0">
              <a:buNone/>
            </a:pPr>
            <a:r>
              <a:rPr lang="es-ES" sz="2000" b="1" dirty="0">
                <a:solidFill>
                  <a:prstClr val="black"/>
                </a:solidFill>
              </a:rPr>
              <a:t>2- 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discountEditor.component.ts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Listado16.47</a:t>
            </a:r>
            <a:endParaRPr lang="es-ES" sz="20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s-ES" sz="20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s-ES" sz="2000" dirty="0" err="1">
                <a:solidFill>
                  <a:prstClr val="black"/>
                </a:solidFill>
              </a:rPr>
              <a:t>utlizaremos</a:t>
            </a:r>
            <a:r>
              <a:rPr lang="es-ES" sz="2000" dirty="0">
                <a:solidFill>
                  <a:prstClr val="black"/>
                </a:solidFill>
              </a:rPr>
              <a:t> </a:t>
            </a:r>
            <a:r>
              <a:rPr lang="es-ES" sz="2000" b="1" dirty="0" err="1">
                <a:solidFill>
                  <a:prstClr val="black"/>
                </a:solidFill>
              </a:rPr>
              <a:t>AngularCli</a:t>
            </a:r>
            <a:r>
              <a:rPr lang="es-ES" sz="2000" b="1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(queremos generar componente) teclear: 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ng g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component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discountEditor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 --</a:t>
            </a:r>
            <a:r>
              <a:rPr lang="es-ES" sz="2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skip-import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Esto genera los siguientes archivos:</a:t>
            </a:r>
          </a:p>
          <a:p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-editor/discount-editor.component.html 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-editor/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discount-editor.component.spec.ts</a:t>
            </a:r>
            <a:endParaRPr lang="es-ES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-editor/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discount-editor.component.ts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sz="20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-editor/discount-editor.component.css</a:t>
            </a:r>
          </a:p>
          <a:p>
            <a:pPr marL="0" indent="0">
              <a:buNone/>
            </a:pPr>
            <a:r>
              <a:rPr lang="es-ES" sz="2000" dirty="0"/>
              <a:t>Y además actualizar: </a:t>
            </a:r>
            <a:r>
              <a:rPr lang="es-ES" sz="2000" b="1" dirty="0" err="1"/>
              <a:t>src</a:t>
            </a:r>
            <a:r>
              <a:rPr lang="es-ES" sz="2000" b="1" dirty="0"/>
              <a:t>/app/</a:t>
            </a:r>
            <a:r>
              <a:rPr lang="es-ES" sz="2000" b="1" dirty="0" err="1"/>
              <a:t>app.module.ts</a:t>
            </a:r>
            <a:r>
              <a:rPr lang="es-ES" sz="2000" b="1" dirty="0"/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Listado16.48</a:t>
            </a:r>
            <a:endParaRPr lang="es-ES" sz="2000" b="1" dirty="0"/>
          </a:p>
          <a:p>
            <a:pPr marL="0" indent="0">
              <a:buNone/>
            </a:pPr>
            <a:endParaRPr lang="es-ES" sz="2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6160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DD0BA-AFD6-4864-8055-9419001A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'app-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-editor'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'./discount-editor.component.html'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'./discount-editor.component.css'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DiscountEditorComponent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189627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B6016-2291-4D4A-A7CB-369B4F2E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prstClr val="black"/>
                </a:solidFill>
              </a:rPr>
              <a:t>2- 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prstClr val="black"/>
                </a:solidFill>
                <a:sym typeface="Wingdings" panose="05000000000000000000" pitchFamily="2" charset="2"/>
              </a:rPr>
              <a:t>discountEditor.component.html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Listado16.49</a:t>
            </a:r>
            <a:endParaRPr lang="es-ES" sz="20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discounter.discount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=“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Discount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prstClr val="black"/>
                </a:solidFill>
              </a:rPr>
              <a:t>3- </a:t>
            </a:r>
            <a:r>
              <a:rPr lang="es-ES" sz="16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article.component.html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Listado16.50</a:t>
            </a:r>
            <a:endParaRPr lang="es-ES" sz="20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/>
              <a:t>/…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app-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discount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-editor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app-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discount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-editor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='table table-hover'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="articles"&gt;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/>
              <a:t>…/</a:t>
            </a: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823050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3F65-7728-4C96-B2F0-30F4140A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3028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prstClr val="black"/>
                </a:solidFill>
              </a:rPr>
              <a:t>4- </a:t>
            </a:r>
            <a:r>
              <a:rPr lang="es-ES" sz="2000" dirty="0">
                <a:solidFill>
                  <a:prstClr val="black"/>
                </a:solidFill>
              </a:rPr>
              <a:t>Declaramos una pipe que será la encargada de generar el descuento sobre el atributo Price:</a:t>
            </a:r>
          </a:p>
          <a:p>
            <a:pPr marL="0" indent="0">
              <a:buNone/>
            </a:pPr>
            <a:r>
              <a:rPr lang="es-ES" sz="16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1600" b="1" dirty="0" err="1">
                <a:sym typeface="Wingdings" panose="05000000000000000000" pitchFamily="2" charset="2"/>
              </a:rPr>
              <a:t>discount.pipe.ts</a:t>
            </a:r>
            <a:r>
              <a:rPr lang="es-ES" sz="16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Listado16.51</a:t>
            </a:r>
            <a:endParaRPr lang="es-E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600" b="1" dirty="0">
              <a:sym typeface="Wingdings" panose="05000000000000000000" pitchFamily="2" charset="2"/>
            </a:endParaRPr>
          </a:p>
          <a:p>
            <a:pPr lvl="0"/>
            <a:r>
              <a:rPr lang="es-ES" sz="1800" dirty="0" err="1">
                <a:solidFill>
                  <a:prstClr val="black"/>
                </a:solidFill>
              </a:rPr>
              <a:t>utlizaremos</a:t>
            </a:r>
            <a:r>
              <a:rPr lang="es-ES" sz="1800" dirty="0">
                <a:solidFill>
                  <a:prstClr val="black"/>
                </a:solidFill>
              </a:rPr>
              <a:t> </a:t>
            </a:r>
            <a:r>
              <a:rPr lang="es-ES" sz="1800" b="1" dirty="0" err="1">
                <a:solidFill>
                  <a:prstClr val="black"/>
                </a:solidFill>
              </a:rPr>
              <a:t>AngularCli</a:t>
            </a:r>
            <a:r>
              <a:rPr lang="es-ES" sz="1800" b="1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Abrir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Linea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de Comandos de 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Node.Js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Navegar a ~\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ClientApp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\app\</a:t>
            </a:r>
            <a:r>
              <a:rPr lang="es-ES" sz="1800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-editor</a:t>
            </a:r>
          </a:p>
          <a:p>
            <a:pPr mar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 (queremos generar pipe)</a:t>
            </a: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teclear: </a:t>
            </a:r>
            <a:r>
              <a:rPr lang="es-ES" sz="1800" b="1" dirty="0">
                <a:solidFill>
                  <a:prstClr val="black"/>
                </a:solidFill>
                <a:sym typeface="Wingdings" panose="05000000000000000000" pitchFamily="2" charset="2"/>
              </a:rPr>
              <a:t>ng g pipe </a:t>
            </a:r>
            <a:r>
              <a:rPr lang="es-ES" sz="1800" b="1" dirty="0" err="1">
                <a:sym typeface="Wingdings" panose="05000000000000000000" pitchFamily="2" charset="2"/>
              </a:rPr>
              <a:t>discount</a:t>
            </a:r>
            <a:r>
              <a:rPr lang="es-ES" sz="1800" b="1" dirty="0">
                <a:sym typeface="Wingdings" panose="05000000000000000000" pitchFamily="2" charset="2"/>
              </a:rPr>
              <a:t> –</a:t>
            </a:r>
            <a:r>
              <a:rPr lang="es-ES" sz="1800" b="1" dirty="0" err="1">
                <a:sym typeface="Wingdings" panose="05000000000000000000" pitchFamily="2" charset="2"/>
              </a:rPr>
              <a:t>skip-import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 Esto genera los siguientes archivos:</a:t>
            </a:r>
          </a:p>
          <a:p>
            <a:pPr lvl="0"/>
            <a:r>
              <a:rPr lang="es-ES" sz="1800" i="1" dirty="0" err="1">
                <a:solidFill>
                  <a:prstClr val="black"/>
                </a:solidFill>
              </a:rPr>
              <a:t>src</a:t>
            </a:r>
            <a:r>
              <a:rPr lang="es-ES" sz="1800" i="1" dirty="0">
                <a:solidFill>
                  <a:prstClr val="black"/>
                </a:solidFill>
              </a:rPr>
              <a:t>/app/</a:t>
            </a:r>
            <a:r>
              <a:rPr lang="es-ES" sz="1800" i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1800" i="1" dirty="0">
                <a:solidFill>
                  <a:prstClr val="black"/>
                </a:solidFill>
                <a:sym typeface="Wingdings" panose="05000000000000000000" pitchFamily="2" charset="2"/>
              </a:rPr>
              <a:t>-editor</a:t>
            </a:r>
            <a:r>
              <a:rPr lang="es-ES" sz="1800" dirty="0">
                <a:solidFill>
                  <a:prstClr val="black"/>
                </a:solidFill>
                <a:sym typeface="Wingdings" panose="05000000000000000000" pitchFamily="2" charset="2"/>
              </a:rPr>
              <a:t>/</a:t>
            </a:r>
            <a:r>
              <a:rPr lang="es-ES" sz="1800" dirty="0" err="1">
                <a:sym typeface="Wingdings" panose="05000000000000000000" pitchFamily="2" charset="2"/>
              </a:rPr>
              <a:t>discount</a:t>
            </a:r>
            <a:r>
              <a:rPr lang="es-ES" sz="1800" i="1" dirty="0" err="1">
                <a:solidFill>
                  <a:prstClr val="black"/>
                </a:solidFill>
              </a:rPr>
              <a:t>.pipe.spec.ts</a:t>
            </a:r>
            <a:endParaRPr lang="es-ES" sz="1800" i="1" dirty="0">
              <a:solidFill>
                <a:prstClr val="black"/>
              </a:solidFill>
            </a:endParaRPr>
          </a:p>
          <a:p>
            <a:pPr lvl="0"/>
            <a:r>
              <a:rPr lang="es-ES" sz="1800" i="1" dirty="0" err="1">
                <a:solidFill>
                  <a:prstClr val="black"/>
                </a:solidFill>
              </a:rPr>
              <a:t>src</a:t>
            </a:r>
            <a:r>
              <a:rPr lang="es-ES" sz="1800" i="1" dirty="0">
                <a:solidFill>
                  <a:prstClr val="black"/>
                </a:solidFill>
              </a:rPr>
              <a:t>/app/</a:t>
            </a:r>
            <a:r>
              <a:rPr lang="es-ES" sz="1800" i="1" dirty="0" err="1">
                <a:solidFill>
                  <a:prstClr val="black"/>
                </a:solidFill>
                <a:sym typeface="Wingdings" panose="05000000000000000000" pitchFamily="2" charset="2"/>
              </a:rPr>
              <a:t>discount</a:t>
            </a:r>
            <a:r>
              <a:rPr lang="es-ES" sz="1800" i="1" dirty="0">
                <a:solidFill>
                  <a:prstClr val="black"/>
                </a:solidFill>
                <a:sym typeface="Wingdings" panose="05000000000000000000" pitchFamily="2" charset="2"/>
              </a:rPr>
              <a:t>-editor/</a:t>
            </a:r>
            <a:r>
              <a:rPr lang="es-ES" sz="1800" dirty="0" err="1">
                <a:sym typeface="Wingdings" panose="05000000000000000000" pitchFamily="2" charset="2"/>
              </a:rPr>
              <a:t>discount</a:t>
            </a:r>
            <a:r>
              <a:rPr lang="es-ES" sz="1800" i="1" dirty="0" err="1">
                <a:solidFill>
                  <a:prstClr val="black"/>
                </a:solidFill>
              </a:rPr>
              <a:t>.pipe.ts</a:t>
            </a:r>
            <a:endParaRPr lang="es-ES" sz="1800" i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s-ES" sz="1800" dirty="0">
                <a:solidFill>
                  <a:prstClr val="black"/>
                </a:solidFill>
              </a:rPr>
              <a:t>y actualizar el fichero : </a:t>
            </a:r>
            <a:r>
              <a:rPr lang="es-ES" sz="18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Listado16.52</a:t>
            </a:r>
            <a:endParaRPr lang="es-ES" sz="1800" dirty="0">
              <a:solidFill>
                <a:prstClr val="black"/>
              </a:solidFill>
            </a:endParaRPr>
          </a:p>
          <a:p>
            <a:pPr lvl="0"/>
            <a:r>
              <a:rPr lang="es-ES" sz="1800" dirty="0" err="1">
                <a:solidFill>
                  <a:prstClr val="black"/>
                </a:solidFill>
              </a:rPr>
              <a:t>src</a:t>
            </a:r>
            <a:r>
              <a:rPr lang="es-ES" sz="1800" dirty="0">
                <a:solidFill>
                  <a:prstClr val="black"/>
                </a:solidFill>
              </a:rPr>
              <a:t>/app/</a:t>
            </a:r>
            <a:r>
              <a:rPr lang="es-ES" sz="1800" dirty="0" err="1">
                <a:solidFill>
                  <a:prstClr val="black"/>
                </a:solidFill>
              </a:rPr>
              <a:t>app.module.ts</a:t>
            </a:r>
            <a:endParaRPr lang="es-E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644392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A8F0C-0478-4A56-AA73-F662AEAE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Pipe,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"../discount-editor/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discount.service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discount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pure: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DiscountPipe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DiscountService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.discount.applyDiscount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573247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9B1C-D68F-4C4C-99C3-92209DEB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Aplicando la Pipe:</a:t>
            </a:r>
          </a:p>
          <a:p>
            <a:pPr marL="0" indent="0">
              <a:buNone/>
            </a:pPr>
            <a:r>
              <a:rPr lang="es-ES" sz="1800" b="1" dirty="0">
                <a:sym typeface="Wingdings" panose="05000000000000000000" pitchFamily="2" charset="2"/>
              </a:rPr>
              <a:t> article.component.html </a:t>
            </a:r>
            <a:r>
              <a:rPr lang="es-ES" sz="1800" dirty="0">
                <a:solidFill>
                  <a:srgbClr val="FF0000"/>
                </a:solidFill>
                <a:sym typeface="Wingdings" panose="05000000000000000000" pitchFamily="2" charset="2"/>
              </a:rPr>
              <a:t>– Listado16.53</a:t>
            </a:r>
            <a:endParaRPr lang="es-ES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b="1" dirty="0"/>
              <a:t>/…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article of articles |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filterdata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 query : 'name'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categoryfilterdata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'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': false : true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paginate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:{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itemsPerPage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6,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currentPage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pageActual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}"&gt;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article.name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article.category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article.price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discount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='["/article-edit/" + article.id]'&gt;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b="1" dirty="0"/>
              <a:t>/…</a:t>
            </a:r>
          </a:p>
          <a:p>
            <a:pPr marL="0" indent="0">
              <a:buNone/>
            </a:pPr>
            <a:endParaRPr lang="es-ES" sz="1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B9952-387C-40AE-85D6-D7766B51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65" y="6022823"/>
            <a:ext cx="245080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895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03856-F523-4087-952B-E2B6C70D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SportsAngularCRUDApp.Models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SportsAngularCRUDApp.Controllers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"api/[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controller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ArticleController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SportDbContext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ArticleController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SportDbContext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1180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E9ED9-CC18-426C-85B7-1F5575DA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19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GET: api/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GET: api/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/5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GetArticle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article =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context.Articles.FindAsync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967377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930E1C-37BB-4C80-BFE3-833351980C1A}"/>
</file>

<file path=customXml/itemProps2.xml><?xml version="1.0" encoding="utf-8"?>
<ds:datastoreItem xmlns:ds="http://schemas.openxmlformats.org/officeDocument/2006/customXml" ds:itemID="{7477B90B-1E8D-4839-84C9-49C0EC310B1B}"/>
</file>

<file path=customXml/itemProps3.xml><?xml version="1.0" encoding="utf-8"?>
<ds:datastoreItem xmlns:ds="http://schemas.openxmlformats.org/officeDocument/2006/customXml" ds:itemID="{9FE7A7A4-D1F2-40C9-8C95-BB675920ACE7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31774</TotalTime>
  <Words>8708</Words>
  <Application>Microsoft Office PowerPoint</Application>
  <PresentationFormat>Presentación en pantalla (4:3)</PresentationFormat>
  <Paragraphs>1301</Paragraphs>
  <Slides>76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3" baseType="lpstr">
      <vt:lpstr>Arial</vt:lpstr>
      <vt:lpstr>Calibri</vt:lpstr>
      <vt:lpstr>Consolas</vt:lpstr>
      <vt:lpstr>Constantia</vt:lpstr>
      <vt:lpstr>Wingdings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1113</cp:revision>
  <dcterms:created xsi:type="dcterms:W3CDTF">2012-09-30T16:13:01Z</dcterms:created>
  <dcterms:modified xsi:type="dcterms:W3CDTF">2021-09-17T15:12:21Z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