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61" r:id="rId8"/>
    <p:sldId id="260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A4BBB-80D7-42FB-8485-5119A4A343AF}" v="1" dt="2021-10-19T17:56:52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5" autoAdjust="0"/>
    <p:restoredTop sz="95118" autoAdjust="0"/>
  </p:normalViewPr>
  <p:slideViewPr>
    <p:cSldViewPr>
      <p:cViewPr varScale="1">
        <p:scale>
          <a:sx n="68" d="100"/>
          <a:sy n="68" d="100"/>
        </p:scale>
        <p:origin x="17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ÓSCAR CARRILLO GONZÁLEZ" userId="S::oscar.carrillo@tajamar365.com::628c520e-f827-45b1-9939-28e886b9e009" providerId="AD" clId="Web-{AA0A4BBB-80D7-42FB-8485-5119A4A343AF}"/>
    <pc:docChg chg="sldOrd">
      <pc:chgData name="ÓSCAR CARRILLO GONZÁLEZ" userId="S::oscar.carrillo@tajamar365.com::628c520e-f827-45b1-9939-28e886b9e009" providerId="AD" clId="Web-{AA0A4BBB-80D7-42FB-8485-5119A4A343AF}" dt="2021-10-19T17:56:52.913" v="0"/>
      <pc:docMkLst>
        <pc:docMk/>
      </pc:docMkLst>
      <pc:sldChg chg="ord">
        <pc:chgData name="ÓSCAR CARRILLO GONZÁLEZ" userId="S::oscar.carrillo@tajamar365.com::628c520e-f827-45b1-9939-28e886b9e009" providerId="AD" clId="Web-{AA0A4BBB-80D7-42FB-8485-5119A4A343AF}" dt="2021-10-19T17:56:52.913" v="0"/>
        <pc:sldMkLst>
          <pc:docMk/>
          <pc:sldMk cId="29204745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74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19/10/2021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2 – Usando Data </a:t>
            </a:r>
            <a:r>
              <a:rPr lang="es-ES" dirty="0" err="1"/>
              <a:t>Bindings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BA22E-8B81-41CB-A441-7E10BD6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2. Clases individuales usando el </a:t>
            </a:r>
            <a:r>
              <a:rPr lang="es-ES" u="sng" dirty="0" err="1"/>
              <a:t>binding</a:t>
            </a:r>
            <a:endParaRPr lang="es-ES" u="sng" dirty="0"/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  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    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2.4)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getClasses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(1)"&gt;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The first product is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(1).name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="p-2"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[class.bg-success]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(2).price &lt; 50"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(2).price &gt;=50"&gt;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The second product is {{</a:t>
            </a:r>
            <a:r>
              <a:rPr lang="en-U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(2).name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B325F5D-12AC-4636-94BF-01132D486640}"/>
              </a:ext>
            </a:extLst>
          </p:cNvPr>
          <p:cNvCxnSpPr>
            <a:cxnSpLocks/>
          </p:cNvCxnSpPr>
          <p:nvPr/>
        </p:nvCxnSpPr>
        <p:spPr>
          <a:xfrm>
            <a:off x="323528" y="328498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5CA1CAA-8D82-4051-80CE-11A7D1A8A72F}"/>
              </a:ext>
            </a:extLst>
          </p:cNvPr>
          <p:cNvCxnSpPr>
            <a:cxnSpLocks/>
          </p:cNvCxnSpPr>
          <p:nvPr/>
        </p:nvCxnSpPr>
        <p:spPr>
          <a:xfrm>
            <a:off x="323528" y="364502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E696549-B44E-4AF0-BDC2-999D8E263F33}"/>
              </a:ext>
            </a:extLst>
          </p:cNvPr>
          <p:cNvCxnSpPr/>
          <p:nvPr/>
        </p:nvCxnSpPr>
        <p:spPr>
          <a:xfrm>
            <a:off x="323528" y="3284984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55E614-445A-41D6-B501-15C1F874515B}"/>
              </a:ext>
            </a:extLst>
          </p:cNvPr>
          <p:cNvSpPr txBox="1"/>
          <p:nvPr/>
        </p:nvSpPr>
        <p:spPr>
          <a:xfrm>
            <a:off x="323528" y="5549154"/>
            <a:ext cx="7704856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Son clases independientes la una de la otra y no interfieren en el comportamiento de la clase de Bootstrap “p-2”</a:t>
            </a:r>
          </a:p>
        </p:txBody>
      </p:sp>
    </p:spTree>
    <p:extLst>
      <p:ext uri="{BB962C8B-B14F-4D97-AF65-F5344CB8AC3E}">
        <p14:creationId xmlns:p14="http://schemas.microsoft.com/office/powerpoint/2010/main" val="415893827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5EA7D-C9E1-4535-B4AF-63AE7F08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3. Adjudicar clases usando la directiva </a:t>
            </a:r>
            <a:r>
              <a:rPr lang="es-ES" i="1" u="sng" dirty="0" err="1"/>
              <a:t>ngClass</a:t>
            </a:r>
            <a:r>
              <a:rPr lang="es-ES" u="sng" dirty="0"/>
              <a:t>.</a:t>
            </a:r>
          </a:p>
          <a:p>
            <a:pPr marL="0" indent="0" algn="ctr">
              <a:buNone/>
            </a:pPr>
            <a:r>
              <a:rPr lang="es-ES" dirty="0"/>
              <a:t>	</a:t>
            </a:r>
            <a:r>
              <a:rPr lang="es-ES" sz="1600" dirty="0"/>
              <a:t>-Opción mas flexible-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2.5)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"p-2"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50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-info"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-warning"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getClassMap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-center 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bg-danger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product.name ==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"Kayak"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bg-info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50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2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D1225F8-03E0-4408-AA4A-AE1FE887FD04}"/>
              </a:ext>
            </a:extLst>
          </p:cNvPr>
          <p:cNvCxnSpPr/>
          <p:nvPr/>
        </p:nvCxnSpPr>
        <p:spPr>
          <a:xfrm flipH="1">
            <a:off x="4139952" y="4941168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580ED50-8E5E-40A8-851A-5BA4018DDBE3}"/>
              </a:ext>
            </a:extLst>
          </p:cNvPr>
          <p:cNvCxnSpPr>
            <a:cxnSpLocks/>
          </p:cNvCxnSpPr>
          <p:nvPr/>
        </p:nvCxnSpPr>
        <p:spPr>
          <a:xfrm flipV="1">
            <a:off x="7164288" y="2420888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39A275B-E318-44C6-B909-963C365DB01A}"/>
              </a:ext>
            </a:extLst>
          </p:cNvPr>
          <p:cNvSpPr txBox="1"/>
          <p:nvPr/>
        </p:nvSpPr>
        <p:spPr>
          <a:xfrm>
            <a:off x="4427984" y="2420888"/>
            <a:ext cx="2736304" cy="10772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/>
              <a:t>Devuelve un objeto con propiedades cuyos valores son uno o mas nombres de clases</a:t>
            </a:r>
          </a:p>
        </p:txBody>
      </p:sp>
    </p:spTree>
    <p:extLst>
      <p:ext uri="{BB962C8B-B14F-4D97-AF65-F5344CB8AC3E}">
        <p14:creationId xmlns:p14="http://schemas.microsoft.com/office/powerpoint/2010/main" val="155132321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5D7C8-8786-4C00-9D2D-E4B263A4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Para usar la directiva </a:t>
            </a:r>
            <a:r>
              <a:rPr lang="es-ES" dirty="0" err="1"/>
              <a:t>ngClass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2.6)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="p-2"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getClassMap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(1)"&gt;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The first product is {{</a:t>
            </a:r>
            <a:r>
              <a:rPr lang="en-US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(1).name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="p-2"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getClassMap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(2)"&gt;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The second product is {{</a:t>
            </a:r>
            <a:r>
              <a:rPr lang="en-US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(2).name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="p-2"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="{'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bg-success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':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model.getProduct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(3).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&lt; 50,'bg-info':model.getProduct(3).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&gt;= 50}"&gt;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The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is {{</a:t>
            </a:r>
            <a:r>
              <a:rPr lang="en-US" sz="20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(3).name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52102283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21AE1-F5F8-41D9-A19A-E90604DF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endParaRPr lang="es-ES" u="sng" dirty="0"/>
          </a:p>
          <a:p>
            <a:endParaRPr lang="es-ES" u="sng" dirty="0"/>
          </a:p>
          <a:p>
            <a:r>
              <a:rPr lang="es-ES" u="sng" dirty="0"/>
              <a:t>Style </a:t>
            </a:r>
            <a:r>
              <a:rPr lang="es-ES" u="sng" dirty="0" err="1"/>
              <a:t>Bindings</a:t>
            </a:r>
            <a:r>
              <a:rPr lang="es-ES" dirty="0"/>
              <a:t>: Tres formas distintas de usar el data </a:t>
            </a:r>
            <a:r>
              <a:rPr lang="es-ES" dirty="0" err="1"/>
              <a:t>bindings</a:t>
            </a:r>
            <a:r>
              <a:rPr lang="es-ES" dirty="0"/>
              <a:t> para manejar el </a:t>
            </a:r>
            <a:r>
              <a:rPr lang="es-ES" b="1" dirty="0"/>
              <a:t>estilo</a:t>
            </a:r>
            <a:r>
              <a:rPr lang="es-ES" dirty="0"/>
              <a:t> de un elemento:</a:t>
            </a:r>
          </a:p>
          <a:p>
            <a:pPr marL="0" indent="0">
              <a:buNone/>
            </a:pPr>
            <a:r>
              <a:rPr lang="es-ES" b="1" dirty="0"/>
              <a:t>1. &lt;</a:t>
            </a:r>
            <a:r>
              <a:rPr lang="es-ES" b="1" dirty="0" err="1"/>
              <a:t>div</a:t>
            </a:r>
            <a:r>
              <a:rPr lang="es-ES" b="1" dirty="0"/>
              <a:t> [</a:t>
            </a:r>
            <a:r>
              <a:rPr lang="es-ES" b="1" dirty="0" err="1"/>
              <a:t>style.myStyle</a:t>
            </a:r>
            <a:r>
              <a:rPr lang="es-ES" b="1" dirty="0"/>
              <a:t>]=“</a:t>
            </a:r>
            <a:r>
              <a:rPr lang="es-ES" b="1" dirty="0" err="1"/>
              <a:t>expr</a:t>
            </a:r>
            <a:r>
              <a:rPr lang="es-ES" b="1" dirty="0"/>
              <a:t>”&gt;&lt;/</a:t>
            </a:r>
            <a:r>
              <a:rPr lang="es-ES" b="1" dirty="0" err="1"/>
              <a:t>div</a:t>
            </a:r>
            <a:r>
              <a:rPr lang="es-ES" b="1" dirty="0"/>
              <a:t>&gt; : </a:t>
            </a:r>
            <a:r>
              <a:rPr lang="es-ES" dirty="0"/>
              <a:t>asigna un estilo al resultado de una expresión.</a:t>
            </a:r>
          </a:p>
          <a:p>
            <a:pPr marL="0" indent="0">
              <a:buNone/>
            </a:pPr>
            <a:r>
              <a:rPr lang="es-ES" b="1" dirty="0"/>
              <a:t>2. &lt;</a:t>
            </a:r>
            <a:r>
              <a:rPr lang="es-ES" b="1" dirty="0" err="1"/>
              <a:t>div</a:t>
            </a:r>
            <a:r>
              <a:rPr lang="es-ES" b="1" dirty="0"/>
              <a:t> [</a:t>
            </a:r>
            <a:r>
              <a:rPr lang="es-ES" b="1" dirty="0" err="1"/>
              <a:t>style.myStyle.units</a:t>
            </a:r>
            <a:r>
              <a:rPr lang="es-ES" b="1" dirty="0"/>
              <a:t>]=“</a:t>
            </a:r>
            <a:r>
              <a:rPr lang="es-ES" b="1" dirty="0" err="1"/>
              <a:t>expr</a:t>
            </a:r>
            <a:r>
              <a:rPr lang="es-ES" b="1" dirty="0"/>
              <a:t>”&gt;&lt;/</a:t>
            </a:r>
            <a:r>
              <a:rPr lang="es-ES" b="1" dirty="0" err="1"/>
              <a:t>div</a:t>
            </a:r>
            <a:r>
              <a:rPr lang="es-ES" b="1" dirty="0"/>
              <a:t>&gt;: </a:t>
            </a:r>
            <a:r>
              <a:rPr lang="es-ES" dirty="0"/>
              <a:t>permite utilizar unidades de medida para el estilo</a:t>
            </a:r>
          </a:p>
          <a:p>
            <a:pPr marL="0" indent="0">
              <a:buNone/>
            </a:pPr>
            <a:r>
              <a:rPr lang="es-ES" b="1" dirty="0"/>
              <a:t>3. &lt;</a:t>
            </a:r>
            <a:r>
              <a:rPr lang="es-ES" b="1" dirty="0" err="1"/>
              <a:t>div</a:t>
            </a:r>
            <a:r>
              <a:rPr lang="es-ES" b="1" dirty="0"/>
              <a:t> [</a:t>
            </a:r>
            <a:r>
              <a:rPr lang="es-ES" b="1" dirty="0" err="1"/>
              <a:t>ngClass</a:t>
            </a:r>
            <a:r>
              <a:rPr lang="es-ES" b="1" dirty="0"/>
              <a:t>]=“</a:t>
            </a:r>
            <a:r>
              <a:rPr lang="es-ES" b="1" dirty="0" err="1"/>
              <a:t>map</a:t>
            </a:r>
            <a:r>
              <a:rPr lang="es-ES" b="1" dirty="0"/>
              <a:t>”&gt;&lt;/</a:t>
            </a:r>
            <a:r>
              <a:rPr lang="es-ES" b="1" dirty="0" err="1"/>
              <a:t>div</a:t>
            </a:r>
            <a:r>
              <a:rPr lang="es-ES" b="1" dirty="0"/>
              <a:t>&gt;</a:t>
            </a:r>
            <a:r>
              <a:rPr lang="es-ES" dirty="0"/>
              <a:t>: adjudica múltiples estilos usando datos de un mapa de objetos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879789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8747B5-4ED1-4F7F-B7CE-C36631C9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diferencia es que en </a:t>
            </a:r>
            <a:r>
              <a:rPr lang="es-ES" b="1" dirty="0"/>
              <a:t>1 </a:t>
            </a:r>
            <a:r>
              <a:rPr lang="es-ES" dirty="0"/>
              <a:t>debemos incluir las unidades para el estilo mientras que en </a:t>
            </a:r>
            <a:r>
              <a:rPr lang="es-ES" b="1" dirty="0"/>
              <a:t>2</a:t>
            </a:r>
            <a:r>
              <a:rPr lang="es-ES" dirty="0"/>
              <a:t> las unidades van incluidas en el </a:t>
            </a:r>
            <a:r>
              <a:rPr lang="es-ES" dirty="0" err="1"/>
              <a:t>binding</a:t>
            </a:r>
            <a:r>
              <a:rPr lang="es-ES" dirty="0"/>
              <a:t>. Demo:	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(Listado 2.7)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  <a:r>
              <a:rPr lang="es-ES" b="1" dirty="0"/>
              <a:t>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getClasses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"p-2"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50 ?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-info"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-warning"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getClassMap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-center </a:t>
            </a:r>
            <a:r>
              <a:rPr lang="es-E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bg-danger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product.name ==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"Kayak"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bg-info</a:t>
            </a:r>
            <a:r>
              <a:rPr lang="es-E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50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fontSizeWithUnits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"30px"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fontSizeWithoutUnits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"30"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0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04B742C-F99B-4022-9943-7476A7639D15}"/>
              </a:ext>
            </a:extLst>
          </p:cNvPr>
          <p:cNvCxnSpPr>
            <a:cxnSpLocks/>
          </p:cNvCxnSpPr>
          <p:nvPr/>
        </p:nvCxnSpPr>
        <p:spPr>
          <a:xfrm flipH="1">
            <a:off x="4139952" y="6276537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A8DD726-252D-49CF-BCDE-C3CDF2E64A7B}"/>
              </a:ext>
            </a:extLst>
          </p:cNvPr>
          <p:cNvCxnSpPr>
            <a:cxnSpLocks/>
          </p:cNvCxnSpPr>
          <p:nvPr/>
        </p:nvCxnSpPr>
        <p:spPr>
          <a:xfrm flipV="1">
            <a:off x="6012160" y="2996953"/>
            <a:ext cx="0" cy="327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6F76357-5BEA-42A6-885A-A8EBAD7FC54A}"/>
              </a:ext>
            </a:extLst>
          </p:cNvPr>
          <p:cNvSpPr txBox="1"/>
          <p:nvPr/>
        </p:nvSpPr>
        <p:spPr>
          <a:xfrm>
            <a:off x="6012160" y="2996953"/>
            <a:ext cx="208823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Incluye cantidad y unidades </a:t>
            </a:r>
            <a:r>
              <a:rPr lang="es-ES" dirty="0" err="1"/>
              <a:t>px</a:t>
            </a:r>
            <a:r>
              <a:rPr lang="es-ES" dirty="0"/>
              <a:t>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1757F6B-F073-4535-89CE-FA11DA64C7A4}"/>
              </a:ext>
            </a:extLst>
          </p:cNvPr>
          <p:cNvCxnSpPr/>
          <p:nvPr/>
        </p:nvCxnSpPr>
        <p:spPr>
          <a:xfrm flipH="1">
            <a:off x="4355976" y="6453336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36B5183-CD40-457B-860D-CB8243C1F276}"/>
              </a:ext>
            </a:extLst>
          </p:cNvPr>
          <p:cNvCxnSpPr/>
          <p:nvPr/>
        </p:nvCxnSpPr>
        <p:spPr>
          <a:xfrm flipV="1">
            <a:off x="6588224" y="4365104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FE4294-8CBA-41A9-BF41-E5182B663887}"/>
              </a:ext>
            </a:extLst>
          </p:cNvPr>
          <p:cNvSpPr txBox="1"/>
          <p:nvPr/>
        </p:nvSpPr>
        <p:spPr>
          <a:xfrm>
            <a:off x="6598577" y="4365104"/>
            <a:ext cx="208822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Sólo incluye cantidad</a:t>
            </a:r>
          </a:p>
        </p:txBody>
      </p:sp>
    </p:spTree>
    <p:extLst>
      <p:ext uri="{BB962C8B-B14F-4D97-AF65-F5344CB8AC3E}">
        <p14:creationId xmlns:p14="http://schemas.microsoft.com/office/powerpoint/2010/main" val="321352305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87E82B-1FFE-45BD-84B3-6C6E860F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2.8)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="p-2 </a:t>
            </a:r>
            <a:r>
              <a:rPr lang="es-E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bg-warning</a:t>
            </a:r>
            <a:r>
              <a:rPr lang="es-E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The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style.fontSize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fontSizeWithUnits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is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(1).name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="p-2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style.fontSize.px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fontSizeWithoutUnits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is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(2).name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6012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E71D0-EAA3-42A9-BBBE-B5C4D376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9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3. Múltiples estilos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"p-2"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50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-info"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-warning"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getStyles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fontSize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"30px"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margin.px</a:t>
            </a:r>
            <a:r>
              <a:rPr lang="es-E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100,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color: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50 ?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220072" y="1268760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2.9)</a:t>
            </a:r>
          </a:p>
        </p:txBody>
      </p:sp>
    </p:spTree>
    <p:extLst>
      <p:ext uri="{BB962C8B-B14F-4D97-AF65-F5344CB8AC3E}">
        <p14:creationId xmlns:p14="http://schemas.microsoft.com/office/powerpoint/2010/main" val="127945652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52C26-32F8-4F8C-9F83-6460F5D6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2.10)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="p-2 </a:t>
            </a:r>
            <a:r>
              <a:rPr lang="es-E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bg-warning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ngStyle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getStyles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(1)"&gt;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is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</a:rPr>
              <a:t>(1).name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="p-2 </a:t>
            </a:r>
            <a:r>
              <a:rPr lang="es-E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ngStyle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getStyles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(2)"&gt;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is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</a:rPr>
              <a:t>(2).name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 b="1" dirty="0">
              <a:sym typeface="Wingdings" panose="05000000000000000000" pitchFamily="2" charset="2"/>
            </a:endParaRP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4889590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3A94C-E4BC-48BA-9C21-E475932D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Ejercicio Propuesto(2.1)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Mostrar el título del segundo curso con el siguiente estilo: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Si el número de plazas del curso es inferior a 17 : </a:t>
            </a:r>
            <a:r>
              <a:rPr lang="es-ES" dirty="0" err="1"/>
              <a:t>bg-warning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Sino : </a:t>
            </a:r>
            <a:r>
              <a:rPr lang="es-ES" dirty="0" err="1"/>
              <a:t>bg-success</a:t>
            </a:r>
            <a:r>
              <a:rPr lang="es-ES" dirty="0"/>
              <a:t>.</a:t>
            </a:r>
          </a:p>
          <a:p>
            <a:r>
              <a:rPr lang="es-ES" dirty="0"/>
              <a:t>Los dos con un </a:t>
            </a:r>
            <a:r>
              <a:rPr lang="es-ES" dirty="0" err="1"/>
              <a:t>padding</a:t>
            </a:r>
            <a:r>
              <a:rPr lang="es-ES" dirty="0"/>
              <a:t> de (p-2)</a:t>
            </a:r>
          </a:p>
        </p:txBody>
      </p:sp>
    </p:spTree>
    <p:extLst>
      <p:ext uri="{BB962C8B-B14F-4D97-AF65-F5344CB8AC3E}">
        <p14:creationId xmlns:p14="http://schemas.microsoft.com/office/powerpoint/2010/main" val="29291674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5DBCA-4A7C-4371-AFE4-F8B6A0D2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b="1" u="sng" dirty="0"/>
              <a:t>Ejercicio Propuesto(2.3)</a:t>
            </a:r>
          </a:p>
          <a:p>
            <a:r>
              <a:rPr lang="es-ES" dirty="0"/>
              <a:t>Utilizando la directiva </a:t>
            </a:r>
            <a:r>
              <a:rPr lang="es-ES" dirty="0" err="1"/>
              <a:t>ngStyles</a:t>
            </a:r>
            <a:r>
              <a:rPr lang="es-ES" dirty="0"/>
              <a:t> mostrar los tres primeros cursos del data </a:t>
            </a:r>
            <a:r>
              <a:rPr lang="es-ES" dirty="0" err="1"/>
              <a:t>model</a:t>
            </a:r>
            <a:r>
              <a:rPr lang="es-ES" dirty="0"/>
              <a:t> con las siguientes características:</a:t>
            </a:r>
          </a:p>
          <a:p>
            <a:pPr lvl="1"/>
            <a:r>
              <a:rPr lang="es-ES" dirty="0" err="1"/>
              <a:t>margin-px</a:t>
            </a:r>
            <a:r>
              <a:rPr lang="es-ES" dirty="0"/>
              <a:t> : 100,</a:t>
            </a:r>
          </a:p>
          <a:p>
            <a:pPr lvl="1"/>
            <a:r>
              <a:rPr lang="es-ES" dirty="0"/>
              <a:t>color: si el </a:t>
            </a:r>
            <a:r>
              <a:rPr lang="es-ES" dirty="0" err="1"/>
              <a:t>nº</a:t>
            </a:r>
            <a:r>
              <a:rPr lang="es-ES" dirty="0"/>
              <a:t> de plazas es &gt;=17 verde sino rojo</a:t>
            </a:r>
          </a:p>
          <a:p>
            <a:pPr lvl="1"/>
            <a:r>
              <a:rPr lang="es-ES" dirty="0" err="1"/>
              <a:t>fontsize</a:t>
            </a:r>
            <a:r>
              <a:rPr lang="es-ES" dirty="0"/>
              <a:t>: si el curso es “Angular” entonces 30px sino 20px</a:t>
            </a:r>
          </a:p>
          <a:p>
            <a:pPr marL="393700" lvl="1" indent="0">
              <a:buNone/>
            </a:pPr>
            <a:endParaRPr lang="es-ES" dirty="0"/>
          </a:p>
          <a:p>
            <a:pPr lvl="2"/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47454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r>
              <a:rPr lang="es-ES" u="sng" dirty="0"/>
              <a:t>Preparar el ejemplo </a:t>
            </a:r>
            <a:r>
              <a:rPr lang="es-ES" dirty="0">
                <a:sym typeface="Wingdings" panose="05000000000000000000" pitchFamily="2" charset="2"/>
              </a:rPr>
              <a:t> añadir método </a:t>
            </a:r>
            <a:r>
              <a:rPr lang="es-E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getClasses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s-ES" sz="2000" dirty="0">
                <a:sym typeface="Wingdings" panose="05000000000000000000" pitchFamily="2" charset="2"/>
              </a:rPr>
              <a:t> 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 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2.1)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getClasses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().length == 5 ?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-success"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			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-warning"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0D118-1272-4D4B-A0A7-EF4522D5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b="1" u="sng" dirty="0"/>
              <a:t>Ejercicio Propuesto(2.2)</a:t>
            </a:r>
          </a:p>
          <a:p>
            <a:r>
              <a:rPr lang="es-ES" dirty="0"/>
              <a:t>Mostrar usando la directiva </a:t>
            </a:r>
            <a:r>
              <a:rPr lang="es-ES" dirty="0" err="1"/>
              <a:t>ngClass</a:t>
            </a:r>
            <a:r>
              <a:rPr lang="es-ES" dirty="0"/>
              <a:t> para los tres primeros cursos:</a:t>
            </a:r>
          </a:p>
          <a:p>
            <a:pPr lvl="1"/>
            <a:r>
              <a:rPr lang="es-ES" dirty="0"/>
              <a:t>Si el nombre del curso es “Angular” : </a:t>
            </a:r>
            <a:r>
              <a:rPr lang="es-ES" dirty="0" err="1"/>
              <a:t>text</a:t>
            </a:r>
            <a:r>
              <a:rPr lang="es-ES" dirty="0"/>
              <a:t>-center y </a:t>
            </a:r>
            <a:r>
              <a:rPr lang="es-ES" dirty="0" err="1"/>
              <a:t>bg-warning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 el numero de plazas es &gt; 17 entonces : “</a:t>
            </a:r>
            <a:r>
              <a:rPr lang="es-ES" dirty="0" err="1"/>
              <a:t>bg-info</a:t>
            </a:r>
            <a:r>
              <a:rPr lang="es-ES" dirty="0"/>
              <a:t>”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981437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76D6A-8C08-4C63-9EF7-792208C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b="1" u="sng" dirty="0" err="1"/>
              <a:t>One-Way</a:t>
            </a:r>
            <a:r>
              <a:rPr lang="es-ES" dirty="0"/>
              <a:t>: El dato fluye en una dirección desde el Componente al HTML.</a:t>
            </a:r>
          </a:p>
          <a:p>
            <a:r>
              <a:rPr lang="es-ES" dirty="0"/>
              <a:t>Modificar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366713" lvl="1" indent="0">
              <a:buNone/>
            </a:pPr>
            <a:endParaRPr lang="es-E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66713" lvl="1" indent="0">
              <a:buNone/>
            </a:pPr>
            <a:endParaRPr lang="es-E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66713" lvl="1" indent="0">
              <a:buNone/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getClasses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6713" lvl="1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6713" lvl="1" indent="0">
              <a:buNone/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24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0014933-84ED-4B0C-8551-1EB4AFE80F0F}"/>
              </a:ext>
            </a:extLst>
          </p:cNvPr>
          <p:cNvCxnSpPr/>
          <p:nvPr/>
        </p:nvCxnSpPr>
        <p:spPr>
          <a:xfrm>
            <a:off x="971600" y="2264761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6F1514-FB54-4F7B-9A41-FF034533B013}"/>
              </a:ext>
            </a:extLst>
          </p:cNvPr>
          <p:cNvSpPr txBox="1"/>
          <p:nvPr/>
        </p:nvSpPr>
        <p:spPr>
          <a:xfrm>
            <a:off x="1259631" y="1845487"/>
            <a:ext cx="2016223" cy="7386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Host </a:t>
            </a:r>
            <a:r>
              <a:rPr lang="es-ES" sz="1400" dirty="0" err="1"/>
              <a:t>Element</a:t>
            </a:r>
            <a:r>
              <a:rPr lang="es-ES" sz="1400" dirty="0"/>
              <a:t> al que afectará el </a:t>
            </a:r>
            <a:r>
              <a:rPr lang="es-ES" sz="1400" dirty="0" err="1"/>
              <a:t>binding</a:t>
            </a:r>
            <a:r>
              <a:rPr lang="es-ES" sz="1400" dirty="0"/>
              <a:t>. Un div en este caso.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9147B9C-BF3A-48EA-8BD2-16E4DE421A4E}"/>
              </a:ext>
            </a:extLst>
          </p:cNvPr>
          <p:cNvCxnSpPr>
            <a:cxnSpLocks/>
          </p:cNvCxnSpPr>
          <p:nvPr/>
        </p:nvCxnSpPr>
        <p:spPr>
          <a:xfrm>
            <a:off x="971600" y="2264761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BF42D10-1BED-4041-AF80-4C15DB298202}"/>
              </a:ext>
            </a:extLst>
          </p:cNvPr>
          <p:cNvCxnSpPr/>
          <p:nvPr/>
        </p:nvCxnSpPr>
        <p:spPr>
          <a:xfrm flipH="1">
            <a:off x="2987824" y="2264761"/>
            <a:ext cx="100811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A05E38-6955-4067-B0D0-D128A3888F57}"/>
              </a:ext>
            </a:extLst>
          </p:cNvPr>
          <p:cNvSpPr txBox="1"/>
          <p:nvPr/>
        </p:nvSpPr>
        <p:spPr>
          <a:xfrm>
            <a:off x="3995935" y="1845487"/>
            <a:ext cx="4608513" cy="5847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/>
              <a:t>Objetivo especifico. Dos tipos : </a:t>
            </a:r>
            <a:r>
              <a:rPr lang="es-ES" sz="1600" b="1" dirty="0"/>
              <a:t>directiva(</a:t>
            </a:r>
            <a:r>
              <a:rPr lang="es-ES" sz="1600" b="1" dirty="0" err="1"/>
              <a:t>Directive</a:t>
            </a:r>
            <a:r>
              <a:rPr lang="es-ES" sz="1600" b="1" dirty="0"/>
              <a:t>)</a:t>
            </a:r>
            <a:r>
              <a:rPr lang="es-ES" sz="1600" dirty="0"/>
              <a:t> y </a:t>
            </a:r>
            <a:r>
              <a:rPr lang="es-ES" sz="1600" b="1" dirty="0"/>
              <a:t>propiedad (</a:t>
            </a:r>
            <a:r>
              <a:rPr lang="es-ES" sz="1600" b="1" dirty="0" err="1"/>
              <a:t>Property</a:t>
            </a:r>
            <a:r>
              <a:rPr lang="es-ES" sz="1600" b="1" dirty="0"/>
              <a:t>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AF3D4A5-8233-45B4-B0D8-9B4276521E8F}"/>
              </a:ext>
            </a:extLst>
          </p:cNvPr>
          <p:cNvCxnSpPr>
            <a:cxnSpLocks/>
          </p:cNvCxnSpPr>
          <p:nvPr/>
        </p:nvCxnSpPr>
        <p:spPr>
          <a:xfrm flipH="1" flipV="1">
            <a:off x="3275856" y="3140968"/>
            <a:ext cx="864097" cy="116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73991A-5121-47E8-8992-B3819E135464}"/>
              </a:ext>
            </a:extLst>
          </p:cNvPr>
          <p:cNvSpPr txBox="1"/>
          <p:nvPr/>
        </p:nvSpPr>
        <p:spPr>
          <a:xfrm>
            <a:off x="2566970" y="4302388"/>
            <a:ext cx="2448271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Corchetes</a:t>
            </a:r>
            <a:r>
              <a:rPr lang="es-ES" sz="1200" dirty="0"/>
              <a:t>. Le dicen a Angular que se trata de un </a:t>
            </a:r>
            <a:r>
              <a:rPr lang="es-ES" sz="1200" i="1" dirty="0" err="1"/>
              <a:t>one-way</a:t>
            </a:r>
            <a:r>
              <a:rPr lang="es-ES" sz="1200" dirty="0"/>
              <a:t>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82898CE-C6E5-405C-9FA9-B6A85B62CDFF}"/>
              </a:ext>
            </a:extLst>
          </p:cNvPr>
          <p:cNvCxnSpPr>
            <a:cxnSpLocks/>
          </p:cNvCxnSpPr>
          <p:nvPr/>
        </p:nvCxnSpPr>
        <p:spPr>
          <a:xfrm flipH="1" flipV="1">
            <a:off x="5004049" y="3140968"/>
            <a:ext cx="1224135" cy="116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08B99E-F350-4C99-BCF9-530DE652AFCD}"/>
              </a:ext>
            </a:extLst>
          </p:cNvPr>
          <p:cNvSpPr txBox="1"/>
          <p:nvPr/>
        </p:nvSpPr>
        <p:spPr>
          <a:xfrm>
            <a:off x="5468827" y="4315546"/>
            <a:ext cx="3312368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Expresión JavaScript evaluada usando la plantilla del componente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EF36E96-3419-4B44-883B-F034765C712C}"/>
              </a:ext>
            </a:extLst>
          </p:cNvPr>
          <p:cNvSpPr txBox="1"/>
          <p:nvPr/>
        </p:nvSpPr>
        <p:spPr>
          <a:xfrm>
            <a:off x="971600" y="5013176"/>
            <a:ext cx="4043637" cy="17543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Los corchetes [</a:t>
            </a:r>
            <a:r>
              <a:rPr lang="es-ES" b="1" dirty="0" err="1"/>
              <a:t>ngClass</a:t>
            </a:r>
            <a:r>
              <a:rPr lang="es-ES" b="1" dirty="0"/>
              <a:t>]=“expresión” no son la única forma:</a:t>
            </a:r>
            <a:endParaRPr lang="es-ES" b="1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{{expresión}}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(target) = “expresión”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[(target)]=“expresión”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68391FA-C4A3-46B7-917E-25A3B9FBE358}"/>
              </a:ext>
            </a:extLst>
          </p:cNvPr>
          <p:cNvSpPr txBox="1"/>
          <p:nvPr/>
        </p:nvSpPr>
        <p:spPr>
          <a:xfrm>
            <a:off x="5529637" y="5248374"/>
            <a:ext cx="325155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NOTA: Este ha sido un ejemplo de uso de </a:t>
            </a:r>
            <a:r>
              <a:rPr lang="es-ES" b="1" dirty="0"/>
              <a:t>directiva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F584E4-6308-4FDC-B7D5-3243E5B0C7C4}"/>
              </a:ext>
            </a:extLst>
          </p:cNvPr>
          <p:cNvSpPr txBox="1"/>
          <p:nvPr/>
        </p:nvSpPr>
        <p:spPr>
          <a:xfrm>
            <a:off x="5868144" y="6165304"/>
            <a:ext cx="230425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21849050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B6933-C499-4445-92B8-3AD6AFF1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Usando </a:t>
            </a:r>
            <a:r>
              <a:rPr lang="es-ES" b="1" u="sng" dirty="0"/>
              <a:t>propiedad</a:t>
            </a:r>
            <a:r>
              <a:rPr lang="es-ES" u="sng" dirty="0"/>
              <a:t> en vez de directiva</a:t>
            </a:r>
          </a:p>
          <a:p>
            <a:r>
              <a:rPr lang="es-ES" dirty="0"/>
              <a:t>Permite adjudicar el valor a una propiedad de un elemento HTML usando el resultado de una expresión: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[value]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(1)?.name || 'None'"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0FAA83-CA12-4C9A-A859-FA3EA6D0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5693841"/>
            <a:ext cx="2426418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1367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CC0AA-2775-4913-834D-455C8CEC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Usando cadenas insertables en el </a:t>
            </a:r>
            <a:r>
              <a:rPr lang="es-ES" u="sng" dirty="0" err="1"/>
              <a:t>binding</a:t>
            </a:r>
            <a:endParaRPr lang="es-ES" u="sng" dirty="0"/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  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getClasses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textContent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="'Name: ' +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(1)?.name || 'None')"&gt;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/>
          </a:p>
          <a:p>
            <a:r>
              <a:rPr lang="es-ES" dirty="0"/>
              <a:t>Expresión que se puede simplificar utilizando las </a:t>
            </a:r>
            <a:r>
              <a:rPr lang="es-ES" i="1" dirty="0"/>
              <a:t>dobles llaves </a:t>
            </a:r>
            <a:r>
              <a:rPr lang="es-ES" dirty="0"/>
              <a:t>así: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ngClass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getClasses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(1)?.name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'</a:t>
            </a:r>
            <a:r>
              <a:rPr lang="es-E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None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'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5DB6EFE-AEEB-4062-82F8-3532BE2C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420888"/>
            <a:ext cx="2426418" cy="6401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6923D3E-5B57-453F-B869-7A7D0595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5684466"/>
            <a:ext cx="2426418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875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3B3E1-C4B4-43FC-8381-9BDB089C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Directivas Básicas</a:t>
            </a:r>
            <a:r>
              <a:rPr lang="es-ES" dirty="0"/>
              <a:t>:</a:t>
            </a:r>
          </a:p>
          <a:p>
            <a:r>
              <a:rPr lang="es-ES" b="1" i="1" u="sng" dirty="0" err="1"/>
              <a:t>ngClass</a:t>
            </a:r>
            <a:r>
              <a:rPr lang="es-ES" dirty="0"/>
              <a:t>: asigna clases a elementos HTML.</a:t>
            </a:r>
          </a:p>
          <a:p>
            <a:r>
              <a:rPr lang="es-ES" b="1" i="1" u="sng" dirty="0" err="1"/>
              <a:t>ngStyle</a:t>
            </a:r>
            <a:r>
              <a:rPr lang="es-ES" dirty="0"/>
              <a:t>: adjudica estilos CSS.</a:t>
            </a:r>
          </a:p>
          <a:p>
            <a:r>
              <a:rPr lang="es-ES" b="1" i="1" u="sng" dirty="0" err="1"/>
              <a:t>ngIf</a:t>
            </a:r>
            <a:r>
              <a:rPr lang="es-ES" dirty="0"/>
              <a:t>: inserta contenido en un HTML evaluando una expresión booleana.</a:t>
            </a:r>
          </a:p>
          <a:p>
            <a:r>
              <a:rPr lang="es-ES" b="1" i="1" u="sng" dirty="0" err="1"/>
              <a:t>ngFor</a:t>
            </a:r>
            <a:r>
              <a:rPr lang="es-ES" dirty="0"/>
              <a:t>: inserta el mismo contenido para cada elemento en un data </a:t>
            </a:r>
            <a:r>
              <a:rPr lang="es-ES" dirty="0" err="1"/>
              <a:t>source</a:t>
            </a:r>
            <a:r>
              <a:rPr lang="es-ES" dirty="0"/>
              <a:t> en un HTML.</a:t>
            </a:r>
          </a:p>
          <a:p>
            <a:r>
              <a:rPr lang="es-ES" b="1" i="1" u="sng" dirty="0" err="1"/>
              <a:t>ngSwitchngSwitchCasengSwitchtDefault</a:t>
            </a:r>
            <a:r>
              <a:rPr lang="es-ES" dirty="0"/>
              <a:t>: elige entre bloques para insertar en un HTML el valor de una expresión.</a:t>
            </a:r>
          </a:p>
          <a:p>
            <a:r>
              <a:rPr lang="es-ES" b="1" i="1" u="sng" dirty="0" err="1"/>
              <a:t>ngTemplateOutlet</a:t>
            </a:r>
            <a:r>
              <a:rPr lang="es-ES" dirty="0"/>
              <a:t>: repite un bloque de contenido.</a:t>
            </a:r>
          </a:p>
        </p:txBody>
      </p:sp>
    </p:spTree>
    <p:extLst>
      <p:ext uri="{BB962C8B-B14F-4D97-AF65-F5344CB8AC3E}">
        <p14:creationId xmlns:p14="http://schemas.microsoft.com/office/powerpoint/2010/main" val="17193710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C661B-B3F5-4C02-BD95-7C10A8AC9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err="1"/>
              <a:t>Classes</a:t>
            </a:r>
            <a:r>
              <a:rPr lang="es-ES" u="sng" dirty="0"/>
              <a:t> y </a:t>
            </a:r>
            <a:r>
              <a:rPr lang="es-ES" u="sng" dirty="0" err="1"/>
              <a:t>Styles</a:t>
            </a:r>
            <a:endParaRPr lang="es-ES" u="sng" dirty="0"/>
          </a:p>
          <a:p>
            <a:pPr marL="0" indent="0">
              <a:buNone/>
            </a:pPr>
            <a:r>
              <a:rPr lang="es-ES" dirty="0"/>
              <a:t>Tres formas distintas de usar el </a:t>
            </a:r>
            <a:r>
              <a:rPr lang="es-ES" i="1" dirty="0"/>
              <a:t>data </a:t>
            </a:r>
            <a:r>
              <a:rPr lang="es-ES" i="1" dirty="0" err="1"/>
              <a:t>bindings</a:t>
            </a:r>
            <a:r>
              <a:rPr lang="es-ES" i="1" dirty="0"/>
              <a:t> </a:t>
            </a:r>
            <a:r>
              <a:rPr lang="es-ES" dirty="0"/>
              <a:t>para manejar la </a:t>
            </a:r>
            <a:r>
              <a:rPr lang="es-ES" b="1" dirty="0"/>
              <a:t>clase</a:t>
            </a:r>
            <a:r>
              <a:rPr lang="es-ES" dirty="0"/>
              <a:t> de un elemento:</a:t>
            </a:r>
          </a:p>
          <a:p>
            <a:pPr marL="0" indent="0">
              <a:buNone/>
            </a:pPr>
            <a:r>
              <a:rPr lang="es-ES" b="1" dirty="0"/>
              <a:t>1. &lt;</a:t>
            </a:r>
            <a:r>
              <a:rPr lang="es-ES" b="1" dirty="0" err="1"/>
              <a:t>div</a:t>
            </a:r>
            <a:r>
              <a:rPr lang="es-ES" b="1" dirty="0"/>
              <a:t> [</a:t>
            </a:r>
            <a:r>
              <a:rPr lang="es-ES" b="1" dirty="0" err="1"/>
              <a:t>class</a:t>
            </a:r>
            <a:r>
              <a:rPr lang="es-ES" b="1" dirty="0"/>
              <a:t>]=“</a:t>
            </a:r>
            <a:r>
              <a:rPr lang="es-ES" b="1" dirty="0" err="1"/>
              <a:t>expr</a:t>
            </a:r>
            <a:r>
              <a:rPr lang="es-ES" b="1" dirty="0"/>
              <a:t>”&gt;&lt;/</a:t>
            </a:r>
            <a:r>
              <a:rPr lang="es-ES" b="1" dirty="0" err="1"/>
              <a:t>div</a:t>
            </a:r>
            <a:r>
              <a:rPr lang="es-ES" b="1" dirty="0"/>
              <a:t>&gt; </a:t>
            </a:r>
            <a:r>
              <a:rPr lang="es-ES" dirty="0"/>
              <a:t>: </a:t>
            </a:r>
            <a:r>
              <a:rPr lang="es-ES" dirty="0" err="1"/>
              <a:t>evalua</a:t>
            </a:r>
            <a:r>
              <a:rPr lang="es-ES" dirty="0"/>
              <a:t> la expresión y usa el resultado para reemplazar un elemento determinado.</a:t>
            </a:r>
          </a:p>
          <a:p>
            <a:pPr marL="0" indent="0">
              <a:buNone/>
            </a:pPr>
            <a:r>
              <a:rPr lang="es-ES" b="1" dirty="0"/>
              <a:t>2. &lt;</a:t>
            </a:r>
            <a:r>
              <a:rPr lang="es-ES" b="1" dirty="0" err="1"/>
              <a:t>div</a:t>
            </a:r>
            <a:r>
              <a:rPr lang="es-ES" b="1" dirty="0"/>
              <a:t> [</a:t>
            </a:r>
            <a:r>
              <a:rPr lang="es-ES" b="1" dirty="0" err="1"/>
              <a:t>class.myClass</a:t>
            </a:r>
            <a:r>
              <a:rPr lang="es-ES" b="1" dirty="0"/>
              <a:t>]=“</a:t>
            </a:r>
            <a:r>
              <a:rPr lang="es-ES" b="1" dirty="0" err="1"/>
              <a:t>expr</a:t>
            </a:r>
            <a:r>
              <a:rPr lang="es-ES" b="1" dirty="0"/>
              <a:t>”&gt;&lt;/</a:t>
            </a:r>
            <a:r>
              <a:rPr lang="es-ES" b="1" dirty="0" err="1"/>
              <a:t>div</a:t>
            </a:r>
            <a:r>
              <a:rPr lang="es-ES" b="1" dirty="0"/>
              <a:t>&gt;: </a:t>
            </a:r>
            <a:r>
              <a:rPr lang="es-ES" dirty="0" err="1"/>
              <a:t>evalua</a:t>
            </a:r>
            <a:r>
              <a:rPr lang="es-ES" dirty="0"/>
              <a:t> la expresión y usa el resultado para adjudicar un elemento determinado de </a:t>
            </a:r>
            <a:r>
              <a:rPr lang="es-ES" dirty="0" err="1"/>
              <a:t>myClass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b="1" dirty="0"/>
              <a:t>3. &lt;div [</a:t>
            </a:r>
            <a:r>
              <a:rPr lang="es-ES" b="1" dirty="0" err="1"/>
              <a:t>ngClass</a:t>
            </a:r>
            <a:r>
              <a:rPr lang="es-ES" b="1" dirty="0"/>
              <a:t>]=“</a:t>
            </a:r>
            <a:r>
              <a:rPr lang="es-ES" b="1" dirty="0" err="1"/>
              <a:t>map</a:t>
            </a:r>
            <a:r>
              <a:rPr lang="es-ES" b="1" dirty="0"/>
              <a:t>”&gt;&lt;/div&gt;</a:t>
            </a:r>
            <a:r>
              <a:rPr lang="es-ES" dirty="0"/>
              <a:t>: adjudica elementos de múltiples clases usando datos de un mapa de objetos.</a:t>
            </a:r>
          </a:p>
        </p:txBody>
      </p:sp>
    </p:spTree>
    <p:extLst>
      <p:ext uri="{BB962C8B-B14F-4D97-AF65-F5344CB8AC3E}">
        <p14:creationId xmlns:p14="http://schemas.microsoft.com/office/powerpoint/2010/main" val="113828540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045AA-BA60-4850-B6E4-AA1F54CB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1. Todas las clases en una cadena individual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    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2.2)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getClasses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"p-2"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50 ?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-info"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-		warning"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419037747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DC229-3CB3-4FF3-B6CE-25FFA9BC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2.3)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text-black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 m-2"&gt;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getClasses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(1)"&gt;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The first product is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(1).name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getClasses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(2)"&gt;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The second product is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(2).name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32986607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5B6B83-26E0-4C01-A7EF-C410C55708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18B6C3-FBA0-4414-A644-A80A25BC37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95CF1-7AB5-4F77-9E39-1C0DACAF7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135851-b8f6-4004-af2f-444391dbe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4453</TotalTime>
  <Words>2020</Words>
  <Application>Microsoft Office PowerPoint</Application>
  <PresentationFormat>Presentación en pantalla (4:3)</PresentationFormat>
  <Paragraphs>244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205</cp:revision>
  <dcterms:created xsi:type="dcterms:W3CDTF">2012-09-30T16:13:01Z</dcterms:created>
  <dcterms:modified xsi:type="dcterms:W3CDTF">2021-10-19T17:56:53Z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