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4249" autoAdjust="0"/>
  </p:normalViewPr>
  <p:slideViewPr>
    <p:cSldViewPr>
      <p:cViewPr varScale="1">
        <p:scale>
          <a:sx n="72" d="100"/>
          <a:sy n="72" d="100"/>
        </p:scale>
        <p:origin x="16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Añadimos nuevos métodos y una propiedad. También eliminamos características que no utilizamos.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36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NOTA: Una directiva </a:t>
            </a:r>
            <a:r>
              <a:rPr lang="es-ES" dirty="0" err="1"/>
              <a:t>micro-template</a:t>
            </a:r>
            <a:r>
              <a:rPr lang="es-ES" dirty="0"/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getProductCount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() &gt; 4"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-info p-2"&gt;</a:t>
            </a:r>
            <a:r>
              <a:rPr lang="es-ES" dirty="0"/>
              <a:t>) internamente hace: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ng-template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getProductCount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() &gt; 4"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-info p-2"&gt;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&lt;div class=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-info p-2&gt;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There are more than 4 products in the model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&lt;/div&gt;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&lt;/ng-template&gt;</a:t>
            </a:r>
            <a:endParaRPr lang="en-US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49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3 – </a:t>
            </a:r>
            <a:r>
              <a:rPr lang="es-ES"/>
              <a:t>Directivas Auto-Implementadas</a:t>
            </a:r>
          </a:p>
          <a:p>
            <a:pPr marR="0"/>
            <a:r>
              <a:rPr lang="es-ES"/>
              <a:t>(</a:t>
            </a:r>
            <a:r>
              <a:rPr lang="es-ES" dirty="0" err="1"/>
              <a:t>Built</a:t>
            </a:r>
            <a:r>
              <a:rPr lang="es-ES" dirty="0"/>
              <a:t>-In)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B105F-1291-4FF6-BD9E-228981B2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 err="1"/>
              <a:t>index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  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3.5)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are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()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mt-1 text-dark"&gt;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=index"&gt;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/>
          </a:p>
        </p:txBody>
      </p:sp>
      <p:sp>
        <p:nvSpPr>
          <p:cNvPr id="5" name="CuadroTexto 1"/>
          <p:cNvSpPr txBox="1"/>
          <p:nvPr/>
        </p:nvSpPr>
        <p:spPr>
          <a:xfrm>
            <a:off x="6516216" y="5805264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5739556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68B3F-7598-475C-BFBD-E3CB5BB8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 err="1"/>
              <a:t>odd</a:t>
            </a:r>
            <a:r>
              <a:rPr lang="es-ES" u="sng" dirty="0"/>
              <a:t> y </a:t>
            </a:r>
            <a:r>
              <a:rPr lang="es-ES" u="sng" dirty="0" err="1"/>
              <a:t>even</a:t>
            </a:r>
            <a:r>
              <a:rPr lang="es-ES" u="sng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  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3.6)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are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()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mt-1 text-dark"&gt;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=index; let odd=odd"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[class.bg-primary]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="!odd"&gt;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/>
          </a:p>
        </p:txBody>
      </p:sp>
      <p:sp>
        <p:nvSpPr>
          <p:cNvPr id="5" name="CuadroTexto 1"/>
          <p:cNvSpPr txBox="1"/>
          <p:nvPr/>
        </p:nvSpPr>
        <p:spPr>
          <a:xfrm>
            <a:off x="6948264" y="6155324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11316559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69BC1-17EE-49DB-B20D-C311DF9C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1"/>
          </a:xfrm>
        </p:spPr>
        <p:txBody>
          <a:bodyPr/>
          <a:lstStyle/>
          <a:p>
            <a:pPr marL="0" indent="0">
              <a:buNone/>
            </a:pPr>
            <a:r>
              <a:rPr lang="es-ES" u="sng" dirty="0" err="1"/>
              <a:t>first</a:t>
            </a:r>
            <a:r>
              <a:rPr lang="es-ES" u="sng" dirty="0"/>
              <a:t> y </a:t>
            </a:r>
            <a:r>
              <a:rPr lang="es-ES" u="sng" dirty="0" err="1"/>
              <a:t>last</a:t>
            </a:r>
            <a:r>
              <a:rPr lang="es-ES" u="sng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are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()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mt-1 text-dark"&gt;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=index; let odd=odd;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let first=first; let last=last"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[class.bg-primary]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="!odd"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warning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first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last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499992" y="76470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3.7)</a:t>
            </a:r>
          </a:p>
        </p:txBody>
      </p:sp>
      <p:sp>
        <p:nvSpPr>
          <p:cNvPr id="6" name="CuadroTexto 1"/>
          <p:cNvSpPr txBox="1"/>
          <p:nvPr/>
        </p:nvSpPr>
        <p:spPr>
          <a:xfrm>
            <a:off x="6732240" y="6155324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247820081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9EDB2-5C39-49F3-B5E5-B44C2854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Directiva </a:t>
            </a:r>
            <a:r>
              <a:rPr lang="es-ES" b="1" u="sng" dirty="0" err="1"/>
              <a:t>ngTemplateOutlet</a:t>
            </a:r>
            <a:r>
              <a:rPr lang="es-ES" b="1" u="sng" dirty="0"/>
              <a:t>: </a:t>
            </a:r>
            <a:r>
              <a:rPr lang="es-ES" dirty="0"/>
              <a:t>usada para repetir un bloque de contenido en una posición determinada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/app. 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3.8)</a:t>
            </a:r>
            <a:endParaRPr lang="es-ES" sz="1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titleTemplate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="p-2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-success text-white"&gt;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Repeat Content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ngTemplateOutlet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titleTemplate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are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()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ng-template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ngTemplateOutlet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titleTemplate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ng-template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/>
          </a:p>
        </p:txBody>
      </p:sp>
      <p:sp>
        <p:nvSpPr>
          <p:cNvPr id="5" name="CuadroTexto 1"/>
          <p:cNvSpPr txBox="1"/>
          <p:nvPr/>
        </p:nvSpPr>
        <p:spPr>
          <a:xfrm>
            <a:off x="6660232" y="6155324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76030985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01E56-13A7-498C-9A2A-A649AC83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proporcionando datos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3.9)</a:t>
            </a:r>
            <a:endParaRPr lang="es-E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titleTemplate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let-text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title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="p-2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-success text-white"&gt;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ngTemplateOutlet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titleTemplate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ngTemplateOutletContext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title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:'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Header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'}"&gt;&lt;/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are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()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ngTemplateOutlet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titleTemplate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ngTemplateOutletContext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title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:'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Footer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'}"&gt;&lt;/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5" name="CuadroTexto 1"/>
          <p:cNvSpPr txBox="1"/>
          <p:nvPr/>
        </p:nvSpPr>
        <p:spPr>
          <a:xfrm>
            <a:off x="6876256" y="6289280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17688156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56949-9070-4C89-A2F8-680069BF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b="1" u="sng" dirty="0"/>
              <a:t>Ejercicio Propuesto(3.1)</a:t>
            </a:r>
          </a:p>
          <a:p>
            <a:r>
              <a:rPr lang="es-ES" dirty="0"/>
              <a:t>Preparar el </a:t>
            </a:r>
            <a:r>
              <a:rPr lang="es-ES" dirty="0" err="1"/>
              <a:t>Component</a:t>
            </a:r>
            <a:r>
              <a:rPr lang="es-ES" dirty="0"/>
              <a:t> para la práctica como en Listado 3.1</a:t>
            </a:r>
          </a:p>
          <a:p>
            <a:r>
              <a:rPr lang="es-ES" dirty="0"/>
              <a:t>Mostrar el número de cursos existentes en el data </a:t>
            </a:r>
            <a:r>
              <a:rPr lang="es-ES" dirty="0" err="1"/>
              <a:t>model</a:t>
            </a:r>
            <a:r>
              <a:rPr lang="es-ES" dirty="0"/>
              <a:t>.</a:t>
            </a:r>
          </a:p>
          <a:p>
            <a:r>
              <a:rPr lang="es-ES" dirty="0"/>
              <a:t>Usando la directiva *</a:t>
            </a:r>
            <a:r>
              <a:rPr lang="es-ES" dirty="0" err="1"/>
              <a:t>ngIf</a:t>
            </a:r>
            <a:r>
              <a:rPr lang="es-ES" dirty="0"/>
              <a:t> comprobar que hay al menos cuatro cursos en el modelo y que el título del primer curso no es Angular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543828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D8DDD-2B63-43B3-AFC7-E6FD4BF1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r>
              <a:rPr lang="es-ES" b="1" u="sng" dirty="0"/>
              <a:t>Ejercicio Propuesto(3.2)</a:t>
            </a:r>
          </a:p>
          <a:p>
            <a:r>
              <a:rPr lang="es-ES" dirty="0"/>
              <a:t>Usando la directiva </a:t>
            </a:r>
            <a:r>
              <a:rPr lang="es-ES" dirty="0" err="1"/>
              <a:t>ngFor</a:t>
            </a:r>
            <a:r>
              <a:rPr lang="es-ES" dirty="0"/>
              <a:t> generar una tabla con todos los cursos del data </a:t>
            </a:r>
            <a:r>
              <a:rPr lang="es-ES" dirty="0" err="1"/>
              <a:t>model</a:t>
            </a:r>
            <a:r>
              <a:rPr lang="es-ES" dirty="0"/>
              <a:t>.</a:t>
            </a:r>
          </a:p>
          <a:p>
            <a:r>
              <a:rPr lang="es-ES" dirty="0"/>
              <a:t>Insertar una columna con el valor del índice</a:t>
            </a:r>
          </a:p>
          <a:p>
            <a:r>
              <a:rPr lang="es-ES" dirty="0"/>
              <a:t>Crear colores alternos para cada una de las filas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516808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0AD-D8BD-4B34-954F-C52922E01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tema:</a:t>
            </a:r>
          </a:p>
          <a:p>
            <a:r>
              <a:rPr lang="es-ES" dirty="0"/>
              <a:t>Describimos las directivas “</a:t>
            </a:r>
            <a:r>
              <a:rPr lang="es-ES" dirty="0" err="1"/>
              <a:t>auto-implementadas</a:t>
            </a:r>
            <a:r>
              <a:rPr lang="es-ES" dirty="0"/>
              <a:t>” que son responsables de las funcionalidades mas comunes como la </a:t>
            </a:r>
            <a:r>
              <a:rPr lang="es-ES" i="1" dirty="0"/>
              <a:t>inclusión de contenido </a:t>
            </a:r>
            <a:r>
              <a:rPr lang="es-ES" dirty="0"/>
              <a:t>selectivo, elegir entre </a:t>
            </a:r>
            <a:r>
              <a:rPr lang="es-ES" i="1" dirty="0"/>
              <a:t>diferentes</a:t>
            </a:r>
            <a:r>
              <a:rPr lang="es-ES" dirty="0"/>
              <a:t> fragmentos de </a:t>
            </a:r>
            <a:r>
              <a:rPr lang="es-ES" i="1" dirty="0"/>
              <a:t>código</a:t>
            </a:r>
            <a:r>
              <a:rPr lang="es-ES" dirty="0"/>
              <a:t> o </a:t>
            </a:r>
            <a:r>
              <a:rPr lang="es-ES" i="1" dirty="0"/>
              <a:t>repetir</a:t>
            </a:r>
            <a:r>
              <a:rPr lang="es-ES" dirty="0"/>
              <a:t> contenido.</a:t>
            </a:r>
          </a:p>
          <a:p>
            <a:r>
              <a:rPr lang="es-ES" dirty="0"/>
              <a:t>Planteamos algunas limitaciones que Angular tiene en las expresiones que se usan para el </a:t>
            </a:r>
            <a:r>
              <a:rPr lang="es-ES" dirty="0" err="1"/>
              <a:t>one-way</a:t>
            </a:r>
            <a:r>
              <a:rPr lang="es-ES" dirty="0"/>
              <a:t> y las directivas que proporcionan.</a:t>
            </a:r>
          </a:p>
        </p:txBody>
      </p:sp>
    </p:spTree>
    <p:extLst>
      <p:ext uri="{BB962C8B-B14F-4D97-AF65-F5344CB8AC3E}">
        <p14:creationId xmlns:p14="http://schemas.microsoft.com/office/powerpoint/2010/main" val="18532753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Preparando el ejemplo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(&lt;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(&lt;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&gt;window).model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getProductByPosition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(position: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()[position];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5806480" y="1412776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3.1)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119432-1107-4788-AA77-8FD526D115C6}"/>
              </a:ext>
            </a:extLst>
          </p:cNvPr>
          <p:cNvSpPr txBox="1"/>
          <p:nvPr/>
        </p:nvSpPr>
        <p:spPr>
          <a:xfrm>
            <a:off x="5076056" y="2812653"/>
            <a:ext cx="382676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 err="1"/>
              <a:t>ApplicationRef</a:t>
            </a:r>
            <a:r>
              <a:rPr lang="es-ES" dirty="0"/>
              <a:t>:  </a:t>
            </a:r>
            <a:r>
              <a:rPr lang="en-US" dirty="0"/>
              <a:t>A reference to an Angular application running on a page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4571F-E4AA-454C-83CF-4537F68A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invoked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.getProducts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targetName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"Kayak"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</a:rPr>
              <a:t>* Eliminamos características que no son ya necesarias y añadimos nuevos métodos y una propiedad.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000441507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87B62-1FF7-436E-BC98-97683BBE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343872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are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()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64E751-65CD-458C-B767-9D5BE8AB3082}"/>
              </a:ext>
            </a:extLst>
          </p:cNvPr>
          <p:cNvPicPr/>
          <p:nvPr/>
        </p:nvPicPr>
        <p:blipFill rotWithShape="1">
          <a:blip r:embed="rId3"/>
          <a:srcRect t="3374" b="73013"/>
          <a:stretch/>
        </p:blipFill>
        <p:spPr bwMode="auto">
          <a:xfrm>
            <a:off x="305780" y="4077071"/>
            <a:ext cx="8838220" cy="1800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056" y="3583252"/>
            <a:ext cx="194479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827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3B258-9DC8-4BD5-BDE4-DAFB2D76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Directiva </a:t>
            </a:r>
            <a:r>
              <a:rPr lang="es-ES" b="1" i="1" u="sng" dirty="0" err="1"/>
              <a:t>ngIf</a:t>
            </a:r>
            <a:r>
              <a:rPr lang="es-ES" u="sng" dirty="0"/>
              <a:t>: </a:t>
            </a:r>
            <a:r>
              <a:rPr lang="es-ES" i="1" dirty="0"/>
              <a:t>incluye el elemento </a:t>
            </a:r>
            <a:r>
              <a:rPr lang="es-ES" dirty="0"/>
              <a:t>si la expresión a evaluar es </a:t>
            </a:r>
            <a:r>
              <a:rPr lang="es-ES" i="1" dirty="0"/>
              <a:t>true</a:t>
            </a:r>
            <a:r>
              <a:rPr lang="es-ES" dirty="0"/>
              <a:t>. El </a:t>
            </a:r>
            <a:r>
              <a:rPr lang="es-ES" dirty="0" err="1"/>
              <a:t>asterisko</a:t>
            </a:r>
            <a:r>
              <a:rPr lang="es-ES" dirty="0"/>
              <a:t> indica que es una directiva </a:t>
            </a:r>
            <a:r>
              <a:rPr lang="es-ES" i="1" dirty="0" err="1"/>
              <a:t>micro-template</a:t>
            </a:r>
            <a:r>
              <a:rPr lang="es-ES" dirty="0"/>
              <a:t>.(ver Nota)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3.2)</a:t>
            </a:r>
            <a:endParaRPr lang="es-ES" sz="16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 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()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getProductCount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() &gt; 4"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-info p-2"&gt;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There are more than 4 products in the model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getProductByPosition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(0).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!= 'Kayak'"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The first product isn't a Kayak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/>
          </a:p>
        </p:txBody>
      </p:sp>
      <p:sp>
        <p:nvSpPr>
          <p:cNvPr id="5" name="CuadroTexto 1"/>
          <p:cNvSpPr txBox="1"/>
          <p:nvPr/>
        </p:nvSpPr>
        <p:spPr>
          <a:xfrm>
            <a:off x="6660232" y="6093296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2862128938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5DF85-5AD9-488A-9006-9396BF3F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Directiva </a:t>
            </a:r>
            <a:r>
              <a:rPr lang="es-ES" b="1" i="1" u="sng" dirty="0" err="1"/>
              <a:t>ngSwitch</a:t>
            </a:r>
            <a:r>
              <a:rPr lang="es-ES" dirty="0"/>
              <a:t>: Selecciona un elemento entre varios basándose en el resultado de una expresión.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3.3)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 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()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-info p-2 mt-1"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ngSwitch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getProductCount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ngSwitchCase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There are two products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ngSwitchCase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="5"&gt;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There are five products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ngSwitchDefault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This is the default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/>
          </a:p>
        </p:txBody>
      </p:sp>
      <p:sp>
        <p:nvSpPr>
          <p:cNvPr id="5" name="CuadroTexto 1"/>
          <p:cNvSpPr txBox="1"/>
          <p:nvPr/>
        </p:nvSpPr>
        <p:spPr>
          <a:xfrm>
            <a:off x="6876256" y="6155324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32394864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3E437-790F-41AE-B223-322B6160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284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Directiva </a:t>
            </a:r>
            <a:r>
              <a:rPr lang="es-ES" b="1" i="1" u="sng" dirty="0" err="1"/>
              <a:t>ngFor</a:t>
            </a:r>
            <a:r>
              <a:rPr lang="es-ES" dirty="0"/>
              <a:t>: repite contenido para cada objeto en un array.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3.4)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 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getProductCount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()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mt-1 text-dark"&gt;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/>
          </a:p>
        </p:txBody>
      </p:sp>
      <p:sp>
        <p:nvSpPr>
          <p:cNvPr id="5" name="CuadroTexto 1"/>
          <p:cNvSpPr txBox="1"/>
          <p:nvPr/>
        </p:nvSpPr>
        <p:spPr>
          <a:xfrm>
            <a:off x="6516216" y="5877272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65475661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EABBA-3878-49E4-A0A7-E964E192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directiva </a:t>
            </a:r>
            <a:r>
              <a:rPr lang="es-ES" b="1" i="1" dirty="0" err="1"/>
              <a:t>ngFor</a:t>
            </a:r>
            <a:r>
              <a:rPr lang="es-ES" dirty="0"/>
              <a:t> soporta las siguientes </a:t>
            </a:r>
            <a:r>
              <a:rPr lang="es-ES" i="1" dirty="0"/>
              <a:t>variables</a:t>
            </a:r>
            <a:r>
              <a:rPr lang="es-ES" dirty="0"/>
              <a:t>:</a:t>
            </a:r>
          </a:p>
          <a:p>
            <a:r>
              <a:rPr lang="es-ES" i="1" u="sng" dirty="0" err="1"/>
              <a:t>index</a:t>
            </a:r>
            <a:r>
              <a:rPr lang="es-ES" dirty="0"/>
              <a:t>: nº asignado a la posición del objeto actual.</a:t>
            </a:r>
          </a:p>
          <a:p>
            <a:r>
              <a:rPr lang="es-ES" i="1" u="sng" dirty="0" err="1"/>
              <a:t>odd</a:t>
            </a:r>
            <a:r>
              <a:rPr lang="es-ES" dirty="0"/>
              <a:t>: devuelve true si el objeto actual es impar.</a:t>
            </a:r>
          </a:p>
          <a:p>
            <a:r>
              <a:rPr lang="es-ES" i="1" u="sng" dirty="0" err="1"/>
              <a:t>even</a:t>
            </a:r>
            <a:r>
              <a:rPr lang="es-ES" dirty="0"/>
              <a:t>: devuelve true si el objeto actual es par.</a:t>
            </a:r>
          </a:p>
          <a:p>
            <a:r>
              <a:rPr lang="es-ES" i="1" u="sng" dirty="0" err="1"/>
              <a:t>first</a:t>
            </a:r>
            <a:r>
              <a:rPr lang="es-ES" dirty="0"/>
              <a:t>: devuelve true si el objeto actual es el primero.</a:t>
            </a:r>
          </a:p>
          <a:p>
            <a:r>
              <a:rPr lang="es-ES" i="1" u="sng" dirty="0" err="1"/>
              <a:t>last</a:t>
            </a:r>
            <a:r>
              <a:rPr lang="es-ES" dirty="0"/>
              <a:t>: devuelve true si el objeto actual es el último.</a:t>
            </a:r>
          </a:p>
        </p:txBody>
      </p:sp>
    </p:spTree>
    <p:extLst>
      <p:ext uri="{BB962C8B-B14F-4D97-AF65-F5344CB8AC3E}">
        <p14:creationId xmlns:p14="http://schemas.microsoft.com/office/powerpoint/2010/main" val="16635029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6AA1F6-6517-4C79-B67F-ACBA476F8C20}"/>
</file>

<file path=customXml/itemProps2.xml><?xml version="1.0" encoding="utf-8"?>
<ds:datastoreItem xmlns:ds="http://schemas.openxmlformats.org/officeDocument/2006/customXml" ds:itemID="{57ABF822-19C1-45B1-AED5-8358BC0D06B6}"/>
</file>

<file path=customXml/itemProps3.xml><?xml version="1.0" encoding="utf-8"?>
<ds:datastoreItem xmlns:ds="http://schemas.openxmlformats.org/officeDocument/2006/customXml" ds:itemID="{E01AF08A-790E-46DF-9661-6AD3748ABE9D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2458</TotalTime>
  <Words>1640</Words>
  <Application>Microsoft Office PowerPoint</Application>
  <PresentationFormat>Presentación en pantalla (4:3)</PresentationFormat>
  <Paragraphs>201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221</cp:revision>
  <dcterms:created xsi:type="dcterms:W3CDTF">2012-09-30T16:13:01Z</dcterms:created>
  <dcterms:modified xsi:type="dcterms:W3CDTF">2021-09-08T14:12:40Z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