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301" r:id="rId12"/>
    <p:sldId id="265" r:id="rId13"/>
    <p:sldId id="266" r:id="rId14"/>
    <p:sldId id="302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8" r:id="rId23"/>
    <p:sldId id="279" r:id="rId24"/>
    <p:sldId id="276" r:id="rId25"/>
    <p:sldId id="277" r:id="rId26"/>
    <p:sldId id="280" r:id="rId27"/>
    <p:sldId id="303" r:id="rId28"/>
    <p:sldId id="281" r:id="rId29"/>
    <p:sldId id="288" r:id="rId30"/>
    <p:sldId id="289" r:id="rId3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verlo: rellenar en el input de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con cualquiera de los productos de la lista. Cuando reconoce uno se activa la fila.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7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08/09/2021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4 -  </a:t>
            </a:r>
            <a:r>
              <a:rPr lang="es-ES" dirty="0" err="1"/>
              <a:t>Events</a:t>
            </a:r>
            <a:r>
              <a:rPr lang="es-ES" dirty="0"/>
              <a:t> and </a:t>
            </a:r>
            <a:r>
              <a:rPr lang="es-ES" dirty="0" err="1"/>
              <a:t>Forms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48D5C-65FF-420C-9F2A-B684A5A1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1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 err="1"/>
              <a:t>Event</a:t>
            </a:r>
            <a:r>
              <a:rPr lang="es-ES" sz="2400" b="1" dirty="0"/>
              <a:t> Data</a:t>
            </a:r>
            <a:r>
              <a:rPr lang="es-ES" sz="2400" dirty="0"/>
              <a:t>: el </a:t>
            </a:r>
            <a:r>
              <a:rPr lang="es-ES" sz="2400" dirty="0" err="1"/>
              <a:t>event</a:t>
            </a:r>
            <a:r>
              <a:rPr lang="es-ES" sz="2400" dirty="0"/>
              <a:t> </a:t>
            </a:r>
            <a:r>
              <a:rPr lang="es-ES" sz="2400" dirty="0" err="1"/>
              <a:t>binding</a:t>
            </a:r>
            <a:r>
              <a:rPr lang="es-ES" sz="2400" dirty="0"/>
              <a:t> puede ser usado para introducir un nuevo dato desde el propio evento. 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>
                <a:sym typeface="Wingdings" panose="05000000000000000000" pitchFamily="2" charset="2"/>
              </a:rPr>
              <a:t>template.html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4.7)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'(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)'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=index"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info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getSelected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=item.name"&gt;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=($any($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).value)"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31EC35-597F-463C-8BCE-79D5B0344B59}"/>
              </a:ext>
            </a:extLst>
          </p:cNvPr>
          <p:cNvSpPr txBox="1"/>
          <p:nvPr/>
        </p:nvSpPr>
        <p:spPr>
          <a:xfrm>
            <a:off x="5652120" y="4077072"/>
            <a:ext cx="2880320" cy="5847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Devuelve el objeto HTML que disparó el evento</a:t>
            </a:r>
          </a:p>
        </p:txBody>
      </p:sp>
      <p:cxnSp>
        <p:nvCxnSpPr>
          <p:cNvPr id="4" name="Conector recto de flecha 3"/>
          <p:cNvCxnSpPr>
            <a:stCxn id="3" idx="2"/>
          </p:cNvCxnSpPr>
          <p:nvPr/>
        </p:nvCxnSpPr>
        <p:spPr>
          <a:xfrm flipV="1">
            <a:off x="4572000" y="5949280"/>
            <a:ext cx="0" cy="3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" idx="2"/>
          </p:cNvCxnSpPr>
          <p:nvPr/>
        </p:nvCxnSpPr>
        <p:spPr>
          <a:xfrm>
            <a:off x="4572000" y="6324601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6804248" y="4661847"/>
            <a:ext cx="0" cy="166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1C324D1E-E631-4F05-B82B-8227EBC3E7FF}"/>
              </a:ext>
            </a:extLst>
          </p:cNvPr>
          <p:cNvSpPr txBox="1"/>
          <p:nvPr/>
        </p:nvSpPr>
        <p:spPr>
          <a:xfrm>
            <a:off x="2195736" y="6453336"/>
            <a:ext cx="453650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>
                <a:latin typeface="+mn-lt"/>
              </a:rPr>
              <a:t>Para cuando aún no se ha disparado el evento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B8D9598-0CE8-4892-B7F8-0E30458A76CC}"/>
              </a:ext>
            </a:extLst>
          </p:cNvPr>
          <p:cNvCxnSpPr/>
          <p:nvPr/>
        </p:nvCxnSpPr>
        <p:spPr>
          <a:xfrm flipV="1">
            <a:off x="3635896" y="5986047"/>
            <a:ext cx="0" cy="46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47602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1462B-4FD9-4A9A-8B33-7F9CB20F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Cuando se dispara un evento el browser proporciona un objeto que describe este evento. Hay diferentes tipos de eventos(eventos mouse, eventos teclado, eventos de formularios, </a:t>
            </a:r>
            <a:r>
              <a:rPr lang="es-ES" dirty="0" err="1"/>
              <a:t>etc</a:t>
            </a:r>
            <a:r>
              <a:rPr lang="es-ES" dirty="0"/>
              <a:t>) pero todos los eventos comparten tres propiedades comunes: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i="1" dirty="0" err="1"/>
              <a:t>type</a:t>
            </a:r>
            <a:r>
              <a:rPr lang="es-ES" dirty="0"/>
              <a:t>: cadena que identifica el tipo de evento que ha sido disparado.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i="1" dirty="0"/>
              <a:t>target</a:t>
            </a:r>
            <a:r>
              <a:rPr lang="es-ES" dirty="0"/>
              <a:t>: objeto que disparó el evento, normalmente será el elemento HTML en el 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i="1" dirty="0" err="1"/>
              <a:t>timeStamp</a:t>
            </a:r>
            <a:r>
              <a:rPr lang="es-ES" dirty="0"/>
              <a:t>: número que contiene la hora en que el evento fue disparado expresada en milisegundos desde el 1 de Enero de 1970</a:t>
            </a:r>
          </a:p>
        </p:txBody>
      </p:sp>
    </p:spTree>
    <p:extLst>
      <p:ext uri="{BB962C8B-B14F-4D97-AF65-F5344CB8AC3E}">
        <p14:creationId xmlns:p14="http://schemas.microsoft.com/office/powerpoint/2010/main" val="155824143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1B7A2-DA89-477D-A238-3FC36AA4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5"/>
          </a:xfrm>
        </p:spPr>
        <p:txBody>
          <a:bodyPr/>
          <a:lstStyle/>
          <a:p>
            <a:r>
              <a:rPr lang="es-ES" u="sng" dirty="0" err="1"/>
              <a:t>Two-way</a:t>
            </a:r>
            <a:r>
              <a:rPr lang="es-ES" u="sng" dirty="0"/>
              <a:t> Data </a:t>
            </a:r>
            <a:r>
              <a:rPr lang="es-ES" u="sng" dirty="0" err="1"/>
              <a:t>Bindings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sz="2400" b="1" dirty="0">
                <a:sym typeface="Wingdings" panose="05000000000000000000" pitchFamily="2" charset="2"/>
              </a:rPr>
              <a:t>template.html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'(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)'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=index"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info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=item.name"&gt;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(input)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=($any($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).value)"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|| ''"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(input)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=($any($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).value)"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|| ''"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2400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796136" y="119675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4.8)</a:t>
            </a:r>
          </a:p>
        </p:txBody>
      </p:sp>
    </p:spTree>
    <p:extLst>
      <p:ext uri="{BB962C8B-B14F-4D97-AF65-F5344CB8AC3E}">
        <p14:creationId xmlns:p14="http://schemas.microsoft.com/office/powerpoint/2010/main" val="25584766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5A867-4FBE-4749-9E8D-F0D752A5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b="1" u="sng" dirty="0"/>
              <a:t>Simplificamos</a:t>
            </a:r>
            <a:r>
              <a:rPr lang="es-ES" u="sng" dirty="0"/>
              <a:t> el </a:t>
            </a:r>
            <a:r>
              <a:rPr lang="es-ES" i="1" u="sng" dirty="0" err="1"/>
              <a:t>two-way</a:t>
            </a:r>
            <a:r>
              <a:rPr lang="es-ES" i="1" u="sng" dirty="0"/>
              <a:t> </a:t>
            </a:r>
            <a:r>
              <a:rPr lang="es-ES" i="1" u="sng" dirty="0" err="1"/>
              <a:t>bindings</a:t>
            </a:r>
            <a:r>
              <a:rPr lang="es-ES" i="1" u="sng" dirty="0"/>
              <a:t> </a:t>
            </a:r>
            <a:r>
              <a:rPr lang="es-ES" u="sng" dirty="0"/>
              <a:t>con la directiva </a:t>
            </a:r>
            <a:r>
              <a:rPr lang="es-ES" i="1" u="sng" dirty="0" err="1"/>
              <a:t>ngModel</a:t>
            </a:r>
            <a:r>
              <a:rPr lang="es-ES" u="sng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'(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)'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=index"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info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getSelected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=item.name"&gt;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84D8B57-D1F5-458A-9DEA-3B5B68EE7E1A}"/>
              </a:ext>
            </a:extLst>
          </p:cNvPr>
          <p:cNvCxnSpPr/>
          <p:nvPr/>
        </p:nvCxnSpPr>
        <p:spPr>
          <a:xfrm>
            <a:off x="3779912" y="400506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FCE44DB-B86D-41B0-9AB2-2DA29B170585}"/>
              </a:ext>
            </a:extLst>
          </p:cNvPr>
          <p:cNvCxnSpPr/>
          <p:nvPr/>
        </p:nvCxnSpPr>
        <p:spPr>
          <a:xfrm>
            <a:off x="3779912" y="400506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186F8DC-F5AD-47FB-BD28-031922C489B6}"/>
              </a:ext>
            </a:extLst>
          </p:cNvPr>
          <p:cNvSpPr txBox="1"/>
          <p:nvPr/>
        </p:nvSpPr>
        <p:spPr>
          <a:xfrm>
            <a:off x="5508104" y="3789040"/>
            <a:ext cx="31786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i="1" dirty="0"/>
              <a:t>Banana in a box [()]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084168" y="1484784"/>
            <a:ext cx="260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4.9)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9912" y="6093296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b="1" dirty="0"/>
          </a:p>
          <a:p>
            <a:endParaRPr lang="es-ES" sz="1200" b="1" dirty="0"/>
          </a:p>
          <a:p>
            <a:r>
              <a:rPr lang="es-ES" sz="1200" b="1" dirty="0"/>
              <a:t>El resultado es el mismo que en 4.8 pero simplificado</a:t>
            </a:r>
          </a:p>
        </p:txBody>
      </p:sp>
    </p:spTree>
    <p:extLst>
      <p:ext uri="{BB962C8B-B14F-4D97-AF65-F5344CB8AC3E}">
        <p14:creationId xmlns:p14="http://schemas.microsoft.com/office/powerpoint/2010/main" val="35263803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DCF4A-9083-432D-B6EA-DE51B765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Trabajando con Formularios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mayoría de las aplicaciones web se basan en formularios para recibir datos del usuario y el médelo </a:t>
            </a:r>
            <a:r>
              <a:rPr lang="es-ES" dirty="0" err="1"/>
              <a:t>two-way</a:t>
            </a:r>
            <a:r>
              <a:rPr lang="es-ES" dirty="0"/>
              <a:t> </a:t>
            </a:r>
            <a:r>
              <a:rPr lang="es-ES" dirty="0" err="1"/>
              <a:t>ngModel</a:t>
            </a:r>
            <a:r>
              <a:rPr lang="es-ES" dirty="0"/>
              <a:t> visto en la sección previa proporciona el mecanismo para el uso de formularios en las aplicaciones Angular.</a:t>
            </a:r>
          </a:p>
        </p:txBody>
      </p:sp>
    </p:spTree>
    <p:extLst>
      <p:ext uri="{BB962C8B-B14F-4D97-AF65-F5344CB8AC3E}">
        <p14:creationId xmlns:p14="http://schemas.microsoft.com/office/powerpoint/2010/main" val="41644961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46B8D-FF14-402D-AC70-57DD93656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(p: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"New Product: 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.jsonProduct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1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8585336-1452-45E3-BFF6-94717E3E1A95}"/>
              </a:ext>
            </a:extLst>
          </p:cNvPr>
          <p:cNvCxnSpPr/>
          <p:nvPr/>
        </p:nvCxnSpPr>
        <p:spPr>
          <a:xfrm flipH="1">
            <a:off x="3491880" y="472514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E01AE2E-7EA6-4E60-AE8E-42F111D07018}"/>
              </a:ext>
            </a:extLst>
          </p:cNvPr>
          <p:cNvCxnSpPr/>
          <p:nvPr/>
        </p:nvCxnSpPr>
        <p:spPr>
          <a:xfrm flipV="1">
            <a:off x="4283968" y="2204864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CB5E01C-CEF9-49F6-AD62-341EB5FE6247}"/>
              </a:ext>
            </a:extLst>
          </p:cNvPr>
          <p:cNvSpPr txBox="1"/>
          <p:nvPr/>
        </p:nvSpPr>
        <p:spPr>
          <a:xfrm>
            <a:off x="4283968" y="2204864"/>
            <a:ext cx="4860032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Almacena el dato </a:t>
            </a:r>
            <a:r>
              <a:rPr lang="es-ES" sz="1400" b="1" i="1" dirty="0" err="1"/>
              <a:t>Product</a:t>
            </a:r>
            <a:r>
              <a:rPr lang="es-ES" sz="1400" b="1" dirty="0"/>
              <a:t> metido por el usuario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0497AB9-D762-4229-BF7A-4597FEFEDF2C}"/>
              </a:ext>
            </a:extLst>
          </p:cNvPr>
          <p:cNvCxnSpPr/>
          <p:nvPr/>
        </p:nvCxnSpPr>
        <p:spPr>
          <a:xfrm flipH="1">
            <a:off x="3889114" y="537321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DF83324-BFA4-4387-B7E8-10A9B7A1283A}"/>
              </a:ext>
            </a:extLst>
          </p:cNvPr>
          <p:cNvCxnSpPr/>
          <p:nvPr/>
        </p:nvCxnSpPr>
        <p:spPr>
          <a:xfrm flipV="1">
            <a:off x="5257266" y="3068960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ADBFC-5C7B-4A43-8BD3-4307165AB5F2}"/>
              </a:ext>
            </a:extLst>
          </p:cNvPr>
          <p:cNvSpPr txBox="1"/>
          <p:nvPr/>
        </p:nvSpPr>
        <p:spPr>
          <a:xfrm>
            <a:off x="5257266" y="3068960"/>
            <a:ext cx="3429528" cy="95410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Devuelve un JSON representando el nuevo producto. Será usado en el ejemplo para mostrar el efecto del </a:t>
            </a:r>
            <a:r>
              <a:rPr lang="es-ES" sz="1400" b="1" dirty="0" err="1"/>
              <a:t>two-way</a:t>
            </a:r>
            <a:r>
              <a:rPr lang="es-ES" sz="1400" b="1" dirty="0"/>
              <a:t>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AC7E1C6-5AA9-4E8A-A555-7994BAC57604}"/>
              </a:ext>
            </a:extLst>
          </p:cNvPr>
          <p:cNvCxnSpPr/>
          <p:nvPr/>
        </p:nvCxnSpPr>
        <p:spPr>
          <a:xfrm flipH="1">
            <a:off x="4572000" y="60932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E28E452-DAAF-4C4E-8978-713D42E5A03A}"/>
              </a:ext>
            </a:extLst>
          </p:cNvPr>
          <p:cNvCxnSpPr/>
          <p:nvPr/>
        </p:nvCxnSpPr>
        <p:spPr>
          <a:xfrm flipV="1">
            <a:off x="5940152" y="450912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E46535-9C51-4100-8238-D88C3AC7B926}"/>
              </a:ext>
            </a:extLst>
          </p:cNvPr>
          <p:cNvSpPr txBox="1"/>
          <p:nvPr/>
        </p:nvSpPr>
        <p:spPr>
          <a:xfrm>
            <a:off x="5940152" y="4509120"/>
            <a:ext cx="2746633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Escribe el valor del </a:t>
            </a:r>
            <a:r>
              <a:rPr lang="es-ES" sz="1400" b="1" i="1" dirty="0" err="1"/>
              <a:t>jsonProduct</a:t>
            </a:r>
            <a:r>
              <a:rPr lang="es-ES" sz="1400" b="1" dirty="0"/>
              <a:t> en la consola.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04048" y="112474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4.10)</a:t>
            </a:r>
          </a:p>
        </p:txBody>
      </p:sp>
    </p:spTree>
    <p:extLst>
      <p:ext uri="{BB962C8B-B14F-4D97-AF65-F5344CB8AC3E}">
        <p14:creationId xmlns:p14="http://schemas.microsoft.com/office/powerpoint/2010/main" val="31299041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4793A-D1B2-4929-A9D4-234BD4A0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4.11)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mb-2 p-2"&gt;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 :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jsonProduct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FCCA07-A78A-4747-B0FF-9BCACB67AE4B}"/>
              </a:ext>
            </a:extLst>
          </p:cNvPr>
          <p:cNvSpPr txBox="1"/>
          <p:nvPr/>
        </p:nvSpPr>
        <p:spPr>
          <a:xfrm>
            <a:off x="6804259" y="6091053"/>
            <a:ext cx="18825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57434132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071954-5607-4DEB-A3C6-61243094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Validación de formularios</a:t>
            </a:r>
            <a:r>
              <a:rPr lang="es-ES" dirty="0"/>
              <a:t>: Hay 4 atributos que definen las </a:t>
            </a:r>
            <a:r>
              <a:rPr lang="es-ES" b="1" i="1" dirty="0"/>
              <a:t>reglas de validación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i="1" dirty="0" err="1"/>
              <a:t>required</a:t>
            </a:r>
            <a:r>
              <a:rPr lang="es-ES" i="1" dirty="0"/>
              <a:t>, </a:t>
            </a:r>
            <a:r>
              <a:rPr lang="es-ES" i="1" dirty="0" err="1"/>
              <a:t>minlength</a:t>
            </a:r>
            <a:r>
              <a:rPr lang="es-ES" i="1" dirty="0"/>
              <a:t>, </a:t>
            </a:r>
            <a:r>
              <a:rPr lang="es-ES" i="1" dirty="0" err="1"/>
              <a:t>maxlength</a:t>
            </a:r>
            <a:r>
              <a:rPr lang="es-ES" i="1" dirty="0"/>
              <a:t>, </a:t>
            </a:r>
            <a:r>
              <a:rPr lang="es-ES" i="1" dirty="0" err="1"/>
              <a:t>pattern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4.12)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mb-2 p-2"&gt;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: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jsonProduct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-z ]+$"/&gt;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1C915AB-42FD-4B4B-9920-664579E0AD06}"/>
              </a:ext>
            </a:extLst>
          </p:cNvPr>
          <p:cNvCxnSpPr/>
          <p:nvPr/>
        </p:nvCxnSpPr>
        <p:spPr>
          <a:xfrm>
            <a:off x="1691680" y="285293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C928499-240D-4491-B856-9B7CC7E35F84}"/>
              </a:ext>
            </a:extLst>
          </p:cNvPr>
          <p:cNvCxnSpPr>
            <a:cxnSpLocks/>
          </p:cNvCxnSpPr>
          <p:nvPr/>
        </p:nvCxnSpPr>
        <p:spPr>
          <a:xfrm>
            <a:off x="1691680" y="2852936"/>
            <a:ext cx="5688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EEC1C-235E-4549-AB25-DA2AECEE14AA}"/>
              </a:ext>
            </a:extLst>
          </p:cNvPr>
          <p:cNvSpPr txBox="1"/>
          <p:nvPr/>
        </p:nvSpPr>
        <p:spPr>
          <a:xfrm>
            <a:off x="7380315" y="4149080"/>
            <a:ext cx="1440150" cy="116955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Le dice al navegador que no use su propia validación.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8FAF22D-C962-4381-9393-3E992014A7FE}"/>
              </a:ext>
            </a:extLst>
          </p:cNvPr>
          <p:cNvCxnSpPr/>
          <p:nvPr/>
        </p:nvCxnSpPr>
        <p:spPr>
          <a:xfrm>
            <a:off x="7380315" y="2852936"/>
            <a:ext cx="0" cy="246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59EE533-4F93-439B-A57F-ABDDD2707CC6}"/>
              </a:ext>
            </a:extLst>
          </p:cNvPr>
          <p:cNvCxnSpPr>
            <a:cxnSpLocks/>
          </p:cNvCxnSpPr>
          <p:nvPr/>
        </p:nvCxnSpPr>
        <p:spPr>
          <a:xfrm>
            <a:off x="2771800" y="2925478"/>
            <a:ext cx="0" cy="14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4BBBB0E-48A5-433E-914F-6C21367124C4}"/>
              </a:ext>
            </a:extLst>
          </p:cNvPr>
          <p:cNvCxnSpPr/>
          <p:nvPr/>
        </p:nvCxnSpPr>
        <p:spPr>
          <a:xfrm>
            <a:off x="2771800" y="292547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D86296A-EC89-417F-BD3F-BA1496F3ACDD}"/>
              </a:ext>
            </a:extLst>
          </p:cNvPr>
          <p:cNvCxnSpPr>
            <a:cxnSpLocks/>
          </p:cNvCxnSpPr>
          <p:nvPr/>
        </p:nvCxnSpPr>
        <p:spPr>
          <a:xfrm>
            <a:off x="6084168" y="2925478"/>
            <a:ext cx="0" cy="359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3E6BBC0-E34D-4C71-9219-64C2D0FDB941}"/>
              </a:ext>
            </a:extLst>
          </p:cNvPr>
          <p:cNvSpPr txBox="1"/>
          <p:nvPr/>
        </p:nvSpPr>
        <p:spPr>
          <a:xfrm>
            <a:off x="6084168" y="5761790"/>
            <a:ext cx="3059829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Evento </a:t>
            </a:r>
            <a:r>
              <a:rPr lang="es-ES" sz="1400" b="1" dirty="0" err="1"/>
              <a:t>submit</a:t>
            </a:r>
            <a:r>
              <a:rPr lang="es-ES" sz="1400" b="1" dirty="0"/>
              <a:t> para el formulario. Mismo efecto que evento </a:t>
            </a:r>
            <a:r>
              <a:rPr lang="es-ES" sz="1400" b="1" dirty="0" err="1"/>
              <a:t>click</a:t>
            </a:r>
            <a:r>
              <a:rPr lang="es-ES" sz="1400" b="1" dirty="0"/>
              <a:t> en botón </a:t>
            </a:r>
            <a:r>
              <a:rPr lang="es-ES" sz="1400" b="1" u="sng" dirty="0"/>
              <a:t>dentro del formulario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137D346-47B2-442F-A35B-2B4B149E6446}"/>
              </a:ext>
            </a:extLst>
          </p:cNvPr>
          <p:cNvCxnSpPr>
            <a:cxnSpLocks/>
          </p:cNvCxnSpPr>
          <p:nvPr/>
        </p:nvCxnSpPr>
        <p:spPr>
          <a:xfrm>
            <a:off x="683568" y="422108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0583EA5-1E08-4451-BE23-1FF52295BCEE}"/>
              </a:ext>
            </a:extLst>
          </p:cNvPr>
          <p:cNvCxnSpPr/>
          <p:nvPr/>
        </p:nvCxnSpPr>
        <p:spPr>
          <a:xfrm>
            <a:off x="683568" y="42210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865036-4544-4164-9177-AD28FAEC5081}"/>
              </a:ext>
            </a:extLst>
          </p:cNvPr>
          <p:cNvSpPr txBox="1"/>
          <p:nvPr/>
        </p:nvSpPr>
        <p:spPr>
          <a:xfrm>
            <a:off x="107504" y="4437112"/>
            <a:ext cx="1584175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100" dirty="0"/>
              <a:t>Usado para identificar la propiedad a validar.</a:t>
            </a:r>
          </a:p>
        </p:txBody>
      </p:sp>
    </p:spTree>
    <p:extLst>
      <p:ext uri="{BB962C8B-B14F-4D97-AF65-F5344CB8AC3E}">
        <p14:creationId xmlns:p14="http://schemas.microsoft.com/office/powerpoint/2010/main" val="1935992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72286-5D41-4A90-AE92-F035D403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b="1" u="sng" dirty="0"/>
              <a:t>Style</a:t>
            </a:r>
            <a:r>
              <a:rPr lang="es-ES" u="sng" dirty="0"/>
              <a:t> usando validación</a:t>
            </a:r>
            <a:r>
              <a:rPr lang="es-ES" dirty="0"/>
              <a:t>: Tres pares de clases de validación, que pueden ser usadas para dotar a los elementos con un </a:t>
            </a:r>
            <a:r>
              <a:rPr lang="es-ES" i="1" dirty="0" err="1"/>
              <a:t>feedback</a:t>
            </a:r>
            <a:r>
              <a:rPr lang="es-ES" dirty="0"/>
              <a:t> de validación: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ng-</a:t>
            </a:r>
            <a:r>
              <a:rPr lang="es-ES" b="1" dirty="0" err="1"/>
              <a:t>untouched</a:t>
            </a:r>
            <a:r>
              <a:rPr lang="es-ES" b="1" dirty="0"/>
              <a:t> ng-</a:t>
            </a:r>
            <a:r>
              <a:rPr lang="es-ES" b="1" dirty="0" err="1"/>
              <a:t>touched</a:t>
            </a:r>
            <a:r>
              <a:rPr lang="es-ES" dirty="0"/>
              <a:t>: Si el elemento no ha sido visitado aún por el usuario: </a:t>
            </a:r>
            <a:r>
              <a:rPr lang="es-ES" i="1" dirty="0"/>
              <a:t>ng-</a:t>
            </a:r>
            <a:r>
              <a:rPr lang="es-ES" i="1" dirty="0" err="1"/>
              <a:t>untouched</a:t>
            </a:r>
            <a:r>
              <a:rPr lang="es-ES" dirty="0"/>
              <a:t>, sino </a:t>
            </a:r>
            <a:r>
              <a:rPr lang="es-ES" i="1" dirty="0"/>
              <a:t>ng-</a:t>
            </a:r>
            <a:r>
              <a:rPr lang="es-ES" i="1" dirty="0" err="1"/>
              <a:t>touched</a:t>
            </a:r>
            <a:r>
              <a:rPr lang="es-E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/>
              <a:t>ng-pristine</a:t>
            </a:r>
            <a:r>
              <a:rPr lang="es-ES" b="1" dirty="0"/>
              <a:t> </a:t>
            </a:r>
            <a:r>
              <a:rPr lang="es-ES" b="1" dirty="0" err="1"/>
              <a:t>ng-dirty</a:t>
            </a:r>
            <a:r>
              <a:rPr lang="es-ES" dirty="0"/>
              <a:t>: si el contenido de un elemento no ha sido modificado por el usuario </a:t>
            </a:r>
            <a:r>
              <a:rPr lang="es-ES" i="1" dirty="0" err="1"/>
              <a:t>ng-pristine</a:t>
            </a:r>
            <a:r>
              <a:rPr lang="es-ES" i="1" dirty="0"/>
              <a:t>, </a:t>
            </a:r>
            <a:r>
              <a:rPr lang="es-ES" dirty="0"/>
              <a:t>sino </a:t>
            </a:r>
            <a:r>
              <a:rPr lang="es-ES" i="1" dirty="0" err="1"/>
              <a:t>ng-dirty</a:t>
            </a:r>
            <a:r>
              <a:rPr lang="es-E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err="1"/>
              <a:t>ng-valid</a:t>
            </a:r>
            <a:r>
              <a:rPr lang="es-ES" b="1" dirty="0"/>
              <a:t> </a:t>
            </a:r>
            <a:r>
              <a:rPr lang="es-ES" b="1" dirty="0" err="1"/>
              <a:t>ng-invalid</a:t>
            </a:r>
            <a:r>
              <a:rPr lang="es-ES" dirty="0"/>
              <a:t>: </a:t>
            </a:r>
            <a:r>
              <a:rPr lang="es-ES" i="1" dirty="0"/>
              <a:t>ng </a:t>
            </a:r>
            <a:r>
              <a:rPr lang="es-ES" i="1" dirty="0" err="1"/>
              <a:t>valid</a:t>
            </a:r>
            <a:r>
              <a:rPr lang="es-ES" i="1" dirty="0"/>
              <a:t> </a:t>
            </a:r>
            <a:r>
              <a:rPr lang="es-ES" dirty="0"/>
              <a:t>si el contenido cumple con las reglas de validación, sino </a:t>
            </a:r>
            <a:r>
              <a:rPr lang="es-ES" i="1" dirty="0" err="1"/>
              <a:t>ng-invalid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8621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F28FC-D54A-4EF0-A9C7-D68F86B4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4.13)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invalid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#ff0000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input.ng.dirty.ng-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valid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#6bc502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mb-2 p-2"&gt;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: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jsonProduct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-z ]+$"/&gt;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87E253B-E41D-451A-BB9A-FE57C15D992F}"/>
              </a:ext>
            </a:extLst>
          </p:cNvPr>
          <p:cNvCxnSpPr/>
          <p:nvPr/>
        </p:nvCxnSpPr>
        <p:spPr>
          <a:xfrm flipH="1">
            <a:off x="6948264" y="148478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F956A40-249A-4231-86A2-ADC0D15AB5EA}"/>
              </a:ext>
            </a:extLst>
          </p:cNvPr>
          <p:cNvCxnSpPr/>
          <p:nvPr/>
        </p:nvCxnSpPr>
        <p:spPr>
          <a:xfrm flipH="1">
            <a:off x="6948264" y="177281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31ABB6-FFE8-4807-82B8-88633A9E4521}"/>
              </a:ext>
            </a:extLst>
          </p:cNvPr>
          <p:cNvCxnSpPr>
            <a:cxnSpLocks/>
          </p:cNvCxnSpPr>
          <p:nvPr/>
        </p:nvCxnSpPr>
        <p:spPr>
          <a:xfrm flipH="1">
            <a:off x="8388421" y="1484784"/>
            <a:ext cx="3" cy="394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B59D11-F82A-4E51-BFFE-CE33032BE779}"/>
              </a:ext>
            </a:extLst>
          </p:cNvPr>
          <p:cNvSpPr txBox="1"/>
          <p:nvPr/>
        </p:nvSpPr>
        <p:spPr>
          <a:xfrm>
            <a:off x="5652120" y="4991016"/>
            <a:ext cx="2736301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Borde rojo elementos no válidos</a:t>
            </a:r>
          </a:p>
          <a:p>
            <a:r>
              <a:rPr lang="es-ES" sz="1200" b="1" dirty="0">
                <a:solidFill>
                  <a:schemeClr val="accent5"/>
                </a:solidFill>
              </a:rPr>
              <a:t>Borde verde elementos válidos </a:t>
            </a:r>
          </a:p>
        </p:txBody>
      </p:sp>
    </p:spTree>
    <p:extLst>
      <p:ext uri="{BB962C8B-B14F-4D97-AF65-F5344CB8AC3E}">
        <p14:creationId xmlns:p14="http://schemas.microsoft.com/office/powerpoint/2010/main" val="35417740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pPr marL="0" indent="0">
              <a:buNone/>
            </a:pPr>
            <a:r>
              <a:rPr lang="es-ES" b="1" dirty="0"/>
              <a:t>(</a:t>
            </a:r>
            <a:r>
              <a:rPr lang="es-ES" b="1" dirty="0" err="1"/>
              <a:t>Event</a:t>
            </a:r>
            <a:r>
              <a:rPr lang="es-ES" b="1" dirty="0"/>
              <a:t> and </a:t>
            </a:r>
            <a:r>
              <a:rPr lang="es-ES" b="1" dirty="0" err="1"/>
              <a:t>Forms</a:t>
            </a:r>
            <a:r>
              <a:rPr lang="es-ES" b="1" dirty="0"/>
              <a:t>)</a:t>
            </a:r>
          </a:p>
          <a:p>
            <a:r>
              <a:rPr lang="es-ES" b="1" dirty="0" err="1"/>
              <a:t>Event</a:t>
            </a:r>
            <a:r>
              <a:rPr lang="es-ES" dirty="0"/>
              <a:t>: Como crear </a:t>
            </a:r>
            <a:r>
              <a:rPr lang="es-ES" i="1" dirty="0" err="1"/>
              <a:t>event</a:t>
            </a:r>
            <a:r>
              <a:rPr lang="es-ES" i="1" dirty="0"/>
              <a:t> </a:t>
            </a:r>
            <a:r>
              <a:rPr lang="es-ES" i="1" dirty="0" err="1"/>
              <a:t>bindings</a:t>
            </a:r>
            <a:r>
              <a:rPr lang="es-ES" i="1" dirty="0"/>
              <a:t> </a:t>
            </a:r>
            <a:r>
              <a:rPr lang="es-ES" dirty="0"/>
              <a:t>y como usar </a:t>
            </a:r>
            <a:r>
              <a:rPr lang="es-ES" i="1" dirty="0" err="1"/>
              <a:t>two-way</a:t>
            </a:r>
            <a:r>
              <a:rPr lang="es-ES" i="1" dirty="0"/>
              <a:t> </a:t>
            </a:r>
            <a:r>
              <a:rPr lang="es-ES" i="1" dirty="0" err="1"/>
              <a:t>bindings</a:t>
            </a:r>
            <a:r>
              <a:rPr lang="es-ES" dirty="0"/>
              <a:t> para </a:t>
            </a:r>
            <a:r>
              <a:rPr lang="es-ES" b="1" i="1" dirty="0"/>
              <a:t>manejar el flujo entre el modelo(data </a:t>
            </a:r>
            <a:r>
              <a:rPr lang="es-ES" b="1" i="1" dirty="0" err="1"/>
              <a:t>model</a:t>
            </a:r>
            <a:r>
              <a:rPr lang="es-ES" b="1" i="1" dirty="0"/>
              <a:t>) y la plantilla HTML (</a:t>
            </a:r>
            <a:r>
              <a:rPr lang="es-ES" b="1" i="1" dirty="0" err="1"/>
              <a:t>template</a:t>
            </a:r>
            <a:r>
              <a:rPr lang="es-ES" b="1" i="1" dirty="0"/>
              <a:t>)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Forms</a:t>
            </a:r>
            <a:r>
              <a:rPr lang="es-ES" dirty="0"/>
              <a:t>: Como usar formularios HTML y como </a:t>
            </a:r>
            <a:r>
              <a:rPr lang="es-ES" dirty="0" err="1"/>
              <a:t>events</a:t>
            </a:r>
            <a:r>
              <a:rPr lang="es-ES" dirty="0"/>
              <a:t> y </a:t>
            </a:r>
            <a:r>
              <a:rPr lang="es-ES" dirty="0" err="1"/>
              <a:t>two-way</a:t>
            </a:r>
            <a:r>
              <a:rPr lang="es-ES" dirty="0"/>
              <a:t> son usados para </a:t>
            </a:r>
            <a:r>
              <a:rPr lang="es-ES" b="1" i="1" dirty="0"/>
              <a:t>validar</a:t>
            </a:r>
            <a:r>
              <a:rPr lang="es-ES" dirty="0"/>
              <a:t> el contenido proporcionado por el usuario.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00D0-3E45-4A47-BB7B-185B7756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Propiedades del objeto </a:t>
            </a:r>
            <a:r>
              <a:rPr lang="es-ES" sz="2000" i="1" u="sng" dirty="0" err="1"/>
              <a:t>Validation</a:t>
            </a:r>
            <a:r>
              <a:rPr lang="es-ES" sz="2000" i="1" dirty="0"/>
              <a:t>:</a:t>
            </a:r>
          </a:p>
          <a:p>
            <a:pPr marL="0" indent="0">
              <a:buNone/>
            </a:pPr>
            <a:endParaRPr lang="es-ES" sz="2000" i="1" dirty="0"/>
          </a:p>
          <a:p>
            <a:r>
              <a:rPr lang="es-ES" sz="2000" i="1" dirty="0" err="1"/>
              <a:t>path</a:t>
            </a:r>
            <a:r>
              <a:rPr lang="es-ES" sz="2000" i="1" dirty="0"/>
              <a:t>: devuelve el nombre del elemento a validar.</a:t>
            </a:r>
          </a:p>
          <a:p>
            <a:r>
              <a:rPr lang="es-ES" sz="2000" i="1" dirty="0" err="1"/>
              <a:t>valid</a:t>
            </a:r>
            <a:r>
              <a:rPr lang="es-ES" sz="2000" i="1" dirty="0"/>
              <a:t>: devuelve true si la validación del elemento es correcta.</a:t>
            </a:r>
          </a:p>
          <a:p>
            <a:r>
              <a:rPr lang="es-ES" sz="2000" i="1" dirty="0" err="1"/>
              <a:t>invalid</a:t>
            </a:r>
            <a:r>
              <a:rPr lang="es-ES" sz="2000" i="1" dirty="0"/>
              <a:t> : devuelve true si la validación del elemento no es correcta.</a:t>
            </a:r>
          </a:p>
          <a:p>
            <a:r>
              <a:rPr lang="es-ES" sz="2000" i="1" dirty="0" err="1"/>
              <a:t>pristine</a:t>
            </a:r>
            <a:r>
              <a:rPr lang="es-ES" sz="2000" i="1" dirty="0"/>
              <a:t> : devuelve true si el contenido del elemento no ha cambiado.</a:t>
            </a:r>
          </a:p>
          <a:p>
            <a:r>
              <a:rPr lang="es-ES" sz="2000" i="1" dirty="0" err="1"/>
              <a:t>dirty</a:t>
            </a:r>
            <a:r>
              <a:rPr lang="es-ES" sz="2000" i="1" dirty="0"/>
              <a:t>: devuelve true si el contenido del elemento ha cambiado.</a:t>
            </a:r>
          </a:p>
          <a:p>
            <a:r>
              <a:rPr lang="es-ES" sz="2000" i="1" dirty="0" err="1"/>
              <a:t>touched</a:t>
            </a:r>
            <a:r>
              <a:rPr lang="es-ES" sz="2000" i="1" dirty="0"/>
              <a:t>: devuelve true si el usuario ha visitado el elemento.</a:t>
            </a:r>
          </a:p>
          <a:p>
            <a:r>
              <a:rPr lang="es-ES" sz="2000" i="1" dirty="0" err="1"/>
              <a:t>untouched</a:t>
            </a:r>
            <a:r>
              <a:rPr lang="es-ES" sz="2000" i="1" dirty="0"/>
              <a:t>: devuelve true si el usuario no ha visitado el elemento.</a:t>
            </a:r>
          </a:p>
          <a:p>
            <a:r>
              <a:rPr lang="es-ES" sz="2000" i="1" dirty="0" err="1"/>
              <a:t>errors</a:t>
            </a:r>
            <a:r>
              <a:rPr lang="es-ES" sz="2000" i="1" dirty="0"/>
              <a:t> : devuelve un objeto cuyas propiedades corresponden a cada uno de los atributos que han fallado.</a:t>
            </a:r>
          </a:p>
          <a:p>
            <a:r>
              <a:rPr lang="es-ES" sz="2000" i="1" dirty="0" err="1"/>
              <a:t>value</a:t>
            </a:r>
            <a:r>
              <a:rPr lang="es-ES" sz="2000" i="1" dirty="0"/>
              <a:t>: devuelve el </a:t>
            </a:r>
            <a:r>
              <a:rPr lang="es-ES" sz="2000" i="1" dirty="0" err="1"/>
              <a:t>value</a:t>
            </a:r>
            <a:r>
              <a:rPr lang="es-ES" sz="2000" i="1" dirty="0"/>
              <a:t> del elemento, esto se usa para definir reglas personalizadas de validación.</a:t>
            </a:r>
          </a:p>
        </p:txBody>
      </p:sp>
    </p:spTree>
    <p:extLst>
      <p:ext uri="{BB962C8B-B14F-4D97-AF65-F5344CB8AC3E}">
        <p14:creationId xmlns:p14="http://schemas.microsoft.com/office/powerpoint/2010/main" val="376905983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00AE1-1CC6-41E0-B6D1-0FF4EC0C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i="1" dirty="0"/>
              <a:t>Cada propiedad definida por el objeto </a:t>
            </a:r>
            <a:r>
              <a:rPr lang="es-ES" b="1" i="1" dirty="0" err="1"/>
              <a:t>errors</a:t>
            </a:r>
            <a:r>
              <a:rPr lang="es-ES" i="1" dirty="0"/>
              <a:t> devuelve un objeto cuyas propiedades proporcionan información de el motivo por el qué el contenido ha fallado. </a:t>
            </a:r>
          </a:p>
          <a:p>
            <a:pPr marL="0" indent="0">
              <a:buNone/>
            </a:pPr>
            <a:r>
              <a:rPr lang="es-ES" dirty="0"/>
              <a:t>Útil para confeccionar mensajes descriptivos de error para el usuario:</a:t>
            </a:r>
          </a:p>
          <a:p>
            <a:r>
              <a:rPr lang="es-ES" b="1" i="1" dirty="0" err="1"/>
              <a:t>minlength.requiredLength</a:t>
            </a:r>
            <a:r>
              <a:rPr lang="es-ES" i="1" dirty="0"/>
              <a:t>: número de caracteres requeridos por </a:t>
            </a:r>
            <a:r>
              <a:rPr lang="es-ES" i="1" dirty="0" err="1"/>
              <a:t>minlength</a:t>
            </a:r>
            <a:r>
              <a:rPr lang="es-ES" i="1" dirty="0"/>
              <a:t>.</a:t>
            </a:r>
          </a:p>
          <a:p>
            <a:r>
              <a:rPr lang="es-ES" b="1" i="1" dirty="0" err="1"/>
              <a:t>minlength.actualLength</a:t>
            </a:r>
            <a:r>
              <a:rPr lang="es-ES" i="1" dirty="0"/>
              <a:t>: número de caracteres introducidos por el usuario.</a:t>
            </a:r>
          </a:p>
          <a:p>
            <a:r>
              <a:rPr lang="es-ES" b="1" i="1" dirty="0" err="1"/>
              <a:t>pattern.requiredPattern</a:t>
            </a:r>
            <a:r>
              <a:rPr lang="es-ES" i="1" dirty="0"/>
              <a:t>: devuelve la expresión regular especificada en el atributo </a:t>
            </a:r>
            <a:r>
              <a:rPr lang="es-ES" i="1" dirty="0" err="1"/>
              <a:t>pattern</a:t>
            </a:r>
            <a:r>
              <a:rPr lang="es-ES" i="1" dirty="0"/>
              <a:t>.</a:t>
            </a:r>
          </a:p>
          <a:p>
            <a:r>
              <a:rPr lang="es-ES" b="1" i="1" dirty="0" err="1"/>
              <a:t>pattern.actualValue</a:t>
            </a:r>
            <a:r>
              <a:rPr lang="es-ES" i="1" dirty="0"/>
              <a:t>: devuelve el contenido del elemento.</a:t>
            </a:r>
          </a:p>
        </p:txBody>
      </p:sp>
    </p:spTree>
    <p:extLst>
      <p:ext uri="{BB962C8B-B14F-4D97-AF65-F5344CB8AC3E}">
        <p14:creationId xmlns:p14="http://schemas.microsoft.com/office/powerpoint/2010/main" val="6158624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349C1-B1AB-4AC4-8D6C-00CAB8D1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9"/>
          </a:xfrm>
        </p:spPr>
        <p:txBody>
          <a:bodyPr/>
          <a:lstStyle/>
          <a:p>
            <a:r>
              <a:rPr lang="es-ES" dirty="0"/>
              <a:t>Usar el componente para mostrar los mensajes de validación: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1400" dirty="0">
                <a:sym typeface="Wingdings" panose="05000000000000000000" pitchFamily="2" charset="2"/>
              </a:rPr>
              <a:t>// … otros métodos son omitidos por brevedad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getValidationMessages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(state: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thingName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thing: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state.path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thingName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= [];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state.errors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state.errors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required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messages.push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`You must enter a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thing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minlength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messages.push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`A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thing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must be at least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state.errors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"].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requiredLength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characters`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pattern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messages.push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`The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thing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contains illegal characters`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2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CFADBE9-8DAB-45B3-9987-81BF55B90FB6}"/>
              </a:ext>
            </a:extLst>
          </p:cNvPr>
          <p:cNvCxnSpPr>
            <a:cxnSpLocks/>
          </p:cNvCxnSpPr>
          <p:nvPr/>
        </p:nvCxnSpPr>
        <p:spPr>
          <a:xfrm flipH="1">
            <a:off x="2843808" y="2636912"/>
            <a:ext cx="252028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B974BC3-53BD-491A-8FAE-5EEB274D7491}"/>
              </a:ext>
            </a:extLst>
          </p:cNvPr>
          <p:cNvCxnSpPr>
            <a:cxnSpLocks/>
          </p:cNvCxnSpPr>
          <p:nvPr/>
        </p:nvCxnSpPr>
        <p:spPr>
          <a:xfrm flipH="1">
            <a:off x="4932040" y="2636912"/>
            <a:ext cx="43204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D3F24A-4C08-4555-8A16-BEAEB0DD41E9}"/>
              </a:ext>
            </a:extLst>
          </p:cNvPr>
          <p:cNvSpPr txBox="1"/>
          <p:nvPr/>
        </p:nvSpPr>
        <p:spPr>
          <a:xfrm>
            <a:off x="5364088" y="2420888"/>
            <a:ext cx="28083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Ojo con esta comilla, es ` y no ‘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868144" y="15567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4.14)</a:t>
            </a:r>
          </a:p>
        </p:txBody>
      </p:sp>
    </p:spTree>
    <p:extLst>
      <p:ext uri="{BB962C8B-B14F-4D97-AF65-F5344CB8AC3E}">
        <p14:creationId xmlns:p14="http://schemas.microsoft.com/office/powerpoint/2010/main" val="283521060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257F2-1E79-40EE-B579-457BAA1D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4.15)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invalid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#ff0000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input.ng.dirty.ng-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#6bc502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bg-info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text-white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mb-2 p-2"&gt;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 :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jsonProduct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addProduct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-z ]+$"/&gt;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name.dirty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name.invalid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1B28D3-446D-4624-A5A4-2097426C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134417"/>
            <a:ext cx="230448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667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14BE3-336B-4145-93B9-BA2E279B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Validación del Formulario completo: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4.16)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// …los otros métodos se han omitido para abreviar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formSubmitted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.newProduct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.formSubmitted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ES" sz="14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DD5C4E-B637-4FF0-96E0-DDDA719710B7}"/>
              </a:ext>
            </a:extLst>
          </p:cNvPr>
          <p:cNvCxnSpPr/>
          <p:nvPr/>
        </p:nvCxnSpPr>
        <p:spPr>
          <a:xfrm flipH="1">
            <a:off x="3923928" y="450912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47C3DFB-EB26-4B4E-84B0-86FAD884F8AD}"/>
              </a:ext>
            </a:extLst>
          </p:cNvPr>
          <p:cNvCxnSpPr/>
          <p:nvPr/>
        </p:nvCxnSpPr>
        <p:spPr>
          <a:xfrm flipV="1">
            <a:off x="5868144" y="242088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28D0766-0163-47D0-8338-DF573469D7FD}"/>
              </a:ext>
            </a:extLst>
          </p:cNvPr>
          <p:cNvSpPr txBox="1"/>
          <p:nvPr/>
        </p:nvSpPr>
        <p:spPr>
          <a:xfrm>
            <a:off x="5868144" y="2420888"/>
            <a:ext cx="302433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Indica si el formulario ha sido </a:t>
            </a:r>
            <a:r>
              <a:rPr lang="es-ES" sz="1200" b="1" dirty="0" err="1"/>
              <a:t>submiteado</a:t>
            </a:r>
            <a:endParaRPr lang="es-ES" sz="1200" b="1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848794-6A94-4366-9E2D-4B08A4EDF258}"/>
              </a:ext>
            </a:extLst>
          </p:cNvPr>
          <p:cNvCxnSpPr/>
          <p:nvPr/>
        </p:nvCxnSpPr>
        <p:spPr>
          <a:xfrm flipH="1">
            <a:off x="3491880" y="4725144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D1B53C7-82CE-46FC-83A9-CF5B7B8ED8F4}"/>
              </a:ext>
            </a:extLst>
          </p:cNvPr>
          <p:cNvCxnSpPr>
            <a:cxnSpLocks/>
          </p:cNvCxnSpPr>
          <p:nvPr/>
        </p:nvCxnSpPr>
        <p:spPr>
          <a:xfrm>
            <a:off x="5868144" y="4725144"/>
            <a:ext cx="0" cy="101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BFF4D3-C7F6-442B-ACC7-C335D59D346B}"/>
              </a:ext>
            </a:extLst>
          </p:cNvPr>
          <p:cNvSpPr txBox="1"/>
          <p:nvPr/>
        </p:nvSpPr>
        <p:spPr>
          <a:xfrm>
            <a:off x="5868144" y="4725144"/>
            <a:ext cx="303467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Será invocado cuando el usuario envía el formulario. El argumento es un objeto </a:t>
            </a:r>
            <a:r>
              <a:rPr lang="es-ES" sz="1200" b="1" i="1" dirty="0" err="1"/>
              <a:t>NgForm</a:t>
            </a:r>
            <a:r>
              <a:rPr lang="es-ES" sz="1200" b="1" dirty="0"/>
              <a:t> que representa al formulario y define el conjunto de propiedades de validación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A271647-BC02-4536-81A4-409AE1071B95}"/>
              </a:ext>
            </a:extLst>
          </p:cNvPr>
          <p:cNvCxnSpPr/>
          <p:nvPr/>
        </p:nvCxnSpPr>
        <p:spPr>
          <a:xfrm flipH="1">
            <a:off x="2483768" y="602128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25077EC-6BB7-4134-B4FC-8225ADDB58C3}"/>
              </a:ext>
            </a:extLst>
          </p:cNvPr>
          <p:cNvCxnSpPr/>
          <p:nvPr/>
        </p:nvCxnSpPr>
        <p:spPr>
          <a:xfrm>
            <a:off x="5868144" y="602128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23C0AC-1D73-4D4F-BCF5-1BA867BEE03E}"/>
              </a:ext>
            </a:extLst>
          </p:cNvPr>
          <p:cNvSpPr txBox="1"/>
          <p:nvPr/>
        </p:nvSpPr>
        <p:spPr>
          <a:xfrm>
            <a:off x="5868144" y="5949280"/>
            <a:ext cx="303467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Una vez realizado el </a:t>
            </a:r>
            <a:r>
              <a:rPr lang="es-ES" sz="1200" b="1" dirty="0" err="1"/>
              <a:t>submit</a:t>
            </a:r>
            <a:r>
              <a:rPr lang="es-ES" sz="1200" b="1" dirty="0"/>
              <a:t>, restablece el formulario a sus originales valores de validación</a:t>
            </a:r>
          </a:p>
        </p:txBody>
      </p:sp>
    </p:spTree>
    <p:extLst>
      <p:ext uri="{BB962C8B-B14F-4D97-AF65-F5344CB8AC3E}">
        <p14:creationId xmlns:p14="http://schemas.microsoft.com/office/powerpoint/2010/main" val="11143811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3852C-E4EC-4C02-881B-E3307BBD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3596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input.ng-dirty.ng-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invalid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#ff0000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input.ng.dirty.ng-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valid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#6bc502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form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ngForm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ngSubmit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submitForm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-danger text-white p-2 mb-2"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There are problems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whith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the form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-control"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="newProduct.name"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minlength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200" u="sng" dirty="0">
                <a:solidFill>
                  <a:srgbClr val="0000FF"/>
                </a:solidFill>
                <a:latin typeface="Consolas" panose="020B0609020204030204" pitchFamily="49" charset="0"/>
              </a:rPr>
              <a:t>="^[A-</a:t>
            </a:r>
            <a:r>
              <a:rPr lang="es-ES" sz="1200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Za</a:t>
            </a:r>
            <a:r>
              <a:rPr lang="es-ES" sz="1200" u="sng" dirty="0">
                <a:solidFill>
                  <a:srgbClr val="0000FF"/>
                </a:solidFill>
                <a:latin typeface="Consolas" panose="020B0609020204030204" pitchFamily="49" charset="0"/>
              </a:rPr>
              <a:t>-z 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+$"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 (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name.dirty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name.invalid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b="1" dirty="0">
              <a:sym typeface="Wingdings" panose="05000000000000000000" pitchFamily="2" charset="2"/>
            </a:endParaRPr>
          </a:p>
          <a:p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918CF66-630C-41A5-87B3-C0B36A0668A3}"/>
              </a:ext>
            </a:extLst>
          </p:cNvPr>
          <p:cNvCxnSpPr/>
          <p:nvPr/>
        </p:nvCxnSpPr>
        <p:spPr>
          <a:xfrm>
            <a:off x="2339752" y="162880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0917002-FC14-4D03-B664-E1F957BBEF84}"/>
              </a:ext>
            </a:extLst>
          </p:cNvPr>
          <p:cNvCxnSpPr/>
          <p:nvPr/>
        </p:nvCxnSpPr>
        <p:spPr>
          <a:xfrm>
            <a:off x="2339752" y="162880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B1F7951-C5FA-4AA3-B375-F73E62C20F1B}"/>
              </a:ext>
            </a:extLst>
          </p:cNvPr>
          <p:cNvCxnSpPr/>
          <p:nvPr/>
        </p:nvCxnSpPr>
        <p:spPr>
          <a:xfrm flipV="1">
            <a:off x="5580112" y="7647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19EE73-6017-483D-BEB9-694A1B4514D8}"/>
              </a:ext>
            </a:extLst>
          </p:cNvPr>
          <p:cNvSpPr txBox="1"/>
          <p:nvPr/>
        </p:nvSpPr>
        <p:spPr>
          <a:xfrm>
            <a:off x="5580112" y="764704"/>
            <a:ext cx="3106683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Toda la información sobre la validación del formulario es accesible a través de la variable </a:t>
            </a:r>
            <a:r>
              <a:rPr lang="es-ES" sz="1200" b="1" i="1" dirty="0"/>
              <a:t>“</a:t>
            </a:r>
            <a:r>
              <a:rPr lang="es-ES" sz="1200" b="1" i="1" dirty="0" err="1"/>
              <a:t>form</a:t>
            </a:r>
            <a:r>
              <a:rPr lang="es-ES" sz="1200" b="1" i="1" dirty="0"/>
              <a:t>”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999015F-1009-4945-B4DF-61D14F827754}"/>
              </a:ext>
            </a:extLst>
          </p:cNvPr>
          <p:cNvCxnSpPr/>
          <p:nvPr/>
        </p:nvCxnSpPr>
        <p:spPr>
          <a:xfrm flipH="1">
            <a:off x="6012160" y="1988840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B18A37F-99FC-4FFA-B5A3-389FDD987263}"/>
              </a:ext>
            </a:extLst>
          </p:cNvPr>
          <p:cNvCxnSpPr/>
          <p:nvPr/>
        </p:nvCxnSpPr>
        <p:spPr>
          <a:xfrm>
            <a:off x="8460432" y="1988840"/>
            <a:ext cx="0" cy="175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C73840-7890-46E0-8F03-A35F92A2C890}"/>
              </a:ext>
            </a:extLst>
          </p:cNvPr>
          <p:cNvSpPr txBox="1"/>
          <p:nvPr/>
        </p:nvSpPr>
        <p:spPr>
          <a:xfrm>
            <a:off x="6300196" y="3741222"/>
            <a:ext cx="216023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ngSubmit</a:t>
            </a:r>
            <a:r>
              <a:rPr lang="es-ES" sz="1200" b="1" dirty="0"/>
              <a:t> llama al método </a:t>
            </a:r>
            <a:r>
              <a:rPr lang="es-ES" sz="1200" b="1" dirty="0" err="1"/>
              <a:t>submitForm</a:t>
            </a:r>
            <a:r>
              <a:rPr lang="es-ES" sz="1200" b="1" dirty="0"/>
              <a:t> definido en el controlador pasando la variable ‘</a:t>
            </a:r>
            <a:r>
              <a:rPr lang="es-ES" sz="1200" b="1" dirty="0" err="1"/>
              <a:t>form</a:t>
            </a:r>
            <a:r>
              <a:rPr lang="es-ES" sz="1200" b="1" dirty="0"/>
              <a:t>’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563888" y="270892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4.17)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7740352" y="220486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8172400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372200" y="2564904"/>
            <a:ext cx="180020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formulario enviado y no válido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51520" y="22048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299038" y="479715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A43404-3A4B-4C0F-837A-0503D844B0E8}"/>
              </a:ext>
            </a:extLst>
          </p:cNvPr>
          <p:cNvSpPr txBox="1"/>
          <p:nvPr/>
        </p:nvSpPr>
        <p:spPr>
          <a:xfrm>
            <a:off x="5580112" y="6324601"/>
            <a:ext cx="230425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78580204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1B499-954E-4EC0-85E6-CE487F92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09"/>
            <a:ext cx="8229600" cy="5847928"/>
          </a:xfrm>
        </p:spPr>
        <p:txBody>
          <a:bodyPr/>
          <a:lstStyle/>
          <a:p>
            <a:r>
              <a:rPr lang="es-ES" dirty="0"/>
              <a:t>Mostrando </a:t>
            </a:r>
            <a:r>
              <a:rPr lang="es-ES" i="1" dirty="0" err="1"/>
              <a:t>Summary</a:t>
            </a:r>
            <a:r>
              <a:rPr lang="es-ES" i="1" dirty="0"/>
              <a:t> </a:t>
            </a:r>
            <a:r>
              <a:rPr lang="es-ES" i="1" dirty="0" err="1"/>
              <a:t>Validation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4.18)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// …los otros métodos se han omitido para abreviar</a:t>
            </a:r>
          </a:p>
          <a:p>
            <a:pPr marL="0" indent="0">
              <a:buNone/>
            </a:pP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getFormValidationMessages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[];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Object.keys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form.controls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(k =&gt; {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.getValidationMessages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form.controls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[k], k).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messages.push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78964B-E244-4ACB-AF1F-93FA2B1FE149}"/>
              </a:ext>
            </a:extLst>
          </p:cNvPr>
          <p:cNvCxnSpPr/>
          <p:nvPr/>
        </p:nvCxnSpPr>
        <p:spPr>
          <a:xfrm flipH="1">
            <a:off x="5652120" y="458112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26D7514-1AD5-4379-AD04-BF9074BFCA5D}"/>
              </a:ext>
            </a:extLst>
          </p:cNvPr>
          <p:cNvCxnSpPr/>
          <p:nvPr/>
        </p:nvCxnSpPr>
        <p:spPr>
          <a:xfrm flipV="1">
            <a:off x="6444208" y="342900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4643D7F-5C3A-4164-96EE-97D9A6FF1D9A}"/>
              </a:ext>
            </a:extLst>
          </p:cNvPr>
          <p:cNvSpPr txBox="1"/>
          <p:nvPr/>
        </p:nvSpPr>
        <p:spPr>
          <a:xfrm>
            <a:off x="4932040" y="2569876"/>
            <a:ext cx="3754760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NgForm</a:t>
            </a:r>
            <a:r>
              <a:rPr lang="es-ES" sz="1200" b="1" dirty="0"/>
              <a:t> asignado a la variable ‘</a:t>
            </a:r>
            <a:r>
              <a:rPr lang="es-ES" sz="1200" b="1" dirty="0" err="1"/>
              <a:t>form</a:t>
            </a:r>
            <a:r>
              <a:rPr lang="es-ES" sz="1200" b="1" dirty="0"/>
              <a:t>’ proporciona acceso a los elementos individuales a través de la propiedad </a:t>
            </a:r>
            <a:r>
              <a:rPr lang="es-ES" sz="1200" b="1" i="1" dirty="0" err="1"/>
              <a:t>controls</a:t>
            </a:r>
            <a:r>
              <a:rPr lang="es-ES" sz="1200" b="1" dirty="0"/>
              <a:t> que generan una lista de mensajes de error para todo el formulario.</a:t>
            </a:r>
          </a:p>
        </p:txBody>
      </p:sp>
    </p:spTree>
    <p:extLst>
      <p:ext uri="{BB962C8B-B14F-4D97-AF65-F5344CB8AC3E}">
        <p14:creationId xmlns:p14="http://schemas.microsoft.com/office/powerpoint/2010/main" val="324934382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82F28-CA06-4FE7-AF6F-255A2A14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Deshabilitando el botón “</a:t>
            </a:r>
            <a:r>
              <a:rPr lang="es-ES" dirty="0" err="1"/>
              <a:t>Submit</a:t>
            </a:r>
            <a:r>
              <a:rPr lang="es-ES" dirty="0"/>
              <a:t>” </a:t>
            </a:r>
          </a:p>
          <a:p>
            <a:pPr marL="0" indent="0">
              <a:buNone/>
            </a:pPr>
            <a:r>
              <a:rPr lang="es-ES" dirty="0"/>
              <a:t>Se trata de manejar el estado del botón “</a:t>
            </a:r>
            <a:r>
              <a:rPr lang="es-ES" i="1" dirty="0" err="1"/>
              <a:t>Create</a:t>
            </a:r>
            <a:r>
              <a:rPr lang="es-ES" dirty="0"/>
              <a:t>”: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Estará habilitado esperando que el usuario meta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los datos no pasan la validación, se desactivará esperando a que los datos sean válidos, en cuyo caso volverá a estar activo.</a:t>
            </a:r>
          </a:p>
        </p:txBody>
      </p:sp>
    </p:spTree>
    <p:extLst>
      <p:ext uri="{BB962C8B-B14F-4D97-AF65-F5344CB8AC3E}">
        <p14:creationId xmlns:p14="http://schemas.microsoft.com/office/powerpoint/2010/main" val="7318980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B384D-B1A5-4073-BB3B-E66C0427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/app.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4.19)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//… otros métodos previos omitidos por brevedad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newProduct.price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="^[0-9\.]+$"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list-unstyled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ngIf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 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||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price.dirty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 &amp;&amp;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price.invalid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error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getValidationMessages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error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-secondary]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formSubmitted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683568" y="544522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83568" y="57332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errar llave 5"/>
          <p:cNvSpPr/>
          <p:nvPr/>
        </p:nvSpPr>
        <p:spPr>
          <a:xfrm>
            <a:off x="6516216" y="5445224"/>
            <a:ext cx="72008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endCxn id="6" idx="1"/>
          </p:cNvCxnSpPr>
          <p:nvPr/>
        </p:nvCxnSpPr>
        <p:spPr>
          <a:xfrm flipH="1">
            <a:off x="6588224" y="569725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236296" y="4797152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156176" y="3791975"/>
            <a:ext cx="2376264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Deshabilita el botón </a:t>
            </a:r>
            <a:r>
              <a:rPr lang="es-ES" sz="1200" b="1" i="1" dirty="0" err="1"/>
              <a:t>Create</a:t>
            </a:r>
            <a:r>
              <a:rPr lang="es-ES" sz="1200" b="1" dirty="0"/>
              <a:t> esperando que la validación sea válida, siempre y cuando al menos se haya intentado </a:t>
            </a:r>
            <a:r>
              <a:rPr lang="es-ES" sz="1200" b="1" dirty="0" err="1"/>
              <a:t>submitear</a:t>
            </a:r>
            <a:r>
              <a:rPr lang="es-ES" sz="1200" b="1" dirty="0"/>
              <a:t> una vez.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96D5AB-A909-4B3C-A57E-F111D52B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52" y="6144455"/>
            <a:ext cx="2304488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23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51B49-72DC-4A8A-8D9F-559E36DBB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Propuesto(4.1)</a:t>
            </a:r>
          </a:p>
          <a:p>
            <a:r>
              <a:rPr lang="es-ES" dirty="0"/>
              <a:t>Añadir </a:t>
            </a:r>
            <a:r>
              <a:rPr lang="es-ES" dirty="0" err="1"/>
              <a:t>formsModule</a:t>
            </a:r>
            <a:r>
              <a:rPr lang="es-ES" dirty="0"/>
              <a:t> a </a:t>
            </a:r>
            <a:r>
              <a:rPr lang="es-ES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.</a:t>
            </a:r>
          </a:p>
          <a:p>
            <a:r>
              <a:rPr lang="es-ES" sz="2800" dirty="0"/>
              <a:t>Simplificar el componente para dejar solo en el </a:t>
            </a:r>
            <a:r>
              <a:rPr lang="es-ES" sz="2800" dirty="0" err="1"/>
              <a:t>template</a:t>
            </a:r>
            <a:r>
              <a:rPr lang="es-ES" sz="2800" dirty="0"/>
              <a:t> la tabla con la lista de </a:t>
            </a:r>
            <a:r>
              <a:rPr lang="es-ES" sz="2800" dirty="0" err="1"/>
              <a:t>courses</a:t>
            </a:r>
            <a:r>
              <a:rPr lang="es-ES" sz="2800" dirty="0"/>
              <a:t>.</a:t>
            </a:r>
          </a:p>
          <a:p>
            <a:r>
              <a:rPr lang="es-ES" sz="2800" dirty="0"/>
              <a:t>Establecer </a:t>
            </a:r>
            <a:r>
              <a:rPr lang="es-ES" sz="2800" dirty="0" err="1"/>
              <a:t>divs</a:t>
            </a:r>
            <a:r>
              <a:rPr lang="es-ES" sz="2800" dirty="0"/>
              <a:t> para mostrar título y </a:t>
            </a:r>
            <a:r>
              <a:rPr lang="es-ES" sz="2800" dirty="0" err="1"/>
              <a:t>nº</a:t>
            </a:r>
            <a:r>
              <a:rPr lang="es-ES" sz="2800" dirty="0"/>
              <a:t> de plazas cuando el usuario </a:t>
            </a:r>
            <a:r>
              <a:rPr lang="es-ES" sz="2800" dirty="0" err="1"/>
              <a:t>situe</a:t>
            </a:r>
            <a:r>
              <a:rPr lang="es-ES" sz="2800" dirty="0"/>
              <a:t> el ratón en la columna índice del curso y mostrar ‘</a:t>
            </a:r>
            <a:r>
              <a:rPr lang="es-ES" sz="2800" dirty="0" err="1"/>
              <a:t>None</a:t>
            </a:r>
            <a:r>
              <a:rPr lang="es-ES" sz="2800" dirty="0"/>
              <a:t>’ cuando el usuario salga de esa columna.</a:t>
            </a:r>
          </a:p>
          <a:p>
            <a:r>
              <a:rPr lang="es-ES" sz="2800" dirty="0"/>
              <a:t>Hacer toda la fila seleccionable</a:t>
            </a:r>
          </a:p>
          <a:p>
            <a:r>
              <a:rPr lang="es-ES" sz="2800" dirty="0"/>
              <a:t>Establecer dos inputs para que sirvan de entrada/salida del título del curso. Utilizar la directiva </a:t>
            </a:r>
            <a:r>
              <a:rPr lang="es-ES" sz="2800" dirty="0" err="1"/>
              <a:t>ngModel</a:t>
            </a:r>
            <a:endParaRPr lang="es-ES" sz="2800" dirty="0"/>
          </a:p>
          <a:p>
            <a:endParaRPr lang="es-ES" sz="28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73871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3FC75-46CC-4355-8BA1-1B5C9D9A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Preparando el módulo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5F59FAC-226E-401A-AB9F-16C14F61F8DD}"/>
              </a:ext>
            </a:extLst>
          </p:cNvPr>
          <p:cNvCxnSpPr/>
          <p:nvPr/>
        </p:nvCxnSpPr>
        <p:spPr>
          <a:xfrm flipH="1">
            <a:off x="5652120" y="249289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4BF2E06-09AD-4AB1-9441-B3ABCAE879CC}"/>
              </a:ext>
            </a:extLst>
          </p:cNvPr>
          <p:cNvCxnSpPr/>
          <p:nvPr/>
        </p:nvCxnSpPr>
        <p:spPr>
          <a:xfrm>
            <a:off x="6660232" y="249289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FCD1545-3EBD-4A96-A7DE-97D26D9AE915}"/>
              </a:ext>
            </a:extLst>
          </p:cNvPr>
          <p:cNvCxnSpPr/>
          <p:nvPr/>
        </p:nvCxnSpPr>
        <p:spPr>
          <a:xfrm flipV="1">
            <a:off x="4427984" y="386104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D8E231E-9EE7-44B4-B46D-119F98C33DFB}"/>
              </a:ext>
            </a:extLst>
          </p:cNvPr>
          <p:cNvCxnSpPr/>
          <p:nvPr/>
        </p:nvCxnSpPr>
        <p:spPr>
          <a:xfrm>
            <a:off x="4427984" y="414908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EC243-AD45-4506-819C-6A5AE189FC6B}"/>
              </a:ext>
            </a:extLst>
          </p:cNvPr>
          <p:cNvSpPr txBox="1"/>
          <p:nvPr/>
        </p:nvSpPr>
        <p:spPr>
          <a:xfrm>
            <a:off x="4427984" y="4797152"/>
            <a:ext cx="4258809" cy="13234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Añadiendo </a:t>
            </a:r>
            <a:r>
              <a:rPr lang="es-ES" sz="1600" b="1" i="1" dirty="0" err="1"/>
              <a:t>FormsModule</a:t>
            </a:r>
            <a:r>
              <a:rPr lang="es-ES" sz="1600" b="1" dirty="0"/>
              <a:t> a la lista de dependencias </a:t>
            </a:r>
            <a:r>
              <a:rPr lang="es-ES" sz="1600" b="1" i="1" dirty="0" err="1"/>
              <a:t>imports</a:t>
            </a:r>
            <a:r>
              <a:rPr lang="es-ES" sz="1600" b="1" dirty="0"/>
              <a:t> activamos las </a:t>
            </a:r>
            <a:r>
              <a:rPr lang="es-ES" sz="1600" b="1" u="sng" dirty="0"/>
              <a:t>características de formularios </a:t>
            </a:r>
            <a:r>
              <a:rPr lang="es-ES" sz="1600" b="1" dirty="0"/>
              <a:t>y los hacemos disponibles para su uso en toda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403654621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B0631-60C3-45F1-9C48-79FB4D72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Propuesto(4.2)</a:t>
            </a:r>
          </a:p>
          <a:p>
            <a:r>
              <a:rPr lang="es-ES" dirty="0"/>
              <a:t>Preparar un formulario de recogida de datos para un nuevo curso.</a:t>
            </a:r>
          </a:p>
          <a:p>
            <a:r>
              <a:rPr lang="es-ES" dirty="0"/>
              <a:t>Los campos tendrán las siguientes validaciones:</a:t>
            </a:r>
          </a:p>
          <a:p>
            <a:pPr lvl="1"/>
            <a:r>
              <a:rPr lang="es-ES" dirty="0" err="1"/>
              <a:t>Title</a:t>
            </a:r>
            <a:r>
              <a:rPr lang="es-ES" dirty="0"/>
              <a:t>: </a:t>
            </a:r>
            <a:r>
              <a:rPr lang="es-ES" dirty="0" err="1"/>
              <a:t>Requerido,Longitud</a:t>
            </a:r>
            <a:r>
              <a:rPr lang="es-ES" dirty="0"/>
              <a:t> mínima (5). Sólo letras.</a:t>
            </a:r>
          </a:p>
          <a:p>
            <a:pPr lvl="1"/>
            <a:r>
              <a:rPr lang="es-ES" dirty="0" err="1"/>
              <a:t>Seat</a:t>
            </a:r>
            <a:r>
              <a:rPr lang="es-ES" dirty="0"/>
              <a:t> </a:t>
            </a:r>
            <a:r>
              <a:rPr lang="es-ES" dirty="0" err="1"/>
              <a:t>Capacity</a:t>
            </a:r>
            <a:r>
              <a:rPr lang="es-ES" dirty="0"/>
              <a:t> : Requerido, Sólo Números</a:t>
            </a:r>
          </a:p>
          <a:p>
            <a:r>
              <a:rPr lang="es-ES" dirty="0"/>
              <a:t>Deshabilitar el botón </a:t>
            </a:r>
            <a:r>
              <a:rPr lang="es-ES" i="1" dirty="0" err="1"/>
              <a:t>Create</a:t>
            </a:r>
            <a:r>
              <a:rPr lang="es-ES" dirty="0"/>
              <a:t> esperando que la validación sea válida, siempre y cuando al menos se haya intentado </a:t>
            </a:r>
            <a:r>
              <a:rPr lang="es-ES" dirty="0" err="1"/>
              <a:t>submitear</a:t>
            </a:r>
            <a:r>
              <a:rPr lang="es-ES" dirty="0"/>
              <a:t> una vez.</a:t>
            </a:r>
          </a:p>
          <a:p>
            <a:endParaRPr lang="es-ES" dirty="0"/>
          </a:p>
          <a:p>
            <a:pPr marL="3937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0956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B9BB3-245D-4EBE-8F37-7DC08E23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03912"/>
          </a:xfrm>
        </p:spPr>
        <p:txBody>
          <a:bodyPr/>
          <a:lstStyle/>
          <a:p>
            <a:r>
              <a:rPr lang="es-ES" dirty="0"/>
              <a:t>Preparando el componente y la plantilla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4.2)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75725B-5AC5-45F5-A590-5C6A4434C39E}"/>
              </a:ext>
            </a:extLst>
          </p:cNvPr>
          <p:cNvSpPr txBox="1"/>
          <p:nvPr/>
        </p:nvSpPr>
        <p:spPr>
          <a:xfrm>
            <a:off x="4716016" y="3057095"/>
            <a:ext cx="3384376" cy="132343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Simplificamos el </a:t>
            </a:r>
            <a:r>
              <a:rPr lang="es-ES" sz="1600" b="1" dirty="0" err="1"/>
              <a:t>component</a:t>
            </a:r>
            <a:r>
              <a:rPr lang="es-ES" sz="1600" b="1" dirty="0"/>
              <a:t> para dejar solo los métodos necesarios para que el </a:t>
            </a:r>
            <a:r>
              <a:rPr lang="es-ES" sz="1600" b="1" i="1" dirty="0" err="1"/>
              <a:t>template</a:t>
            </a:r>
            <a:r>
              <a:rPr lang="es-ES" sz="1600" b="1" i="1" dirty="0"/>
              <a:t> </a:t>
            </a:r>
            <a:r>
              <a:rPr lang="es-ES" sz="1600" b="1" dirty="0"/>
              <a:t>tenga la tabla con la lista de productos</a:t>
            </a:r>
          </a:p>
        </p:txBody>
      </p:sp>
    </p:spTree>
    <p:extLst>
      <p:ext uri="{BB962C8B-B14F-4D97-AF65-F5344CB8AC3E}">
        <p14:creationId xmlns:p14="http://schemas.microsoft.com/office/powerpoint/2010/main" val="8458475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332CB-617C-40A3-A7D7-DA0B57D7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4.3)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=index"&gt;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2337774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75B74-374F-4A66-A39D-13A1D131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b="1" u="sng" dirty="0" err="1"/>
              <a:t>Event</a:t>
            </a:r>
            <a:r>
              <a:rPr lang="es-ES" b="1" u="sng" dirty="0"/>
              <a:t> </a:t>
            </a:r>
            <a:r>
              <a:rPr lang="es-ES" b="1" u="sng" dirty="0" err="1"/>
              <a:t>Binding</a:t>
            </a:r>
            <a:r>
              <a:rPr lang="es-ES" dirty="0"/>
              <a:t>: es usado para responder a los eventos enviados por los </a:t>
            </a:r>
            <a:r>
              <a:rPr lang="es-ES" i="1" dirty="0"/>
              <a:t>host </a:t>
            </a:r>
            <a:r>
              <a:rPr lang="es-ES" i="1" dirty="0" err="1"/>
              <a:t>elements</a:t>
            </a:r>
            <a:r>
              <a:rPr lang="es-ES" dirty="0"/>
              <a:t>.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4.4)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{{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'(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)'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=index"&gt;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=item.name"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171128" y="270892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45597" y="4653136"/>
            <a:ext cx="673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563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85C1B-F1EA-4E32-8BFE-20980BFB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Estructura de un evento </a:t>
            </a:r>
            <a:r>
              <a:rPr lang="es-ES" dirty="0" err="1"/>
              <a:t>binding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=item.name"&gt;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host element: es la Fuente del </a:t>
            </a:r>
            <a:r>
              <a:rPr lang="en-US" sz="2400" dirty="0" err="1"/>
              <a:t>evento</a:t>
            </a:r>
            <a:endParaRPr lang="en-US" sz="2400" dirty="0"/>
          </a:p>
          <a:p>
            <a:r>
              <a:rPr lang="en-US" sz="2400" dirty="0"/>
              <a:t>round brackets: le dice a Angular que es un event binding</a:t>
            </a:r>
          </a:p>
          <a:p>
            <a:r>
              <a:rPr lang="en-US" sz="2400" dirty="0"/>
              <a:t>event: que </a:t>
            </a:r>
            <a:r>
              <a:rPr lang="en-US" sz="2400" dirty="0" err="1"/>
              <a:t>evento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bindeado</a:t>
            </a:r>
            <a:endParaRPr lang="en-US" sz="2400" dirty="0"/>
          </a:p>
          <a:p>
            <a:r>
              <a:rPr lang="en-US" sz="2400" dirty="0"/>
              <a:t>expression: es </a:t>
            </a:r>
            <a:r>
              <a:rPr lang="en-US" sz="2400" dirty="0" err="1"/>
              <a:t>evaluada</a:t>
            </a:r>
            <a:r>
              <a:rPr lang="en-US" sz="2400" dirty="0"/>
              <a:t> </a:t>
            </a: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evento</a:t>
            </a:r>
            <a:r>
              <a:rPr lang="en-US" sz="2400" dirty="0"/>
              <a:t> se </a:t>
            </a:r>
            <a:r>
              <a:rPr lang="en-US" sz="2400" dirty="0" err="1"/>
              <a:t>dispara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33F15D-1B2E-42C9-9FF7-F5E566D149A5}"/>
              </a:ext>
            </a:extLst>
          </p:cNvPr>
          <p:cNvSpPr txBox="1"/>
          <p:nvPr/>
        </p:nvSpPr>
        <p:spPr>
          <a:xfrm>
            <a:off x="179512" y="11967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Host </a:t>
            </a:r>
            <a:r>
              <a:rPr lang="es-ES" dirty="0" err="1"/>
              <a:t>Element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55D57A-8F41-42B1-95F2-5AE61F91F8A4}"/>
              </a:ext>
            </a:extLst>
          </p:cNvPr>
          <p:cNvSpPr txBox="1"/>
          <p:nvPr/>
        </p:nvSpPr>
        <p:spPr>
          <a:xfrm>
            <a:off x="1115616" y="19888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Event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ECBDF0-2B09-420C-9982-F036C6B1254F}"/>
              </a:ext>
            </a:extLst>
          </p:cNvPr>
          <p:cNvSpPr txBox="1"/>
          <p:nvPr/>
        </p:nvSpPr>
        <p:spPr>
          <a:xfrm>
            <a:off x="3347864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Expression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32E6BB-4274-4E69-BEB2-3CC17FE6839F}"/>
              </a:ext>
            </a:extLst>
          </p:cNvPr>
          <p:cNvSpPr txBox="1"/>
          <p:nvPr/>
        </p:nvSpPr>
        <p:spPr>
          <a:xfrm>
            <a:off x="1115616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Round Brackets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2087746-498F-4DAF-A8C9-099210A9A346}"/>
              </a:ext>
            </a:extLst>
          </p:cNvPr>
          <p:cNvCxnSpPr/>
          <p:nvPr/>
        </p:nvCxnSpPr>
        <p:spPr>
          <a:xfrm>
            <a:off x="755576" y="1700808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8872D0-6E2C-4D78-9FF8-11507332FFF2}"/>
              </a:ext>
            </a:extLst>
          </p:cNvPr>
          <p:cNvCxnSpPr/>
          <p:nvPr/>
        </p:nvCxnSpPr>
        <p:spPr>
          <a:xfrm>
            <a:off x="4211960" y="1566084"/>
            <a:ext cx="0" cy="128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7EE9EF7-FDBB-4927-960C-7EF49AECA654}"/>
              </a:ext>
            </a:extLst>
          </p:cNvPr>
          <p:cNvCxnSpPr/>
          <p:nvPr/>
        </p:nvCxnSpPr>
        <p:spPr>
          <a:xfrm>
            <a:off x="1979712" y="2358172"/>
            <a:ext cx="0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3773547-BEF1-4859-B933-BDDDA7A5279B}"/>
              </a:ext>
            </a:extLst>
          </p:cNvPr>
          <p:cNvCxnSpPr/>
          <p:nvPr/>
        </p:nvCxnSpPr>
        <p:spPr>
          <a:xfrm>
            <a:off x="1331640" y="364502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39EAC3B-DEF0-4E74-B13C-EB66C87C9F33}"/>
              </a:ext>
            </a:extLst>
          </p:cNvPr>
          <p:cNvCxnSpPr/>
          <p:nvPr/>
        </p:nvCxnSpPr>
        <p:spPr>
          <a:xfrm flipV="1">
            <a:off x="1331640" y="342900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B293070-76A1-40A2-8748-3C218AC9F8B3}"/>
              </a:ext>
            </a:extLst>
          </p:cNvPr>
          <p:cNvCxnSpPr>
            <a:cxnSpLocks/>
          </p:cNvCxnSpPr>
          <p:nvPr/>
        </p:nvCxnSpPr>
        <p:spPr>
          <a:xfrm flipV="1">
            <a:off x="2915816" y="342900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0A94F1F-C23E-40E6-902E-9BB506208EEC}"/>
              </a:ext>
            </a:extLst>
          </p:cNvPr>
          <p:cNvCxnSpPr>
            <a:stCxn id="11" idx="0"/>
          </p:cNvCxnSpPr>
          <p:nvPr/>
        </p:nvCxnSpPr>
        <p:spPr>
          <a:xfrm flipV="1">
            <a:off x="2123728" y="364502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271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794D4-D4CE-4F9D-B3DB-3F68578F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4.5)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ApplicationRef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Model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"template.html"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product.name ==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.selectedProduct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7420028-1F6A-41B5-BA9E-45F95EEB0A39}"/>
              </a:ext>
            </a:extLst>
          </p:cNvPr>
          <p:cNvCxnSpPr>
            <a:cxnSpLocks/>
          </p:cNvCxnSpPr>
          <p:nvPr/>
        </p:nvCxnSpPr>
        <p:spPr>
          <a:xfrm flipH="1">
            <a:off x="4067944" y="544522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78F9FBC-E0DD-481E-BC0F-BE5ED47647AB}"/>
              </a:ext>
            </a:extLst>
          </p:cNvPr>
          <p:cNvSpPr txBox="1"/>
          <p:nvPr/>
        </p:nvSpPr>
        <p:spPr>
          <a:xfrm>
            <a:off x="5148064" y="3140968"/>
            <a:ext cx="3240360" cy="3077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Propiedad creada dinámicamente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806B4F5-326E-4753-9FA7-B181E8315EC6}"/>
              </a:ext>
            </a:extLst>
          </p:cNvPr>
          <p:cNvCxnSpPr/>
          <p:nvPr/>
        </p:nvCxnSpPr>
        <p:spPr>
          <a:xfrm flipH="1">
            <a:off x="4788024" y="616530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04F2D89-04A2-427D-8A9F-30403EE9341F}"/>
              </a:ext>
            </a:extLst>
          </p:cNvPr>
          <p:cNvCxnSpPr/>
          <p:nvPr/>
        </p:nvCxnSpPr>
        <p:spPr>
          <a:xfrm flipV="1">
            <a:off x="6228184" y="436510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72C5C7-3B74-4334-BAF0-0970F00A86F2}"/>
              </a:ext>
            </a:extLst>
          </p:cNvPr>
          <p:cNvSpPr txBox="1"/>
          <p:nvPr/>
        </p:nvSpPr>
        <p:spPr>
          <a:xfrm>
            <a:off x="6228184" y="4365104"/>
            <a:ext cx="2458610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Método que acepta un objeto </a:t>
            </a:r>
            <a:r>
              <a:rPr lang="es-ES" sz="1200" b="1" i="1" dirty="0" err="1"/>
              <a:t>Product</a:t>
            </a:r>
            <a:r>
              <a:rPr lang="es-ES" sz="1200" b="1" dirty="0"/>
              <a:t> y compara su nombre con la propiedad </a:t>
            </a:r>
            <a:r>
              <a:rPr lang="es-ES" sz="1200" b="1" i="1" dirty="0" err="1"/>
              <a:t>selectedProduct</a:t>
            </a:r>
            <a:endParaRPr lang="es-ES" sz="1200" b="1" i="1" dirty="0"/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 flipV="1">
            <a:off x="5148064" y="3448746"/>
            <a:ext cx="0" cy="199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3051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56171-E3B3-407F-9A2C-BD786F22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template.html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	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4.6)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-info text-white p-2"&gt;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selectedProduct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'(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None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)'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mt-1 text-dark"&gt;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=index"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</a:t>
            </a:r>
            <a:r>
              <a:rPr lang="es-E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info</a:t>
            </a:r>
            <a:r>
              <a:rPr lang="es-E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getSelected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(mouseover)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selectedProduct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=item.name"&gt;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781BE9-9123-4D45-9F0B-948835BA04B7}"/>
              </a:ext>
            </a:extLst>
          </p:cNvPr>
          <p:cNvSpPr txBox="1"/>
          <p:nvPr/>
        </p:nvSpPr>
        <p:spPr>
          <a:xfrm>
            <a:off x="971600" y="6245769"/>
            <a:ext cx="504056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haciendo toda la fila seleccionable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61EB16-0D17-48B6-A8D3-967B149F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12" y="6022823"/>
            <a:ext cx="2030144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258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912007-3587-434B-A29B-248DA3DA3152}"/>
</file>

<file path=customXml/itemProps2.xml><?xml version="1.0" encoding="utf-8"?>
<ds:datastoreItem xmlns:ds="http://schemas.openxmlformats.org/officeDocument/2006/customXml" ds:itemID="{CD335E9E-040E-4FAC-8134-DC88C2383870}"/>
</file>

<file path=customXml/itemProps3.xml><?xml version="1.0" encoding="utf-8"?>
<ds:datastoreItem xmlns:ds="http://schemas.openxmlformats.org/officeDocument/2006/customXml" ds:itemID="{873C2E12-0623-4EB0-B252-79552A429D32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8699</TotalTime>
  <Words>4388</Words>
  <Application>Microsoft Office PowerPoint</Application>
  <PresentationFormat>Presentación en pantalla (4:3)</PresentationFormat>
  <Paragraphs>505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365</cp:revision>
  <dcterms:created xsi:type="dcterms:W3CDTF">2012-09-30T16:13:01Z</dcterms:created>
  <dcterms:modified xsi:type="dcterms:W3CDTF">2021-09-09T08:39:30Z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