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8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5" autoAdjust="0"/>
    <p:restoredTop sz="94249" autoAdjust="0"/>
  </p:normalViewPr>
  <p:slideViewPr>
    <p:cSldViewPr>
      <p:cViewPr varScale="1">
        <p:scale>
          <a:sx n="72" d="100"/>
          <a:sy n="72" d="100"/>
        </p:scale>
        <p:origin x="16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09/09/2021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los puntos va: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getValidationMessages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(state: any,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thingName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?: string)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let thing: string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state.path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||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thingName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= [];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state.errors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(let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state.errors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errorName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case "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messages.push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(`You must enter a ${thing}`);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break;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case "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minlength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messages.push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(`A ${thing} must be at least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${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state.errors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minlength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requiredLength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characters`);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break;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case "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messages.push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(`The ${thing} contains illegal characters`);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break;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getFormValidationMessages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NgForm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{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= [];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Object.keys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form.controls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 =&gt; {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this.getValidationMessages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form.controls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[k], k).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 =&gt;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messages.push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(m));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17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Probar creando un nuevo producto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45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Probar a añadir un nuevo registro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43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09/09/2021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09/09/2021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09/09/2021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09/09/2021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09/09/2021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09/09/2021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09/09/2021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09/09/2021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09/09/2021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09/09/2021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09/09/2021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09/09/2021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5 -  Directivas </a:t>
            </a:r>
            <a:r>
              <a:rPr lang="es-ES" dirty="0" err="1"/>
              <a:t>Attribute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6EED1-60C1-4A33-AC7F-AA84DC456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5"/>
          </a:xfrm>
        </p:spPr>
        <p:txBody>
          <a:bodyPr/>
          <a:lstStyle/>
          <a:p>
            <a:r>
              <a:rPr lang="es-ES" dirty="0"/>
              <a:t>Cambiar la configuración del módulo de Angular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5.5)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b="1" dirty="0"/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5364088" y="450912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H="1">
            <a:off x="6300192" y="3212976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5868144" y="5805264"/>
            <a:ext cx="18002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56107916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1ACFC2-F986-46EF-8A13-7EDFA03F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Acceder a los datos de la aplicación en una </a:t>
            </a:r>
          </a:p>
          <a:p>
            <a:pPr marL="0" indent="0" algn="ctr">
              <a:buNone/>
            </a:pPr>
            <a:r>
              <a:rPr lang="es-ES" b="1" dirty="0"/>
              <a:t>Directiva</a:t>
            </a:r>
          </a:p>
          <a:p>
            <a:r>
              <a:rPr lang="es-ES" dirty="0"/>
              <a:t>El ejemplo anterior muestra la estructura básica de una directiva, pero no hace nada que no pueda hacerse usando una propiedad de clase </a:t>
            </a:r>
            <a:r>
              <a:rPr lang="es-ES" dirty="0" err="1"/>
              <a:t>bindeada</a:t>
            </a:r>
            <a:r>
              <a:rPr lang="es-ES" dirty="0"/>
              <a:t> en un elemento </a:t>
            </a:r>
            <a:r>
              <a:rPr lang="es-ES" dirty="0" err="1"/>
              <a:t>tr</a:t>
            </a:r>
            <a:r>
              <a:rPr lang="es-ES" dirty="0"/>
              <a:t>.</a:t>
            </a:r>
          </a:p>
          <a:p>
            <a:r>
              <a:rPr lang="es-ES" dirty="0"/>
              <a:t>Las directivas son realmente útiles cuando pueden interactuar con los host </a:t>
            </a:r>
            <a:r>
              <a:rPr lang="es-ES" dirty="0" err="1"/>
              <a:t>element</a:t>
            </a:r>
            <a:r>
              <a:rPr lang="es-ES" dirty="0"/>
              <a:t> y con el resto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244618150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73CE75-D48E-436A-A3A1-DDCF030A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Leyendo atributos en el host </a:t>
            </a:r>
            <a:r>
              <a:rPr lang="es-ES" u="sng" dirty="0" err="1"/>
              <a:t>element</a:t>
            </a:r>
            <a:endParaRPr lang="es-ES" u="sng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  <a:r>
              <a:rPr lang="es-ES" dirty="0">
                <a:sym typeface="Wingdings" panose="05000000000000000000" pitchFamily="2" charset="2"/>
              </a:rPr>
              <a:t>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5.6)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…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index"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pa-attr-class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bg-warning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pa-attr-class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…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F523EC-CAC2-45DE-9DA3-AB68CB667714}"/>
              </a:ext>
            </a:extLst>
          </p:cNvPr>
          <p:cNvSpPr txBox="1"/>
          <p:nvPr/>
        </p:nvSpPr>
        <p:spPr>
          <a:xfrm>
            <a:off x="2051720" y="5589240"/>
            <a:ext cx="5976664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Especifica una nueva clase sobre la que la directiva añadirá otros atributos diferentes al host </a:t>
            </a:r>
            <a:r>
              <a:rPr lang="es-ES" sz="1400" b="1" dirty="0" err="1"/>
              <a:t>element</a:t>
            </a:r>
            <a:r>
              <a:rPr lang="es-ES" sz="1400" b="1" dirty="0"/>
              <a:t>.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251520" y="350100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51520" y="3789040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51520" y="3501008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51520" y="573325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0752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C5A08-0B1B-4249-8EE6-916CF929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Leyendo el atributo  </a:t>
            </a:r>
            <a:r>
              <a:rPr lang="es-ES" b="1" dirty="0" err="1">
                <a:sym typeface="Wingdings" panose="05000000000000000000" pitchFamily="2" charset="2"/>
              </a:rPr>
              <a:t>attr.directive.ts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  <a:sym typeface="Wingdings" panose="05000000000000000000" pitchFamily="2" charset="2"/>
              </a:rPr>
              <a:t>	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5.7)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Attribute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pa-attr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(element: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@Attribute(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"pa-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attr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-class"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bgClass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element.nativeElement.classList.add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bgClass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bg-success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text-white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24035FD-6432-4FA1-B7C3-4D41D661E6F6}"/>
              </a:ext>
            </a:extLst>
          </p:cNvPr>
          <p:cNvCxnSpPr/>
          <p:nvPr/>
        </p:nvCxnSpPr>
        <p:spPr>
          <a:xfrm flipV="1">
            <a:off x="5508104" y="443711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FCB11250-FA05-40B9-9683-D949D80DE856}"/>
              </a:ext>
            </a:extLst>
          </p:cNvPr>
          <p:cNvSpPr txBox="1"/>
          <p:nvPr/>
        </p:nvSpPr>
        <p:spPr>
          <a:xfrm>
            <a:off x="4355976" y="5085184"/>
            <a:ext cx="4330824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Nuevo parámetro del constructor al cual </a:t>
            </a:r>
            <a:r>
              <a:rPr lang="es-ES" sz="1200" b="1" i="1" dirty="0"/>
              <a:t>@</a:t>
            </a:r>
            <a:r>
              <a:rPr lang="es-ES" sz="1200" b="1" i="1" dirty="0" err="1"/>
              <a:t>Attribute</a:t>
            </a:r>
            <a:r>
              <a:rPr lang="es-ES" sz="1200" b="1" i="1" dirty="0"/>
              <a:t> </a:t>
            </a:r>
            <a:r>
              <a:rPr lang="es-ES" sz="1200" b="1" dirty="0"/>
              <a:t>ha sido aplicado.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9B73B02-C70B-4BA7-B258-9EB1FCDDC26D}"/>
              </a:ext>
            </a:extLst>
          </p:cNvPr>
          <p:cNvCxnSpPr/>
          <p:nvPr/>
        </p:nvCxnSpPr>
        <p:spPr>
          <a:xfrm flipH="1">
            <a:off x="8460432" y="3660583"/>
            <a:ext cx="226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926E23-12AA-484A-9CC1-49A78ACFFD42}"/>
              </a:ext>
            </a:extLst>
          </p:cNvPr>
          <p:cNvCxnSpPr/>
          <p:nvPr/>
        </p:nvCxnSpPr>
        <p:spPr>
          <a:xfrm>
            <a:off x="8686800" y="3660583"/>
            <a:ext cx="0" cy="1424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640299D-D5E6-46D7-AD61-C1537BFC1E9C}"/>
              </a:ext>
            </a:extLst>
          </p:cNvPr>
          <p:cNvCxnSpPr/>
          <p:nvPr/>
        </p:nvCxnSpPr>
        <p:spPr>
          <a:xfrm flipV="1">
            <a:off x="3851920" y="4437112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C380D0-66FD-458C-9EEA-BFD867EDC1E8}"/>
              </a:ext>
            </a:extLst>
          </p:cNvPr>
          <p:cNvSpPr txBox="1"/>
          <p:nvPr/>
        </p:nvSpPr>
        <p:spPr>
          <a:xfrm>
            <a:off x="611560" y="5816308"/>
            <a:ext cx="6552728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Dentro del constructor aplica la directiva únicamente a los elementos que tienen el atributo </a:t>
            </a:r>
            <a:r>
              <a:rPr lang="es-ES" sz="1200" b="1" i="1" dirty="0" err="1"/>
              <a:t>pa-attr</a:t>
            </a:r>
            <a:r>
              <a:rPr lang="es-ES" sz="1200" b="1" dirty="0"/>
              <a:t>, pero no a los que tienen </a:t>
            </a:r>
            <a:r>
              <a:rPr lang="es-ES" sz="1200" b="1" i="1" dirty="0" err="1"/>
              <a:t>pa-attr-class</a:t>
            </a:r>
            <a:r>
              <a:rPr lang="es-ES" sz="1200" b="1" dirty="0"/>
              <a:t>.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107504" y="1628800"/>
            <a:ext cx="3496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179512" y="4221088"/>
            <a:ext cx="3496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94714" y="6383479"/>
            <a:ext cx="18002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55474343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54AA1-4ECA-42B7-9D71-00E32765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Usando un </a:t>
            </a:r>
            <a:r>
              <a:rPr lang="es-ES" i="1" dirty="0" err="1"/>
              <a:t>Attribute</a:t>
            </a:r>
            <a:r>
              <a:rPr lang="es-ES" dirty="0"/>
              <a:t> para un elemento individual:</a:t>
            </a:r>
          </a:p>
          <a:p>
            <a:pPr marL="0" indent="0">
              <a:buNone/>
            </a:pPr>
            <a:r>
              <a:rPr lang="es-ES" dirty="0"/>
              <a:t>Redefinimos el atributo: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attr.directive.ts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5.8)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Attribute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pa-attr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(element: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@Attribute(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"pa-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attr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bgClass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element.nativeElement.classList.add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bgClass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bg-success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text-white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* El decorador @Attribute ahora especifica el atributo </a:t>
            </a:r>
            <a:r>
              <a:rPr lang="es-ES" sz="2000" dirty="0" err="1">
                <a:solidFill>
                  <a:srgbClr val="000000"/>
                </a:solidFill>
              </a:rPr>
              <a:t>pa-attr</a:t>
            </a:r>
            <a:r>
              <a:rPr lang="es-ES" sz="2000" dirty="0">
                <a:solidFill>
                  <a:srgbClr val="000000"/>
                </a:solidFill>
              </a:rPr>
              <a:t> como la fuente para el valor del parámetro </a:t>
            </a:r>
            <a:r>
              <a:rPr lang="es-ES" sz="2000" dirty="0" err="1">
                <a:solidFill>
                  <a:srgbClr val="000000"/>
                </a:solidFill>
              </a:rPr>
              <a:t>bgClass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  <a:endParaRPr lang="es-ES" sz="2000" dirty="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107504" y="443711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0769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861A5C-B90D-456D-96DC-F9A15AFAA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dirty="0"/>
              <a:t>Aplicando la directiva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…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5.9)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= index"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pa-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bg-warning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…</a:t>
            </a:r>
          </a:p>
          <a:p>
            <a:pPr marL="0" indent="0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>
              <a:sym typeface="Wingdings" panose="05000000000000000000" pitchFamily="2" charset="2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6CC2895-5312-47A2-9F82-90AC37C57873}"/>
              </a:ext>
            </a:extLst>
          </p:cNvPr>
          <p:cNvCxnSpPr/>
          <p:nvPr/>
        </p:nvCxnSpPr>
        <p:spPr>
          <a:xfrm flipV="1">
            <a:off x="2483768" y="429309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E25871A-DF63-4FE6-9548-8BFFDD9223BD}"/>
              </a:ext>
            </a:extLst>
          </p:cNvPr>
          <p:cNvSpPr txBox="1"/>
          <p:nvPr/>
        </p:nvSpPr>
        <p:spPr>
          <a:xfrm>
            <a:off x="2195736" y="4941168"/>
            <a:ext cx="3384376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Aplicamos ahora la directiva al elemento directamente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755576" y="371703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755576" y="400506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886195" y="6093296"/>
            <a:ext cx="18002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62376255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7CDFF-3FED-4EC1-80A0-529F069F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Creando propiedades Data-</a:t>
            </a:r>
            <a:r>
              <a:rPr lang="es-ES" dirty="0" err="1"/>
              <a:t>Bound</a:t>
            </a:r>
            <a:r>
              <a:rPr lang="es-ES" dirty="0"/>
              <a:t> Inputs</a:t>
            </a:r>
          </a:p>
          <a:p>
            <a:pPr marL="0" indent="0">
              <a:buNone/>
            </a:pPr>
            <a:r>
              <a:rPr lang="es-ES" dirty="0"/>
              <a:t>Las directivas reciben </a:t>
            </a:r>
            <a:r>
              <a:rPr lang="es-ES" b="1" dirty="0"/>
              <a:t>expresiones</a:t>
            </a:r>
            <a:r>
              <a:rPr lang="es-ES" dirty="0"/>
              <a:t> usando propiedades, conocidas como </a:t>
            </a:r>
            <a:r>
              <a:rPr lang="es-ES" b="1" dirty="0"/>
              <a:t>inputs,</a:t>
            </a:r>
            <a:r>
              <a:rPr lang="es-ES" dirty="0"/>
              <a:t> que modifican el host </a:t>
            </a:r>
            <a:r>
              <a:rPr lang="es-ES" dirty="0" err="1"/>
              <a:t>element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/…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5.10)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index"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[pa-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().length &lt; 6 ? '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-success': '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-warning'"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== 'Soccer' ? '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':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="'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'"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755576" y="335699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755576" y="501317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755576" y="443711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96400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575E6-763E-4E4E-A389-BB91C75A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5"/>
          </a:xfrm>
        </p:spPr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Definiendo el </a:t>
            </a:r>
            <a:r>
              <a:rPr lang="es-ES" i="1" dirty="0">
                <a:sym typeface="Wingdings" panose="05000000000000000000" pitchFamily="2" charset="2"/>
              </a:rPr>
              <a:t>input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attr.directive.ts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Attribute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Input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pa-attr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@Input(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pa-attr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bgClass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.element.nativeElement.classList.add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.bgClass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bg-success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text-white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A3C18D7-EA76-4AF3-8FCE-E47142A8079E}"/>
              </a:ext>
            </a:extLst>
          </p:cNvPr>
          <p:cNvCxnSpPr>
            <a:cxnSpLocks/>
          </p:cNvCxnSpPr>
          <p:nvPr/>
        </p:nvCxnSpPr>
        <p:spPr>
          <a:xfrm>
            <a:off x="1259632" y="407707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916BB03-EB36-4457-AB7E-C8BB593590DD}"/>
              </a:ext>
            </a:extLst>
          </p:cNvPr>
          <p:cNvCxnSpPr>
            <a:cxnSpLocks/>
          </p:cNvCxnSpPr>
          <p:nvPr/>
        </p:nvCxnSpPr>
        <p:spPr>
          <a:xfrm>
            <a:off x="1259632" y="4077072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5A8F295-F006-4EF9-B59F-6A206AF4A1E6}"/>
              </a:ext>
            </a:extLst>
          </p:cNvPr>
          <p:cNvSpPr txBox="1"/>
          <p:nvPr/>
        </p:nvSpPr>
        <p:spPr>
          <a:xfrm>
            <a:off x="3419872" y="3846239"/>
            <a:ext cx="4608511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Es llamado después de que se hayan iniciado con valores todos los input que la directiva haya declarado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5E285A6-DF0E-4559-A76E-D2ED8AF22A82}"/>
              </a:ext>
            </a:extLst>
          </p:cNvPr>
          <p:cNvSpPr txBox="1"/>
          <p:nvPr/>
        </p:nvSpPr>
        <p:spPr>
          <a:xfrm>
            <a:off x="0" y="5805264"/>
            <a:ext cx="9143999" cy="10772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/>
              <a:t>El resultado es que Angular creará una directiva por cada elemento </a:t>
            </a:r>
            <a:r>
              <a:rPr lang="es-ES" sz="1600" b="1" dirty="0" err="1"/>
              <a:t>tr</a:t>
            </a:r>
            <a:r>
              <a:rPr lang="es-ES" sz="1600" b="1" dirty="0"/>
              <a:t>, evaluará la expresión especificada en el atributo </a:t>
            </a:r>
            <a:r>
              <a:rPr lang="es-ES" sz="1600" b="1" dirty="0" err="1"/>
              <a:t>pa-attr</a:t>
            </a:r>
            <a:r>
              <a:rPr lang="es-ES" sz="1600" b="1" dirty="0"/>
              <a:t>, usará el resultado para establecer el valor de las propiedades input y sólo entonces llamará al método </a:t>
            </a:r>
            <a:r>
              <a:rPr lang="es-ES" sz="1600" b="1" dirty="0" err="1"/>
              <a:t>ngOnInit</a:t>
            </a:r>
            <a:r>
              <a:rPr lang="es-ES" sz="1600" b="1" dirty="0"/>
              <a:t>, lo cual permitirá a las directivas responder con el nuevo valor de la propiedad.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571999" y="139695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5.11)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020272" y="5157192"/>
            <a:ext cx="18002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124649556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5CC9D-350F-4756-8639-FDF53802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1"/>
          </a:xfrm>
        </p:spPr>
        <p:txBody>
          <a:bodyPr/>
          <a:lstStyle/>
          <a:p>
            <a:r>
              <a:rPr lang="es-ES" dirty="0"/>
              <a:t>Respondiendo a los cambios en las Propiedades Input</a:t>
            </a:r>
          </a:p>
          <a:p>
            <a:pPr marL="0" indent="0">
              <a:buNone/>
            </a:pPr>
            <a:r>
              <a:rPr lang="es-ES" dirty="0"/>
              <a:t>Recibiendo notificaciones de cambio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attr.directive.ts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5.12)</a:t>
            </a:r>
          </a:p>
          <a:p>
            <a:pPr marL="0" indent="0">
              <a:buNone/>
            </a:pP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Attribute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pa-attr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@Input(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pa-attr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bgClass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ngOnChanges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(changes: { [property: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]: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bgClass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classList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.element.nativeElement.classList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change.isFirstChange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classList.contains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change.previousValue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classList.remove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change.previousValue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classList.contains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change.currentValue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classList.add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change.currentValue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FE251B-EDB2-4F4E-949B-FBE2D4EDEBA9}"/>
              </a:ext>
            </a:extLst>
          </p:cNvPr>
          <p:cNvCxnSpPr>
            <a:cxnSpLocks/>
          </p:cNvCxnSpPr>
          <p:nvPr/>
        </p:nvCxnSpPr>
        <p:spPr>
          <a:xfrm>
            <a:off x="1187624" y="400506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3C0B2E2-E872-40EE-8D5B-23467300B255}"/>
              </a:ext>
            </a:extLst>
          </p:cNvPr>
          <p:cNvCxnSpPr/>
          <p:nvPr/>
        </p:nvCxnSpPr>
        <p:spPr>
          <a:xfrm>
            <a:off x="1187624" y="4005064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C30A20F-C193-4730-882D-9CAF6D5B3257}"/>
              </a:ext>
            </a:extLst>
          </p:cNvPr>
          <p:cNvCxnSpPr/>
          <p:nvPr/>
        </p:nvCxnSpPr>
        <p:spPr>
          <a:xfrm flipV="1">
            <a:off x="4788024" y="2204864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987EFCF-96D9-48DD-BB93-194694706B26}"/>
              </a:ext>
            </a:extLst>
          </p:cNvPr>
          <p:cNvSpPr txBox="1"/>
          <p:nvPr/>
        </p:nvSpPr>
        <p:spPr>
          <a:xfrm>
            <a:off x="4788024" y="2204864"/>
            <a:ext cx="316834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Para manejar cambios, una Directiva necesita implementar el método </a:t>
            </a:r>
            <a:r>
              <a:rPr lang="es-ES" sz="1200" b="1" i="1" dirty="0" err="1"/>
              <a:t>ngOnChanges</a:t>
            </a:r>
            <a:r>
              <a:rPr lang="es-ES" sz="1200" b="1" dirty="0"/>
              <a:t> que recibe notificaciones cuando el valor de un input cambia.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886195" y="6093296"/>
            <a:ext cx="18002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visualizar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0E13E-8F68-46E7-A26B-771491EAD03F}"/>
              </a:ext>
            </a:extLst>
          </p:cNvPr>
          <p:cNvSpPr txBox="1"/>
          <p:nvPr/>
        </p:nvSpPr>
        <p:spPr>
          <a:xfrm>
            <a:off x="5753512" y="3292414"/>
            <a:ext cx="266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probarlo: meter un nuevo articulo en el formulario y botón Crear</a:t>
            </a:r>
          </a:p>
        </p:txBody>
      </p:sp>
    </p:spTree>
    <p:extLst>
      <p:ext uri="{BB962C8B-B14F-4D97-AF65-F5344CB8AC3E}">
        <p14:creationId xmlns:p14="http://schemas.microsoft.com/office/powerpoint/2010/main" val="3393997736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B9B00-4973-44A2-81EC-E887F34E9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Creando Eventos Personalizados</a:t>
            </a:r>
          </a:p>
          <a:p>
            <a:pPr marL="0" indent="0">
              <a:buNone/>
            </a:pPr>
            <a:r>
              <a:rPr lang="es-ES" dirty="0"/>
              <a:t>Las propiedades </a:t>
            </a:r>
            <a:r>
              <a:rPr lang="es-ES" i="1" dirty="0"/>
              <a:t>Output</a:t>
            </a:r>
            <a:r>
              <a:rPr lang="es-ES" dirty="0"/>
              <a:t> permiten a las directivas añadir </a:t>
            </a:r>
            <a:r>
              <a:rPr lang="es-ES" i="1" dirty="0"/>
              <a:t>eventos personalizados </a:t>
            </a:r>
            <a:r>
              <a:rPr lang="es-ES" dirty="0"/>
              <a:t>usando el decorador </a:t>
            </a:r>
            <a:r>
              <a:rPr lang="es-ES" b="1" dirty="0"/>
              <a:t>@Output </a:t>
            </a:r>
            <a:r>
              <a:rPr lang="es-ES" dirty="0"/>
              <a:t>definido en el modulo @angular/</a:t>
            </a:r>
            <a:r>
              <a:rPr lang="es-ES" dirty="0" err="1"/>
              <a:t>core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attr.directive.ts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5.13)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Attribute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Input,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pa-attr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142389051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5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Directivas </a:t>
            </a:r>
            <a:r>
              <a:rPr lang="es-ES" u="sng" dirty="0" err="1"/>
              <a:t>Attribute</a:t>
            </a:r>
            <a:r>
              <a:rPr lang="es-ES" dirty="0"/>
              <a:t>:</a:t>
            </a:r>
          </a:p>
          <a:p>
            <a:r>
              <a:rPr lang="es-ES" dirty="0"/>
              <a:t>Son el tipo mas simple de Directiva(</a:t>
            </a:r>
            <a:r>
              <a:rPr lang="es-ES" i="1" dirty="0" err="1"/>
              <a:t>Directive</a:t>
            </a:r>
            <a:r>
              <a:rPr lang="es-ES" i="1" dirty="0"/>
              <a:t>)</a:t>
            </a:r>
            <a:r>
              <a:rPr lang="es-ES" dirty="0"/>
              <a:t> que puede ser creado.</a:t>
            </a:r>
          </a:p>
          <a:p>
            <a:r>
              <a:rPr lang="es-ES" dirty="0"/>
              <a:t>Transforman la </a:t>
            </a:r>
            <a:r>
              <a:rPr lang="es-ES" i="1" dirty="0"/>
              <a:t>apariencia o el comportamiento</a:t>
            </a:r>
            <a:r>
              <a:rPr lang="es-ES" dirty="0"/>
              <a:t> de un elemento individual.</a:t>
            </a:r>
          </a:p>
          <a:p>
            <a:r>
              <a:rPr lang="es-ES" dirty="0"/>
              <a:t>Son clases a las que se les aplica el decorador </a:t>
            </a:r>
            <a:r>
              <a:rPr lang="es-ES" b="1" i="1" dirty="0"/>
              <a:t>@</a:t>
            </a:r>
            <a:r>
              <a:rPr lang="es-ES" b="1" i="1" dirty="0" err="1"/>
              <a:t>Directive</a:t>
            </a:r>
            <a:r>
              <a:rPr lang="es-ES" dirty="0"/>
              <a:t>. </a:t>
            </a:r>
          </a:p>
          <a:p>
            <a:r>
              <a:rPr lang="es-ES" dirty="0"/>
              <a:t>Se habilitan en la directiva del componente responsable y son aplicadas usando un selector CSS.</a:t>
            </a:r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EDFC9-9FB0-4408-883B-FC675AF4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.element.nativeElement.addEventListener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click</a:t>
            </a:r>
            <a:r>
              <a:rPr lang="es-E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e =&gt; {</a:t>
            </a:r>
          </a:p>
          <a:p>
            <a:pPr marL="0" indent="0">
              <a:buNone/>
            </a:pP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.click.emit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.product.category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@Input(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pa-attr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bgClass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@Input(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pa-product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@Output(</a:t>
            </a:r>
            <a:r>
              <a:rPr lang="es-E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pa-category</a:t>
            </a:r>
            <a:r>
              <a:rPr lang="es-E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ngOnChanges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(changes: { [property: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bgClass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.element.nativeElement.classList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change.isFirstChange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classList.contains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change.previousValue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classList.remove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change.previousValue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classList.contains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change.currentValue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classList.add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change.currentValue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72996CF-4EEF-4C8F-968A-AD48D431E329}"/>
              </a:ext>
            </a:extLst>
          </p:cNvPr>
          <p:cNvCxnSpPr/>
          <p:nvPr/>
        </p:nvCxnSpPr>
        <p:spPr>
          <a:xfrm>
            <a:off x="2915816" y="342900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6CA5BE4-4E68-423E-A748-EDDFCD4CD68E}"/>
              </a:ext>
            </a:extLst>
          </p:cNvPr>
          <p:cNvCxnSpPr>
            <a:cxnSpLocks/>
          </p:cNvCxnSpPr>
          <p:nvPr/>
        </p:nvCxnSpPr>
        <p:spPr>
          <a:xfrm>
            <a:off x="2915816" y="3429000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86FF010-8494-4C5E-BBDD-20D0D8CA8765}"/>
              </a:ext>
            </a:extLst>
          </p:cNvPr>
          <p:cNvSpPr txBox="1"/>
          <p:nvPr/>
        </p:nvSpPr>
        <p:spPr>
          <a:xfrm>
            <a:off x="5940152" y="3154640"/>
            <a:ext cx="3024333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El evento recibirá un </a:t>
            </a:r>
            <a:r>
              <a:rPr lang="es-ES" sz="1200" b="1" dirty="0" err="1"/>
              <a:t>string</a:t>
            </a:r>
            <a:r>
              <a:rPr lang="es-ES" sz="1200" b="1" dirty="0"/>
              <a:t> cuando sea disparado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8705ABE-1B79-4F53-9B6F-FB3F3BFFC934}"/>
              </a:ext>
            </a:extLst>
          </p:cNvPr>
          <p:cNvCxnSpPr/>
          <p:nvPr/>
        </p:nvCxnSpPr>
        <p:spPr>
          <a:xfrm flipV="1">
            <a:off x="3563888" y="1340768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D49B638-D2DD-4B5F-8F5E-58CE25A290CF}"/>
              </a:ext>
            </a:extLst>
          </p:cNvPr>
          <p:cNvCxnSpPr>
            <a:cxnSpLocks/>
          </p:cNvCxnSpPr>
          <p:nvPr/>
        </p:nvCxnSpPr>
        <p:spPr>
          <a:xfrm>
            <a:off x="3563888" y="148478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13FE75B-A649-4838-94DB-001D8F196FD4}"/>
              </a:ext>
            </a:extLst>
          </p:cNvPr>
          <p:cNvSpPr txBox="1"/>
          <p:nvPr/>
        </p:nvSpPr>
        <p:spPr>
          <a:xfrm>
            <a:off x="5652122" y="1036186"/>
            <a:ext cx="3491878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La directiva está respondiendo al evento DOM en el host </a:t>
            </a:r>
            <a:r>
              <a:rPr lang="es-ES" sz="1200" b="1" dirty="0" err="1"/>
              <a:t>element</a:t>
            </a:r>
            <a:r>
              <a:rPr lang="es-ES" sz="1200" b="1" dirty="0"/>
              <a:t> y generando su propio evento personalizado como respuesta.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179512" y="13407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179512" y="393305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33A77105-7D4C-4071-A997-E499A09B7D3E}"/>
              </a:ext>
            </a:extLst>
          </p:cNvPr>
          <p:cNvSpPr txBox="1"/>
          <p:nvPr/>
        </p:nvSpPr>
        <p:spPr>
          <a:xfrm>
            <a:off x="2901616" y="2145378"/>
            <a:ext cx="36145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Para que reconozca el tipo </a:t>
            </a:r>
            <a:r>
              <a:rPr lang="es-ES" sz="1200" i="1" dirty="0" err="1"/>
              <a:t>Product</a:t>
            </a:r>
            <a:r>
              <a:rPr lang="es-ES" sz="1200" dirty="0"/>
              <a:t> incluir en el fichero </a:t>
            </a:r>
            <a:r>
              <a:rPr lang="es-ES" sz="1200" b="1" dirty="0" err="1"/>
              <a:t>tsconfig.json</a:t>
            </a:r>
            <a:r>
              <a:rPr lang="es-ES" sz="1200" b="1" dirty="0"/>
              <a:t> </a:t>
            </a:r>
            <a:r>
              <a:rPr lang="es-ES" sz="1200" dirty="0"/>
              <a:t>la siguiente línea: </a:t>
            </a:r>
            <a:r>
              <a:rPr lang="es-ES" sz="1200" b="1" dirty="0">
                <a:latin typeface="Consolas" panose="020B0609020204030204" pitchFamily="49" charset="0"/>
              </a:rPr>
              <a:t>"</a:t>
            </a:r>
            <a:r>
              <a:rPr lang="es-ES" sz="1200" b="1" dirty="0" err="1">
                <a:latin typeface="Consolas" panose="020B0609020204030204" pitchFamily="49" charset="0"/>
              </a:rPr>
              <a:t>strictPropertyInitialization</a:t>
            </a:r>
            <a:r>
              <a:rPr lang="es-ES" sz="1200" b="1" dirty="0">
                <a:latin typeface="Consolas" panose="020B0609020204030204" pitchFamily="49" charset="0"/>
              </a:rPr>
              <a:t>": false</a:t>
            </a:r>
            <a:endParaRPr lang="es-ES" sz="1200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87AAB19-6098-426F-9CED-0D02918F14A8}"/>
              </a:ext>
            </a:extLst>
          </p:cNvPr>
          <p:cNvCxnSpPr/>
          <p:nvPr/>
        </p:nvCxnSpPr>
        <p:spPr>
          <a:xfrm flipH="1">
            <a:off x="2051720" y="3429000"/>
            <a:ext cx="576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B428284-1CC5-4CB5-9DF2-D930B4BC30EC}"/>
              </a:ext>
            </a:extLst>
          </p:cNvPr>
          <p:cNvCxnSpPr>
            <a:cxnSpLocks/>
          </p:cNvCxnSpPr>
          <p:nvPr/>
        </p:nvCxnSpPr>
        <p:spPr>
          <a:xfrm flipV="1">
            <a:off x="2627784" y="242088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1F4856E-3750-4470-873C-5195748005AD}"/>
              </a:ext>
            </a:extLst>
          </p:cNvPr>
          <p:cNvCxnSpPr>
            <a:endCxn id="6" idx="1"/>
          </p:cNvCxnSpPr>
          <p:nvPr/>
        </p:nvCxnSpPr>
        <p:spPr>
          <a:xfrm>
            <a:off x="2627785" y="2420888"/>
            <a:ext cx="273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0398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E2C8A-E8CC-4676-912D-2FA364ED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dirty="0" err="1"/>
              <a:t>Binding</a:t>
            </a:r>
            <a:r>
              <a:rPr lang="es-ES" dirty="0"/>
              <a:t> a un Evento Personalizado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5.14)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...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i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i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4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= index"</a:t>
            </a:r>
            <a:endParaRPr lang="en-US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[pa-</a:t>
            </a:r>
            <a:r>
              <a:rPr lang="en-US" sz="1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en-US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().length &lt; 6 ? '</a:t>
            </a:r>
            <a:r>
              <a:rPr lang="en-US" sz="14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-success': '</a:t>
            </a:r>
            <a:r>
              <a:rPr lang="en-US" sz="14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-warning'"</a:t>
            </a:r>
            <a:endParaRPr lang="en-US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[pa-product]</a:t>
            </a:r>
            <a:r>
              <a:rPr lang="en-US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(pa-category)</a:t>
            </a:r>
            <a:r>
              <a:rPr lang="en-US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newProduct.category</a:t>
            </a:r>
            <a:r>
              <a:rPr lang="en-US" sz="14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=$event"&gt;</a:t>
            </a:r>
            <a:endParaRPr lang="en-US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i="1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i="1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i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i="1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i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400" i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 == 'Soccer' ? '</a:t>
            </a:r>
            <a:r>
              <a:rPr lang="es-ES" sz="1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': </a:t>
            </a:r>
            <a:r>
              <a:rPr lang="es-ES" sz="1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i="1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i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400" i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="'</a:t>
            </a:r>
            <a:r>
              <a:rPr lang="es-ES" sz="1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'"&gt;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i="1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i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2800" b="1" i="1" dirty="0">
                <a:sym typeface="Wingdings" panose="05000000000000000000" pitchFamily="2" charset="2"/>
              </a:rPr>
              <a:t>...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9EEEE4F-FFCC-4EE3-9BC3-906AA9E85767}"/>
              </a:ext>
            </a:extLst>
          </p:cNvPr>
          <p:cNvCxnSpPr/>
          <p:nvPr/>
        </p:nvCxnSpPr>
        <p:spPr>
          <a:xfrm flipV="1">
            <a:off x="7164288" y="326539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80EA0C9-5319-484F-8455-BEA8B85FA9F8}"/>
              </a:ext>
            </a:extLst>
          </p:cNvPr>
          <p:cNvCxnSpPr/>
          <p:nvPr/>
        </p:nvCxnSpPr>
        <p:spPr>
          <a:xfrm>
            <a:off x="7164288" y="355342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CEA1E42-90B7-44FD-A6EB-43D0A76108C5}"/>
              </a:ext>
            </a:extLst>
          </p:cNvPr>
          <p:cNvCxnSpPr/>
          <p:nvPr/>
        </p:nvCxnSpPr>
        <p:spPr>
          <a:xfrm>
            <a:off x="7740352" y="3573016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C52798-8FC8-4E1E-9717-C8EAED0AE521}"/>
              </a:ext>
            </a:extLst>
          </p:cNvPr>
          <p:cNvSpPr txBox="1"/>
          <p:nvPr/>
        </p:nvSpPr>
        <p:spPr>
          <a:xfrm>
            <a:off x="5868145" y="6013256"/>
            <a:ext cx="1872208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err="1"/>
              <a:t>String</a:t>
            </a:r>
            <a:r>
              <a:rPr lang="es-ES" sz="1200" b="1" dirty="0"/>
              <a:t> que contiene la categoría del producto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FC29200-0FF7-48DB-A211-0C0E2BCD2698}"/>
              </a:ext>
            </a:extLst>
          </p:cNvPr>
          <p:cNvSpPr txBox="1"/>
          <p:nvPr/>
        </p:nvSpPr>
        <p:spPr>
          <a:xfrm>
            <a:off x="539560" y="5828590"/>
            <a:ext cx="453649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u="sng" dirty="0"/>
              <a:t>VISUALIZAR</a:t>
            </a:r>
            <a:r>
              <a:rPr lang="es-ES" dirty="0"/>
              <a:t>: cada </a:t>
            </a:r>
            <a:r>
              <a:rPr lang="es-ES" dirty="0" err="1"/>
              <a:t>click</a:t>
            </a:r>
            <a:r>
              <a:rPr lang="es-ES" dirty="0"/>
              <a:t> en la tabla rellena el campo </a:t>
            </a:r>
            <a:r>
              <a:rPr lang="es-ES" dirty="0" err="1"/>
              <a:t>Categoria</a:t>
            </a:r>
            <a:r>
              <a:rPr lang="es-ES" dirty="0"/>
              <a:t> en el formulario</a:t>
            </a:r>
          </a:p>
        </p:txBody>
      </p:sp>
    </p:spTree>
    <p:extLst>
      <p:ext uri="{BB962C8B-B14F-4D97-AF65-F5344CB8AC3E}">
        <p14:creationId xmlns:p14="http://schemas.microsoft.com/office/powerpoint/2010/main" val="217129363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89C695-6898-407D-AEAB-346C2A11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u="sng" dirty="0" err="1"/>
              <a:t>Bindings</a:t>
            </a:r>
            <a:r>
              <a:rPr lang="es-ES" u="sng" dirty="0"/>
              <a:t> a Host </a:t>
            </a:r>
            <a:r>
              <a:rPr lang="es-ES" u="sng" dirty="0" err="1"/>
              <a:t>Element</a:t>
            </a:r>
            <a:r>
              <a:rPr lang="es-ES" dirty="0"/>
              <a:t>. Mas elegante que usar el DOM para </a:t>
            </a:r>
            <a:r>
              <a:rPr lang="es-ES" i="1" dirty="0"/>
              <a:t>añadir y eliminar clases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Creando Host </a:t>
            </a:r>
            <a:r>
              <a:rPr lang="es-ES" dirty="0" err="1"/>
              <a:t>Bindings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attr.directive.ts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Attribute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Input,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HostListener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HostBinding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pa-attr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@Input(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pa-attr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HostBinding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bgClass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8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F24A921-D90F-4C8A-8A8D-5149DCE478B0}"/>
              </a:ext>
            </a:extLst>
          </p:cNvPr>
          <p:cNvCxnSpPr/>
          <p:nvPr/>
        </p:nvCxnSpPr>
        <p:spPr>
          <a:xfrm flipH="1">
            <a:off x="3563888" y="5805264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FF71C77-D597-4472-BC9C-B3BE5E668B30}"/>
              </a:ext>
            </a:extLst>
          </p:cNvPr>
          <p:cNvCxnSpPr/>
          <p:nvPr/>
        </p:nvCxnSpPr>
        <p:spPr>
          <a:xfrm flipV="1">
            <a:off x="5292080" y="3789040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5460EC5-84DB-4F9E-94E9-4FF7CB20F6E8}"/>
              </a:ext>
            </a:extLst>
          </p:cNvPr>
          <p:cNvSpPr txBox="1"/>
          <p:nvPr/>
        </p:nvSpPr>
        <p:spPr>
          <a:xfrm>
            <a:off x="5292080" y="3789040"/>
            <a:ext cx="2376260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Establece un </a:t>
            </a:r>
            <a:r>
              <a:rPr lang="es-ES" sz="1200" b="1" dirty="0" err="1"/>
              <a:t>binding</a:t>
            </a:r>
            <a:r>
              <a:rPr lang="es-ES" sz="1200" b="1" dirty="0"/>
              <a:t> entre la propiedad </a:t>
            </a:r>
            <a:r>
              <a:rPr lang="es-ES" sz="1200" b="1" dirty="0" err="1"/>
              <a:t>class</a:t>
            </a:r>
            <a:r>
              <a:rPr lang="es-ES" sz="1200" b="1" dirty="0"/>
              <a:t> en el host </a:t>
            </a:r>
            <a:r>
              <a:rPr lang="es-ES" sz="1200" b="1" dirty="0" err="1"/>
              <a:t>element</a:t>
            </a:r>
            <a:r>
              <a:rPr lang="es-ES" sz="1200" b="1" dirty="0"/>
              <a:t> y la propiedad </a:t>
            </a:r>
            <a:r>
              <a:rPr lang="es-ES" sz="1200" b="1" dirty="0" err="1"/>
              <a:t>bgClass</a:t>
            </a:r>
            <a:endParaRPr lang="es-ES" sz="12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6264184" y="249289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5.15)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107504" y="213285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169168" y="5843709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68952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D6ED1-28F5-4C4C-B3D5-FF444157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@Input(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pa-product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@Output(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pa-category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HostListener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click</a:t>
            </a:r>
            <a:r>
              <a:rPr lang="es-E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triggerCustomEvent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.click.emit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.product.category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251520" y="292494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3275856" y="6093296"/>
            <a:ext cx="547260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Visualizar.Mismo</a:t>
            </a:r>
            <a:r>
              <a:rPr lang="es-ES" dirty="0"/>
              <a:t> efecto que antes</a:t>
            </a:r>
          </a:p>
        </p:txBody>
      </p:sp>
    </p:spTree>
    <p:extLst>
      <p:ext uri="{BB962C8B-B14F-4D97-AF65-F5344CB8AC3E}">
        <p14:creationId xmlns:p14="http://schemas.microsoft.com/office/powerpoint/2010/main" val="289624649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0441B-D637-4803-8C7C-584DDC54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u="sng" dirty="0"/>
              <a:t>Creando </a:t>
            </a:r>
            <a:r>
              <a:rPr lang="es-ES" u="sng" dirty="0" err="1"/>
              <a:t>two-way</a:t>
            </a:r>
            <a:r>
              <a:rPr lang="es-ES" u="sng" dirty="0"/>
              <a:t> </a:t>
            </a:r>
            <a:r>
              <a:rPr lang="es-ES" u="sng" dirty="0" err="1"/>
              <a:t>binding</a:t>
            </a:r>
            <a:r>
              <a:rPr lang="es-ES" u="sng" dirty="0"/>
              <a:t> sobre el Host </a:t>
            </a:r>
            <a:r>
              <a:rPr lang="es-ES" u="sng" dirty="0" err="1"/>
              <a:t>Element</a:t>
            </a:r>
            <a:endParaRPr lang="es-ES" u="sng" dirty="0"/>
          </a:p>
          <a:p>
            <a:pPr marL="0" indent="0">
              <a:buNone/>
            </a:pPr>
            <a:r>
              <a:rPr lang="es-ES" dirty="0"/>
              <a:t>Aplicando directiva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b="1" dirty="0"/>
              <a:t>…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="col-6"&gt;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="form-group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-info text-white p-2"&gt;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-primary text-white"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paModel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="newProduct.name"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paModelChange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="newProduct.name=$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= index"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[pa-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().length &lt; 6 ? '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-success': '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-warning'"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[pa-product]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(pa-category)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newProduct.category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=$event"&gt;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== 'Soccer' ? 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 </a:t>
            </a:r>
          </a:p>
          <a:p>
            <a:pPr marL="0" indent="0">
              <a:buNone/>
            </a:pPr>
            <a:endParaRPr lang="es-ES" sz="1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491880" y="141277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5.16)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7524328" y="285293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1695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8A9F5-7939-438A-B1D6-58306EFA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dirty="0"/>
              <a:t>Nuevo fichero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twoway.directive.ts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Listado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5.17)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Input, Output,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Directive,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HostBinding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HostListener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"input[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exportAs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@Input(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modelProperty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|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HostBinding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fieldValue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77154535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5CDF6-0C19-4C88-8A45-63378094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ngOnChanges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(changes: { [property: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SimpleChange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modelProperty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change.currentValue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.fieldValue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.fieldValue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changes[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modelProperty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@Output(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paModelChange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"input"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"$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event.target.value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.fieldValue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.update.emit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465274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F69E2-EDBA-482F-86CE-95ADAFD4E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541040"/>
            <a:ext cx="8229600" cy="5775920"/>
          </a:xfrm>
        </p:spPr>
        <p:txBody>
          <a:bodyPr/>
          <a:lstStyle/>
          <a:p>
            <a:r>
              <a:rPr lang="es-ES" sz="2400" dirty="0"/>
              <a:t>Registrando la Directiva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app.module.ts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Listado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5.18)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800" b="1" dirty="0"/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6372200" y="342900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7452320" y="4941168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351922" y="5993794"/>
            <a:ext cx="461845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Visualizar. Enlaza la nueva caja de texto con el campo </a:t>
            </a:r>
            <a:r>
              <a:rPr lang="es-ES" dirty="0" err="1"/>
              <a:t>Name</a:t>
            </a:r>
            <a:r>
              <a:rPr lang="es-ES" dirty="0"/>
              <a:t> del formulario.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9E225B-834B-4165-8C8A-35622BE60B9F}"/>
              </a:ext>
            </a:extLst>
          </p:cNvPr>
          <p:cNvSpPr txBox="1"/>
          <p:nvPr/>
        </p:nvSpPr>
        <p:spPr>
          <a:xfrm>
            <a:off x="348009" y="6036049"/>
            <a:ext cx="369309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Para probarlo meter en el formulario un nombre de Producto</a:t>
            </a:r>
          </a:p>
        </p:txBody>
      </p:sp>
    </p:spTree>
    <p:extLst>
      <p:ext uri="{BB962C8B-B14F-4D97-AF65-F5344CB8AC3E}">
        <p14:creationId xmlns:p14="http://schemas.microsoft.com/office/powerpoint/2010/main" val="138979927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E71C8-1AD6-4483-8993-C34B7D07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dirty="0"/>
              <a:t>Simplificando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5.19)</a:t>
            </a:r>
          </a:p>
          <a:p>
            <a:pPr marL="0" indent="0">
              <a:buNone/>
            </a:pPr>
            <a:r>
              <a:rPr lang="es-ES" b="1" dirty="0"/>
              <a:t>…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="col-6"&gt;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="form-group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-info text-white p-2"&gt;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-primary text-white"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paModel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="newProduct.name"/&gt;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= index"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[pa-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().length &lt; 6 ? '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-success': '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-warning'"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[pa-product]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(pa-category)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newProduct.category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=$event"&gt;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== 'Soccer' ? 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pa-attr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569D77-1517-4143-A0C0-8EA8FF85B40C}"/>
              </a:ext>
            </a:extLst>
          </p:cNvPr>
          <p:cNvSpPr txBox="1"/>
          <p:nvPr/>
        </p:nvSpPr>
        <p:spPr>
          <a:xfrm>
            <a:off x="6444208" y="1412776"/>
            <a:ext cx="2016224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Simplificado. </a:t>
            </a:r>
            <a:r>
              <a:rPr lang="es-ES" sz="1200" b="1" dirty="0" err="1"/>
              <a:t>paModel</a:t>
            </a:r>
            <a:r>
              <a:rPr lang="es-ES" sz="1200" b="1" dirty="0"/>
              <a:t> y </a:t>
            </a:r>
            <a:r>
              <a:rPr lang="es-ES" sz="1200" b="1" dirty="0" err="1"/>
              <a:t>paModelChange</a:t>
            </a:r>
            <a:endParaRPr lang="es-ES" sz="1200" b="1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5292080" y="24928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5292080" y="249289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7380312" y="1874441"/>
            <a:ext cx="0" cy="61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203851" y="6093296"/>
            <a:ext cx="5482544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Visualizar. Enlaza la nueva caja de texto con el campo </a:t>
            </a:r>
            <a:r>
              <a:rPr lang="es-ES" dirty="0" err="1"/>
              <a:t>Name</a:t>
            </a:r>
            <a:r>
              <a:rPr lang="es-ES" dirty="0"/>
              <a:t> del formulario.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C7B8CE0-0BA2-47FF-B4F0-2530754C4E1E}"/>
              </a:ext>
            </a:extLst>
          </p:cNvPr>
          <p:cNvSpPr txBox="1"/>
          <p:nvPr/>
        </p:nvSpPr>
        <p:spPr>
          <a:xfrm>
            <a:off x="4211960" y="1340768"/>
            <a:ext cx="208823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Mismo resultado que la anterior</a:t>
            </a:r>
          </a:p>
        </p:txBody>
      </p:sp>
    </p:spTree>
    <p:extLst>
      <p:ext uri="{BB962C8B-B14F-4D97-AF65-F5344CB8AC3E}">
        <p14:creationId xmlns:p14="http://schemas.microsoft.com/office/powerpoint/2010/main" val="82763879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A8B424-E626-42A0-9DC3-60A3672E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Ejercicio Propuesto(5.1)</a:t>
            </a:r>
          </a:p>
          <a:p>
            <a:pPr marL="0" indent="0">
              <a:buNone/>
            </a:pPr>
            <a:r>
              <a:rPr lang="es-ES" dirty="0"/>
              <a:t>a) Dividir la plantilla (template.html) en dos partes (col-md-6). En la parte izquierda muestra el formulario de entrada de datos. En la parte derecha tabla con todos los cursos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D2534A-A560-445B-8C31-8B725D2FF523}"/>
              </a:ext>
            </a:extLst>
          </p:cNvPr>
          <p:cNvPicPr/>
          <p:nvPr/>
        </p:nvPicPr>
        <p:blipFill rotWithShape="1">
          <a:blip r:embed="rId3"/>
          <a:srcRect t="3451" b="44154"/>
          <a:stretch/>
        </p:blipFill>
        <p:spPr bwMode="auto">
          <a:xfrm>
            <a:off x="971600" y="3068960"/>
            <a:ext cx="7200800" cy="2592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088877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9FCA6-CF1F-4868-BD9D-8924F666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 sz="2400" u="sng" dirty="0">
                <a:sym typeface="Wingdings" panose="05000000000000000000" pitchFamily="2" charset="2"/>
              </a:rPr>
              <a:t>Preparando</a:t>
            </a:r>
            <a:r>
              <a:rPr lang="es-ES" sz="2400" dirty="0">
                <a:sym typeface="Wingdings" panose="05000000000000000000" pitchFamily="2" charset="2"/>
              </a:rPr>
              <a:t>: </a:t>
            </a:r>
            <a:r>
              <a:rPr lang="es-ES" sz="2400" b="1" dirty="0">
                <a:sym typeface="Wingdings" panose="05000000000000000000" pitchFamily="2" charset="2"/>
              </a:rPr>
              <a:t>template.html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  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5.1)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input.ng-dirty.ng-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invalid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#ff0000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input.ng.dirty.ng-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valid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#6bc502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="col-6"&gt;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ngForm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ngSubmit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submitForm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-danger text-white p-2 mb-2"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form.invalid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There are problems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whith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the form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error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getFormValidationMessages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="newProduct.name"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ngModel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minlength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="^[A-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Za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-z ]+$"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text-danger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list-unstyled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 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name.dirty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) &amp;&amp;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name.invalid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error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getValidationMessages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417969604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3A3C9-1A43-4943-8AFE-4CB31E69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b) Crear una Directiva </a:t>
            </a:r>
            <a:r>
              <a:rPr lang="es-ES" dirty="0" err="1"/>
              <a:t>Attribute</a:t>
            </a:r>
            <a:r>
              <a:rPr lang="es-ES" dirty="0"/>
              <a:t>, (</a:t>
            </a:r>
            <a:r>
              <a:rPr lang="es-ES" dirty="0" err="1"/>
              <a:t>class</a:t>
            </a:r>
            <a:r>
              <a:rPr lang="es-ES" dirty="0"/>
              <a:t>: “</a:t>
            </a:r>
            <a:r>
              <a:rPr lang="es-ES" dirty="0" err="1"/>
              <a:t>CuAttrDirective</a:t>
            </a:r>
            <a:r>
              <a:rPr lang="es-ES" dirty="0"/>
              <a:t>”) con una propiedad </a:t>
            </a:r>
            <a:r>
              <a:rPr lang="es-ES" dirty="0" err="1"/>
              <a:t>classList</a:t>
            </a:r>
            <a:r>
              <a:rPr lang="es-ES" dirty="0"/>
              <a:t> con dos elementos CSS (“</a:t>
            </a:r>
            <a:r>
              <a:rPr lang="es-ES" dirty="0" err="1"/>
              <a:t>bg-info</a:t>
            </a:r>
            <a:r>
              <a:rPr lang="es-ES" dirty="0"/>
              <a:t>”, “</a:t>
            </a:r>
            <a:r>
              <a:rPr lang="es-ES" dirty="0" err="1"/>
              <a:t>text-white</a:t>
            </a:r>
            <a:r>
              <a:rPr lang="es-ES" dirty="0"/>
              <a:t>”)</a:t>
            </a:r>
          </a:p>
          <a:p>
            <a:pPr marL="0" indent="0">
              <a:buNone/>
            </a:pPr>
            <a:r>
              <a:rPr lang="es-ES" dirty="0"/>
              <a:t>c) Añadir la Directiva recién creada a la plantilla(template.html).</a:t>
            </a:r>
          </a:p>
          <a:p>
            <a:pPr marL="0" indent="0">
              <a:buNone/>
            </a:pPr>
            <a:r>
              <a:rPr lang="es-ES" dirty="0"/>
              <a:t>d) Cambiar la configuración del módulo para que recoja la Directiva recién creada (</a:t>
            </a:r>
            <a:r>
              <a:rPr lang="es-ES" dirty="0" err="1"/>
              <a:t>app.module.ts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e) En la columna Instructor </a:t>
            </a:r>
            <a:r>
              <a:rPr lang="es-ES" dirty="0" err="1"/>
              <a:t>Name</a:t>
            </a:r>
            <a:r>
              <a:rPr lang="es-ES" dirty="0"/>
              <a:t> incluir un nuevo atributo(“</a:t>
            </a:r>
            <a:r>
              <a:rPr lang="es-ES" dirty="0" err="1"/>
              <a:t>bg-success</a:t>
            </a:r>
            <a:r>
              <a:rPr lang="es-ES" dirty="0"/>
              <a:t>”) sobre la Directiva recién creada.</a:t>
            </a:r>
          </a:p>
        </p:txBody>
      </p:sp>
    </p:spTree>
    <p:extLst>
      <p:ext uri="{BB962C8B-B14F-4D97-AF65-F5344CB8AC3E}">
        <p14:creationId xmlns:p14="http://schemas.microsoft.com/office/powerpoint/2010/main" val="321045343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8194AC-65E1-41B4-A091-DEB11E1B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f) Aplicar la Directiva con la propiedad “</a:t>
            </a:r>
            <a:r>
              <a:rPr lang="es-ES" dirty="0" err="1"/>
              <a:t>bg-danger</a:t>
            </a:r>
            <a:r>
              <a:rPr lang="es-ES" dirty="0"/>
              <a:t>” directamente a la columna “</a:t>
            </a:r>
            <a:r>
              <a:rPr lang="es-ES" dirty="0" err="1"/>
              <a:t>Seat</a:t>
            </a:r>
            <a:r>
              <a:rPr lang="es-ES" dirty="0"/>
              <a:t> </a:t>
            </a:r>
            <a:r>
              <a:rPr lang="es-ES" dirty="0" err="1"/>
              <a:t>Capacity</a:t>
            </a:r>
            <a:r>
              <a:rPr lang="es-ES" dirty="0"/>
              <a:t>”.</a:t>
            </a:r>
          </a:p>
          <a:p>
            <a:pPr marL="0" indent="0">
              <a:buNone/>
            </a:pPr>
            <a:r>
              <a:rPr lang="es-ES" dirty="0"/>
              <a:t>g) Mediante propiedades </a:t>
            </a:r>
            <a:r>
              <a:rPr lang="es-ES" b="1" dirty="0"/>
              <a:t>inputs, </a:t>
            </a:r>
            <a:r>
              <a:rPr lang="es-ES" dirty="0"/>
              <a:t>hacer que el color de la columna </a:t>
            </a:r>
            <a:r>
              <a:rPr lang="es-ES" dirty="0" err="1"/>
              <a:t>Seat</a:t>
            </a:r>
            <a:r>
              <a:rPr lang="es-ES" dirty="0"/>
              <a:t> </a:t>
            </a:r>
            <a:r>
              <a:rPr lang="es-ES" dirty="0" err="1"/>
              <a:t>Capacity</a:t>
            </a:r>
            <a:r>
              <a:rPr lang="es-ES" dirty="0"/>
              <a:t> dependa del número de plazas: Si es menor que 15 : “</a:t>
            </a:r>
            <a:r>
              <a:rPr lang="es-ES" dirty="0" err="1"/>
              <a:t>bg-success</a:t>
            </a:r>
            <a:r>
              <a:rPr lang="es-ES" dirty="0"/>
              <a:t>” sino “</a:t>
            </a:r>
            <a:r>
              <a:rPr lang="es-ES" dirty="0" err="1"/>
              <a:t>bg-danger</a:t>
            </a:r>
            <a:r>
              <a:rPr lang="es-ES" dirty="0"/>
              <a:t>”</a:t>
            </a:r>
          </a:p>
          <a:p>
            <a:pPr marL="0" indent="0">
              <a:buNone/>
            </a:pPr>
            <a:r>
              <a:rPr lang="es-ES" dirty="0"/>
              <a:t>h) Insertar una caja input en la parte superior de la tabla que establezca un </a:t>
            </a:r>
            <a:r>
              <a:rPr lang="es-ES" b="1" dirty="0" err="1"/>
              <a:t>twoway</a:t>
            </a:r>
            <a:r>
              <a:rPr lang="es-ES" dirty="0"/>
              <a:t> </a:t>
            </a:r>
            <a:r>
              <a:rPr lang="es-ES" dirty="0" err="1"/>
              <a:t>binding</a:t>
            </a:r>
            <a:r>
              <a:rPr lang="es-ES" dirty="0"/>
              <a:t> con el </a:t>
            </a:r>
            <a:r>
              <a:rPr lang="es-ES" dirty="0" err="1"/>
              <a:t>title</a:t>
            </a:r>
            <a:r>
              <a:rPr lang="es-ES" dirty="0"/>
              <a:t> del curso.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1708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="category"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newProduct.category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ngModel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minlength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="^[A-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Za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-z ]+$"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text-danger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list-unstyled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 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category.dirty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 &amp;&amp;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category.invalid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error of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getValidationMessages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9159358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81B51-41BB-4CE5-ADBD-58D90E1A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="price"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newProduct.price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#price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ngModel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="^[0-9\.]+$"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text-danger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list-unstyled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 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price.dirty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) &amp;&amp;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price.invalid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error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getValidationMessages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&amp;&amp;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form.invalid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class.btn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-secondary]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form.invalid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="col-6"&gt;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= index"&gt;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26349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6A456-1E2D-44CB-A384-82DA153B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5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Modificando el Data </a:t>
            </a:r>
            <a:r>
              <a:rPr lang="es-ES" sz="2400" dirty="0" err="1"/>
              <a:t>Model</a:t>
            </a:r>
            <a:r>
              <a:rPr lang="es-ES" sz="2400" dirty="0"/>
              <a:t> ()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</a:t>
            </a:r>
            <a:r>
              <a:rPr lang="es-ES" sz="2000" b="1" dirty="0" err="1">
                <a:sym typeface="Wingdings" panose="05000000000000000000" pitchFamily="2" charset="2"/>
              </a:rPr>
              <a:t>component.ts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			(Listado 5.2)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ApplicationRef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form.model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63092662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1AE19F-CCFC-4900-9636-2514A085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newProduct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addProduct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(p: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(p);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formSubmitted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/...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.formSubmitted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.addProduct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.newProduct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.newProduct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form.reset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.formSubmitted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924173320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9E425-8B41-4AA7-9C6B-CEB56DAC2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49" y="260176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Creando una </a:t>
            </a:r>
            <a:r>
              <a:rPr lang="es-ES" i="1" u="sng" dirty="0"/>
              <a:t>Directiva </a:t>
            </a:r>
            <a:r>
              <a:rPr lang="es-ES" i="1" u="sng" dirty="0" err="1"/>
              <a:t>Attribute</a:t>
            </a:r>
            <a:r>
              <a:rPr lang="es-ES" i="1" u="sng" dirty="0"/>
              <a:t> </a:t>
            </a:r>
            <a:r>
              <a:rPr lang="es-ES" u="sng" dirty="0"/>
              <a:t>sencilla</a:t>
            </a:r>
            <a:r>
              <a:rPr lang="es-ES" dirty="0"/>
              <a:t>. Añadimos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attr.directive.ts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5.3)</a:t>
            </a:r>
          </a:p>
          <a:p>
            <a:pPr marL="0" indent="0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pa-attr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ElementRef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element.nativeElement.classList.add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bg-success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text-white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8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3A37FA6-6B35-4356-A6C6-1ECAF3719744}"/>
              </a:ext>
            </a:extLst>
          </p:cNvPr>
          <p:cNvCxnSpPr/>
          <p:nvPr/>
        </p:nvCxnSpPr>
        <p:spPr>
          <a:xfrm flipH="1">
            <a:off x="3491880" y="285293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F64FA89-9E53-4D6E-99A9-710634DF39AF}"/>
              </a:ext>
            </a:extLst>
          </p:cNvPr>
          <p:cNvSpPr txBox="1"/>
          <p:nvPr/>
        </p:nvSpPr>
        <p:spPr>
          <a:xfrm>
            <a:off x="4283968" y="2060848"/>
            <a:ext cx="4788024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@</a:t>
            </a:r>
            <a:r>
              <a:rPr lang="es-ES" sz="1200" b="1" dirty="0" err="1"/>
              <a:t>Directive</a:t>
            </a:r>
            <a:r>
              <a:rPr lang="es-ES" sz="1200" b="1" dirty="0"/>
              <a:t> requiere la propiedad </a:t>
            </a:r>
            <a:r>
              <a:rPr lang="es-ES" sz="1200" b="1" i="1" dirty="0"/>
              <a:t>selector</a:t>
            </a:r>
            <a:r>
              <a:rPr lang="es-ES" sz="1200" b="1" dirty="0"/>
              <a:t>, la cual es usada para especificar como se aplica la directiva a los elementos, expresado usando un selector CSS llamado en el ej. </a:t>
            </a:r>
            <a:r>
              <a:rPr lang="es-ES" sz="1200" b="1" dirty="0" err="1"/>
              <a:t>pa-attr</a:t>
            </a:r>
            <a:r>
              <a:rPr lang="es-ES" sz="1200" b="1" dirty="0"/>
              <a:t>. Esto mapeará cualquier elemento llamado así sin importar el tipo o el valor asignado al atributo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400BCF7-0586-4FA5-9255-15C557F81C0C}"/>
              </a:ext>
            </a:extLst>
          </p:cNvPr>
          <p:cNvCxnSpPr/>
          <p:nvPr/>
        </p:nvCxnSpPr>
        <p:spPr>
          <a:xfrm flipV="1">
            <a:off x="2411760" y="3001859"/>
            <a:ext cx="0" cy="25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2564473-E8F3-4B47-BFDB-A8EBC5C5587A}"/>
              </a:ext>
            </a:extLst>
          </p:cNvPr>
          <p:cNvCxnSpPr/>
          <p:nvPr/>
        </p:nvCxnSpPr>
        <p:spPr>
          <a:xfrm>
            <a:off x="2411760" y="3253977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BE74C04-3563-4CD0-8015-05BE224C3FBA}"/>
              </a:ext>
            </a:extLst>
          </p:cNvPr>
          <p:cNvSpPr txBox="1"/>
          <p:nvPr/>
        </p:nvSpPr>
        <p:spPr>
          <a:xfrm>
            <a:off x="4860031" y="3253977"/>
            <a:ext cx="4211957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El prefijo ‘</a:t>
            </a:r>
            <a:r>
              <a:rPr lang="es-ES" sz="1200" b="1" dirty="0" err="1"/>
              <a:t>pa</a:t>
            </a:r>
            <a:r>
              <a:rPr lang="es-ES" sz="1200" b="1" dirty="0"/>
              <a:t>’ puede ser cualquiera que sea significativo para la aplicación, en minúscula para el nombre del atributo (</a:t>
            </a:r>
            <a:r>
              <a:rPr lang="es-ES" sz="1200" b="1" dirty="0" err="1"/>
              <a:t>pa-attr</a:t>
            </a:r>
            <a:r>
              <a:rPr lang="es-ES" sz="1200" b="1" dirty="0"/>
              <a:t>) y en Mayúsculas para la Directiva (</a:t>
            </a:r>
            <a:r>
              <a:rPr lang="es-ES" sz="1200" b="1" dirty="0" err="1"/>
              <a:t>PaAttrDirective</a:t>
            </a:r>
            <a:r>
              <a:rPr lang="es-ES" sz="1200" b="1" dirty="0"/>
              <a:t>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39477EA-E079-4CE3-86DD-72A0ECD86AC7}"/>
              </a:ext>
            </a:extLst>
          </p:cNvPr>
          <p:cNvCxnSpPr/>
          <p:nvPr/>
        </p:nvCxnSpPr>
        <p:spPr>
          <a:xfrm>
            <a:off x="3995936" y="3781490"/>
            <a:ext cx="0" cy="30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9543413-AFA0-4887-9A8E-0E81489D2D22}"/>
              </a:ext>
            </a:extLst>
          </p:cNvPr>
          <p:cNvCxnSpPr>
            <a:cxnSpLocks/>
          </p:cNvCxnSpPr>
          <p:nvPr/>
        </p:nvCxnSpPr>
        <p:spPr>
          <a:xfrm flipH="1">
            <a:off x="251520" y="3779297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2143B1D-1F71-457B-B47E-7E5E99CE2A78}"/>
              </a:ext>
            </a:extLst>
          </p:cNvPr>
          <p:cNvCxnSpPr/>
          <p:nvPr/>
        </p:nvCxnSpPr>
        <p:spPr>
          <a:xfrm>
            <a:off x="251520" y="3781490"/>
            <a:ext cx="0" cy="223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2B908B1-5268-477C-8EE7-DA5BDEB1D198}"/>
              </a:ext>
            </a:extLst>
          </p:cNvPr>
          <p:cNvCxnSpPr/>
          <p:nvPr/>
        </p:nvCxnSpPr>
        <p:spPr>
          <a:xfrm>
            <a:off x="251520" y="602128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840BBD-EBE9-4618-A507-358B56862ADB}"/>
              </a:ext>
            </a:extLst>
          </p:cNvPr>
          <p:cNvSpPr txBox="1"/>
          <p:nvPr/>
        </p:nvSpPr>
        <p:spPr>
          <a:xfrm>
            <a:off x="755576" y="5790455"/>
            <a:ext cx="1440160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Representa al elemento host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5A14F8D-1B0B-47B3-BDB4-A9D91B284C09}"/>
              </a:ext>
            </a:extLst>
          </p:cNvPr>
          <p:cNvCxnSpPr/>
          <p:nvPr/>
        </p:nvCxnSpPr>
        <p:spPr>
          <a:xfrm flipV="1">
            <a:off x="2699792" y="4649361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890522D-33BD-4067-AAB5-3F561B99BC5A}"/>
              </a:ext>
            </a:extLst>
          </p:cNvPr>
          <p:cNvSpPr txBox="1"/>
          <p:nvPr/>
        </p:nvSpPr>
        <p:spPr>
          <a:xfrm>
            <a:off x="2411759" y="5153417"/>
            <a:ext cx="5976659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Devuelve el objeto usado por el browser para representar al elemento en el DOM. Este objeto proporciona acceso a los métodos y propiedades para manipular el elemento y su contenido, incluida la propiedad </a:t>
            </a:r>
            <a:r>
              <a:rPr lang="es-ES" sz="1200" b="1" i="1" dirty="0" err="1"/>
              <a:t>classList</a:t>
            </a:r>
            <a:r>
              <a:rPr lang="es-ES" sz="1200" b="1" dirty="0"/>
              <a:t>, que añade estos dos elementos CSS.</a:t>
            </a:r>
          </a:p>
        </p:txBody>
      </p:sp>
    </p:spTree>
    <p:extLst>
      <p:ext uri="{BB962C8B-B14F-4D97-AF65-F5344CB8AC3E}">
        <p14:creationId xmlns:p14="http://schemas.microsoft.com/office/powerpoint/2010/main" val="252725262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311E31-B4BB-4327-A273-F024BEA7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r>
              <a:rPr lang="es-ES" dirty="0"/>
              <a:t>Añadimos una Directiva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…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5.4)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 index"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pa-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2800" b="1" dirty="0">
                <a:sym typeface="Wingdings" panose="05000000000000000000" pitchFamily="2" charset="2"/>
              </a:rPr>
              <a:t>…</a:t>
            </a:r>
          </a:p>
          <a:p>
            <a:pPr marL="0" indent="0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 </a:t>
            </a: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A70D250-063E-4F2B-9B0D-4797BA1E4C13}"/>
              </a:ext>
            </a:extLst>
          </p:cNvPr>
          <p:cNvCxnSpPr/>
          <p:nvPr/>
        </p:nvCxnSpPr>
        <p:spPr>
          <a:xfrm flipV="1">
            <a:off x="7452320" y="2564904"/>
            <a:ext cx="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27B5094-F970-4B81-B6CE-416352ABDA2D}"/>
              </a:ext>
            </a:extLst>
          </p:cNvPr>
          <p:cNvSpPr txBox="1"/>
          <p:nvPr/>
        </p:nvSpPr>
        <p:spPr>
          <a:xfrm>
            <a:off x="6372200" y="4221088"/>
            <a:ext cx="2016221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Directiva</a:t>
            </a:r>
          </a:p>
        </p:txBody>
      </p:sp>
    </p:spTree>
    <p:extLst>
      <p:ext uri="{BB962C8B-B14F-4D97-AF65-F5344CB8AC3E}">
        <p14:creationId xmlns:p14="http://schemas.microsoft.com/office/powerpoint/2010/main" val="293364206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C4B1EE-F533-4F94-9F5C-950A3E8FFF16}"/>
</file>

<file path=customXml/itemProps2.xml><?xml version="1.0" encoding="utf-8"?>
<ds:datastoreItem xmlns:ds="http://schemas.openxmlformats.org/officeDocument/2006/customXml" ds:itemID="{F2A84F6A-5092-4171-9A12-C3CA990E2ADB}"/>
</file>

<file path=customXml/itemProps3.xml><?xml version="1.0" encoding="utf-8"?>
<ds:datastoreItem xmlns:ds="http://schemas.openxmlformats.org/officeDocument/2006/customXml" ds:itemID="{432B8F39-847B-465C-9225-526B5931439A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8414</TotalTime>
  <Words>4359</Words>
  <Application>Microsoft Office PowerPoint</Application>
  <PresentationFormat>Presentación en pantalla (4:3)</PresentationFormat>
  <Paragraphs>533</Paragraphs>
  <Slides>31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Constantia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349</cp:revision>
  <dcterms:created xsi:type="dcterms:W3CDTF">2012-09-30T16:13:01Z</dcterms:created>
  <dcterms:modified xsi:type="dcterms:W3CDTF">2021-09-09T15:12:48Z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