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88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5" autoAdjust="0"/>
    <p:restoredTop sz="94660"/>
  </p:normalViewPr>
  <p:slideViewPr>
    <p:cSldViewPr>
      <p:cViewPr varScale="1">
        <p:scale>
          <a:sx n="68" d="100"/>
          <a:sy n="68" d="100"/>
        </p:scale>
        <p:origin x="17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10/09/2021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6-  Directivas </a:t>
            </a:r>
            <a:r>
              <a:rPr lang="es-ES" dirty="0" err="1"/>
              <a:t>Structural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EE59D-70A9-48A2-959D-32FB4103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hemos usado </a:t>
            </a:r>
            <a:r>
              <a:rPr lang="es-ES" i="1" dirty="0" err="1"/>
              <a:t>let-item</a:t>
            </a:r>
            <a:r>
              <a:rPr lang="es-ES" dirty="0"/>
              <a:t> para decirle a Angular que queremos que el valor sea asignado a una variable llamada </a:t>
            </a:r>
            <a:r>
              <a:rPr lang="es-ES" i="1" dirty="0" err="1"/>
              <a:t>item</a:t>
            </a:r>
            <a:r>
              <a:rPr lang="es-ES" dirty="0"/>
              <a:t> la cual será usada dentro de una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interpolation</a:t>
            </a:r>
            <a:r>
              <a:rPr lang="es-ES" dirty="0"/>
              <a:t> para mostrar la propiedad </a:t>
            </a:r>
            <a:r>
              <a:rPr lang="es-ES" i="1" dirty="0" err="1"/>
              <a:t>name</a:t>
            </a:r>
            <a:r>
              <a:rPr lang="es-ES" dirty="0"/>
              <a:t> del dato actual de esa variable </a:t>
            </a:r>
            <a:r>
              <a:rPr lang="es-ES" i="1" dirty="0" err="1"/>
              <a:t>item</a:t>
            </a:r>
            <a:r>
              <a:rPr lang="es-ES" i="1" dirty="0"/>
              <a:t>.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paForOf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let-item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="4"&gt;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8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/>
              <a:t>Ahora para implementar la funcionalidad, creamos un nuevo fichero:</a:t>
            </a:r>
          </a:p>
        </p:txBody>
      </p:sp>
    </p:spTree>
    <p:extLst>
      <p:ext uri="{BB962C8B-B14F-4D97-AF65-F5344CB8AC3E}">
        <p14:creationId xmlns:p14="http://schemas.microsoft.com/office/powerpoint/2010/main" val="8840857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672A9-A73C-4976-80C6-1CEEC5F2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iterator.directive.ts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6.8)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ViewContainerRef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TemplateRef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Input,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paForOf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container: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ViewContainerRef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TemplateRef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 {}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@Input(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paForOf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20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416B7F-73B4-4BD3-8F10-C3822D3BF759}"/>
              </a:ext>
            </a:extLst>
          </p:cNvPr>
          <p:cNvCxnSpPr/>
          <p:nvPr/>
        </p:nvCxnSpPr>
        <p:spPr>
          <a:xfrm>
            <a:off x="1187624" y="206084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8CC7F74-EEC1-4A7B-9410-1D65FE7F78EC}"/>
              </a:ext>
            </a:extLst>
          </p:cNvPr>
          <p:cNvCxnSpPr/>
          <p:nvPr/>
        </p:nvCxnSpPr>
        <p:spPr>
          <a:xfrm>
            <a:off x="1187624" y="206084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29C0602-80C0-451A-B440-4C96357D1383}"/>
              </a:ext>
            </a:extLst>
          </p:cNvPr>
          <p:cNvCxnSpPr>
            <a:cxnSpLocks/>
          </p:cNvCxnSpPr>
          <p:nvPr/>
        </p:nvCxnSpPr>
        <p:spPr>
          <a:xfrm>
            <a:off x="4427984" y="2060848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723F8CA-D41A-473E-9EF0-D48A83BF1FC8}"/>
              </a:ext>
            </a:extLst>
          </p:cNvPr>
          <p:cNvSpPr txBox="1"/>
          <p:nvPr/>
        </p:nvSpPr>
        <p:spPr>
          <a:xfrm>
            <a:off x="4427984" y="2060847"/>
            <a:ext cx="3888425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Enlaza con elementos que tengan el atributo </a:t>
            </a:r>
            <a:r>
              <a:rPr lang="es-ES" sz="1400" b="1" i="1" dirty="0"/>
              <a:t>[</a:t>
            </a:r>
            <a:r>
              <a:rPr lang="es-ES" sz="1400" b="1" i="1" dirty="0" err="1"/>
              <a:t>paForOf</a:t>
            </a:r>
            <a:r>
              <a:rPr lang="es-ES" sz="1400" b="1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57385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260D0-E46F-45C5-A52E-3FCCA1C1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.container.clear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.dataSource.length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.container.createEmbeddedView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PaIteratorContext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9921267-D757-4407-BD81-FA57B1D9EC76}"/>
              </a:ext>
            </a:extLst>
          </p:cNvPr>
          <p:cNvCxnSpPr/>
          <p:nvPr/>
        </p:nvCxnSpPr>
        <p:spPr>
          <a:xfrm>
            <a:off x="3779912" y="83671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8A4F028-3CE8-4A16-B5B1-0A48612685DE}"/>
              </a:ext>
            </a:extLst>
          </p:cNvPr>
          <p:cNvCxnSpPr/>
          <p:nvPr/>
        </p:nvCxnSpPr>
        <p:spPr>
          <a:xfrm>
            <a:off x="3779912" y="8367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FEC0B85-8B9E-439C-A73D-1B787ECDCEB7}"/>
              </a:ext>
            </a:extLst>
          </p:cNvPr>
          <p:cNvSpPr txBox="1"/>
          <p:nvPr/>
        </p:nvSpPr>
        <p:spPr>
          <a:xfrm>
            <a:off x="5525758" y="722034"/>
            <a:ext cx="19265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/>
              <a:t>Vacía el </a:t>
            </a:r>
            <a:r>
              <a:rPr lang="es-ES" sz="1200" b="1" dirty="0" err="1"/>
              <a:t>view</a:t>
            </a:r>
            <a:r>
              <a:rPr lang="es-ES" sz="1200" b="1" dirty="0"/>
              <a:t> container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0FF2B-28C0-418A-9FF4-51C8D394A7DD}"/>
              </a:ext>
            </a:extLst>
          </p:cNvPr>
          <p:cNvCxnSpPr/>
          <p:nvPr/>
        </p:nvCxnSpPr>
        <p:spPr>
          <a:xfrm>
            <a:off x="457200" y="1988840"/>
            <a:ext cx="10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D316898-2435-4AFF-99D8-AB0B0B3368E8}"/>
              </a:ext>
            </a:extLst>
          </p:cNvPr>
          <p:cNvCxnSpPr>
            <a:cxnSpLocks/>
          </p:cNvCxnSpPr>
          <p:nvPr/>
        </p:nvCxnSpPr>
        <p:spPr>
          <a:xfrm>
            <a:off x="457200" y="1988840"/>
            <a:ext cx="0" cy="350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1BFC81-C3C2-40CA-B547-8A3CD993A023}"/>
              </a:ext>
            </a:extLst>
          </p:cNvPr>
          <p:cNvSpPr txBox="1"/>
          <p:nvPr/>
        </p:nvSpPr>
        <p:spPr>
          <a:xfrm>
            <a:off x="457199" y="5493604"/>
            <a:ext cx="7643191" cy="10772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Añade una nueva </a:t>
            </a:r>
            <a:r>
              <a:rPr lang="es-ES" sz="1600" b="1" i="1" dirty="0" err="1"/>
              <a:t>view</a:t>
            </a:r>
            <a:r>
              <a:rPr lang="es-ES" sz="1600" b="1" dirty="0"/>
              <a:t> usando el método </a:t>
            </a:r>
            <a:r>
              <a:rPr lang="es-ES" sz="1600" b="1" i="1" dirty="0" err="1"/>
              <a:t>createEmbeddedView</a:t>
            </a:r>
            <a:r>
              <a:rPr lang="es-ES" sz="1600" b="1" dirty="0"/>
              <a:t>. Dos argumentos el </a:t>
            </a:r>
            <a:r>
              <a:rPr lang="es-ES" sz="1600" b="1" i="1" dirty="0" err="1"/>
              <a:t>templateRef</a:t>
            </a:r>
            <a:r>
              <a:rPr lang="es-ES" sz="1600" b="1" dirty="0"/>
              <a:t> que proporciona contenido para insertar en el </a:t>
            </a:r>
            <a:r>
              <a:rPr lang="es-ES" sz="1600" b="1" i="1" dirty="0"/>
              <a:t>container</a:t>
            </a:r>
            <a:r>
              <a:rPr lang="es-ES" sz="1600" b="1" dirty="0"/>
              <a:t> y el dato para el valor implícito suministrado por la propiedad </a:t>
            </a:r>
            <a:r>
              <a:rPr lang="es-ES" sz="1600" b="1" i="1" dirty="0"/>
              <a:t>$</a:t>
            </a:r>
            <a:r>
              <a:rPr lang="es-ES" sz="1600" b="1" i="1" dirty="0" err="1"/>
              <a:t>implicit</a:t>
            </a:r>
            <a:r>
              <a:rPr lang="es-ES" sz="1600" b="1" i="1" dirty="0"/>
              <a:t> </a:t>
            </a:r>
            <a:r>
              <a:rPr lang="es-ES" sz="1600" b="1" dirty="0"/>
              <a:t>del objeto </a:t>
            </a:r>
            <a:r>
              <a:rPr lang="es-ES" sz="1600" b="1" i="1" dirty="0" err="1"/>
              <a:t>PaIteratorContext</a:t>
            </a:r>
            <a:r>
              <a:rPr lang="es-E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14320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6E7C0-D3ED-495E-A9AD-1906F78C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3"/>
          </a:xfrm>
        </p:spPr>
        <p:txBody>
          <a:bodyPr/>
          <a:lstStyle/>
          <a:p>
            <a:r>
              <a:rPr lang="es-ES" sz="2400" dirty="0"/>
              <a:t>La propiedad </a:t>
            </a:r>
            <a:r>
              <a:rPr lang="es-ES" sz="2400" i="1" dirty="0"/>
              <a:t>selector </a:t>
            </a:r>
            <a:r>
              <a:rPr lang="es-ES" sz="2400" dirty="0"/>
              <a:t>en el decorador @Directive enlaza elementos que tengan el atributo </a:t>
            </a:r>
            <a:r>
              <a:rPr lang="es-ES" sz="2400" i="1" dirty="0" err="1"/>
              <a:t>paForOf</a:t>
            </a:r>
            <a:r>
              <a:rPr lang="es-ES" sz="2400" dirty="0"/>
              <a:t> que recordemos que es la fuente de datos que serán iterados.</a:t>
            </a:r>
          </a:p>
          <a:p>
            <a:r>
              <a:rPr lang="es-ES" sz="2400" dirty="0"/>
              <a:t>El método </a:t>
            </a:r>
            <a:r>
              <a:rPr lang="es-ES" sz="2400" i="1" dirty="0" err="1"/>
              <a:t>ngOnInit</a:t>
            </a:r>
            <a:r>
              <a:rPr lang="es-ES" sz="2400" dirty="0"/>
              <a:t> vacía el </a:t>
            </a:r>
            <a:r>
              <a:rPr lang="es-ES" sz="2400" i="1" dirty="0" err="1"/>
              <a:t>view</a:t>
            </a:r>
            <a:r>
              <a:rPr lang="es-ES" sz="2400" i="1" dirty="0"/>
              <a:t> container</a:t>
            </a:r>
            <a:r>
              <a:rPr lang="es-ES" sz="2400" dirty="0"/>
              <a:t>, es decir, la table, usando el método </a:t>
            </a:r>
            <a:r>
              <a:rPr lang="es-ES" sz="2400" i="1" dirty="0" err="1"/>
              <a:t>clear</a:t>
            </a:r>
            <a:r>
              <a:rPr lang="es-ES" sz="2400" dirty="0"/>
              <a:t> y añade una nueva </a:t>
            </a:r>
            <a:r>
              <a:rPr lang="es-ES" sz="2400" i="1" dirty="0" err="1"/>
              <a:t>view</a:t>
            </a:r>
            <a:r>
              <a:rPr lang="es-ES" sz="2400" dirty="0"/>
              <a:t>, es decir una fila, para cada objeto usando el método </a:t>
            </a:r>
            <a:r>
              <a:rPr lang="es-ES" sz="2400" i="1" dirty="0" err="1"/>
              <a:t>createEmbeddedView</a:t>
            </a:r>
            <a:endParaRPr lang="es-ES" sz="2400" i="1" dirty="0"/>
          </a:p>
          <a:p>
            <a:r>
              <a:rPr lang="es-ES" sz="2400" dirty="0"/>
              <a:t>Aspectos importantes del trabajo con </a:t>
            </a:r>
            <a:r>
              <a:rPr lang="es-ES" sz="2400" i="1" dirty="0" err="1"/>
              <a:t>view</a:t>
            </a:r>
            <a:r>
              <a:rPr lang="es-ES" sz="2400" i="1" dirty="0"/>
              <a:t> </a:t>
            </a:r>
            <a:r>
              <a:rPr lang="es-ES" sz="2400" i="1" dirty="0" err="1"/>
              <a:t>containers</a:t>
            </a:r>
            <a:r>
              <a:rPr lang="es-ES" sz="2400" dirty="0"/>
              <a:t>:</a:t>
            </a:r>
          </a:p>
          <a:p>
            <a:pPr marL="709613" lvl="1" indent="-342900">
              <a:buAutoNum type="arabicPeriod"/>
            </a:pPr>
            <a:r>
              <a:rPr lang="es-ES" dirty="0"/>
              <a:t>Un </a:t>
            </a:r>
            <a:r>
              <a:rPr lang="es-ES" i="1" dirty="0" err="1"/>
              <a:t>view</a:t>
            </a:r>
            <a:r>
              <a:rPr lang="es-ES" i="1" dirty="0"/>
              <a:t> container </a:t>
            </a:r>
            <a:r>
              <a:rPr lang="es-ES" dirty="0"/>
              <a:t>puede ser rellenado con múltiples </a:t>
            </a:r>
            <a:r>
              <a:rPr lang="es-ES" dirty="0" err="1"/>
              <a:t>views</a:t>
            </a:r>
            <a:r>
              <a:rPr lang="es-ES" dirty="0"/>
              <a:t>.</a:t>
            </a:r>
          </a:p>
          <a:p>
            <a:pPr marL="709613" lvl="1" indent="-342900">
              <a:buAutoNum type="arabicPeriod"/>
            </a:pPr>
            <a:r>
              <a:rPr lang="es-ES" dirty="0"/>
              <a:t>Una plantilla puede ser reutilizada para crear múltiples </a:t>
            </a:r>
            <a:r>
              <a:rPr lang="es-ES" i="1" dirty="0" err="1"/>
              <a:t>views</a:t>
            </a:r>
            <a:endParaRPr lang="es-ES" i="1" dirty="0"/>
          </a:p>
          <a:p>
            <a:pPr marL="709613" lvl="1" indent="-342900">
              <a:buAutoNum type="arabicPeriod"/>
            </a:pPr>
            <a:r>
              <a:rPr lang="es-ES" dirty="0"/>
              <a:t>La </a:t>
            </a:r>
            <a:r>
              <a:rPr lang="es-ES" sz="2400" dirty="0"/>
              <a:t>@Directive</a:t>
            </a:r>
            <a:r>
              <a:rPr lang="es-ES" dirty="0"/>
              <a:t> no tiene especial conocimiento sobre con que dato esta trabajando y desconoce el contenido que se esta generando.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70340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D32AF-6D22-48E7-9B5D-583D6F6A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Activamos directiva: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6.9)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7236296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4644008" y="558924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13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09238-C051-4352-9943-80D12DCE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Proporcionando datos adicionales. Por ejemplo, </a:t>
            </a:r>
            <a:r>
              <a:rPr lang="es-ES" sz="2000" i="1" dirty="0" err="1"/>
              <a:t>ngFor</a:t>
            </a:r>
            <a:r>
              <a:rPr lang="es-ES" sz="2000" dirty="0"/>
              <a:t> proporciona </a:t>
            </a:r>
            <a:r>
              <a:rPr lang="es-ES" sz="2000" i="1" dirty="0" err="1"/>
              <a:t>odd</a:t>
            </a:r>
            <a:r>
              <a:rPr lang="es-ES" sz="2000" i="1" dirty="0"/>
              <a:t>, </a:t>
            </a:r>
            <a:r>
              <a:rPr lang="es-ES" sz="2000" i="1" dirty="0" err="1"/>
              <a:t>even</a:t>
            </a:r>
            <a:r>
              <a:rPr lang="es-ES" sz="2000" i="1" dirty="0"/>
              <a:t>, </a:t>
            </a:r>
            <a:r>
              <a:rPr lang="es-ES" sz="2000" i="1" dirty="0" err="1"/>
              <a:t>first</a:t>
            </a:r>
            <a:r>
              <a:rPr lang="es-ES" sz="2000" i="1" dirty="0"/>
              <a:t> y </a:t>
            </a:r>
            <a:r>
              <a:rPr lang="es-ES" sz="2000" i="1" dirty="0" err="1"/>
              <a:t>last</a:t>
            </a:r>
            <a:r>
              <a:rPr lang="es-ES" sz="2000" dirty="0"/>
              <a:t>.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iterator.directive.ts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6.10)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ViewContainerRef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Input,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paForOf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container: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ViewContainerRef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{}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@Input(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paForOf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09668308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6B887-F9BB-460E-9305-5ACA3005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6372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.container.clear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.dataSource.length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.container.createEmbeddedView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PaIteratorContext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i,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.dataSource.length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PaIteratorContext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total: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.odd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index % 2 == 1;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.even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.odd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index == total - 1;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EFC969-E3CF-4A41-979F-B57F8C7758B2}"/>
              </a:ext>
            </a:extLst>
          </p:cNvPr>
          <p:cNvSpPr txBox="1"/>
          <p:nvPr/>
        </p:nvSpPr>
        <p:spPr>
          <a:xfrm>
            <a:off x="4919504" y="2204864"/>
            <a:ext cx="3744416" cy="11695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Define propiedades adicionales en </a:t>
            </a:r>
            <a:r>
              <a:rPr lang="es-ES" sz="1400" b="1" i="1" dirty="0" err="1"/>
              <a:t>PaIteratorContext</a:t>
            </a:r>
            <a:r>
              <a:rPr lang="es-ES" sz="1400" b="1" dirty="0"/>
              <a:t> y amplia su constructor para que reciba parámetros adicionales que son usados para producir valores de propiedades.</a:t>
            </a:r>
          </a:p>
        </p:txBody>
      </p:sp>
    </p:spTree>
    <p:extLst>
      <p:ext uri="{BB962C8B-B14F-4D97-AF65-F5344CB8AC3E}">
        <p14:creationId xmlns:p14="http://schemas.microsoft.com/office/powerpoint/2010/main" val="14412350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5538A-14BE-42C1-B8F3-2901B648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Usando en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>
                <a:sym typeface="Wingdings" panose="05000000000000000000" pitchFamily="2" charset="2"/>
              </a:rPr>
              <a:t>template.html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	</a:t>
            </a:r>
            <a:r>
              <a:rPr lang="es-E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6.11)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Show Table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paIf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ng-template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paForOf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let-item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let-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="index"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let-odd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let-even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latin typeface="Consolas" panose="020B06090202040302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8ACC47-B39B-492B-802A-414CA895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727141"/>
            <a:ext cx="2426418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958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89F66-38BB-4044-8BF4-97F804A5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r>
              <a:rPr lang="es-ES" sz="2400" dirty="0"/>
              <a:t>Usando </a:t>
            </a:r>
            <a:r>
              <a:rPr lang="es-ES" sz="2400" b="1" dirty="0" err="1"/>
              <a:t>Sintáxis</a:t>
            </a:r>
            <a:r>
              <a:rPr lang="es-ES" sz="2400" b="1" dirty="0"/>
              <a:t> Concisa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>
                <a:sym typeface="Wingdings" panose="05000000000000000000" pitchFamily="2" charset="2"/>
              </a:rPr>
              <a:t>template.html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  <a:r>
              <a:rPr lang="es-ES" sz="2400" b="1" dirty="0"/>
              <a:t> 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s-ES" sz="1600" b="1" dirty="0">
                <a:latin typeface="Consolas" panose="020B0609020204030204" pitchFamily="49" charset="0"/>
              </a:rPr>
              <a:t>-MICROTEMPLATES-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(Listado 6.12)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Show Table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paIf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=index; let odd=odd; let even=even"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F429C8-BA87-4805-BBC0-5F303DC39796}"/>
              </a:ext>
            </a:extLst>
          </p:cNvPr>
          <p:cNvSpPr txBox="1"/>
          <p:nvPr/>
        </p:nvSpPr>
        <p:spPr>
          <a:xfrm>
            <a:off x="5981328" y="6050683"/>
            <a:ext cx="23042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2232879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tema:</a:t>
            </a:r>
          </a:p>
          <a:p>
            <a:pPr marL="0" indent="0">
              <a:buNone/>
            </a:pPr>
            <a:r>
              <a:rPr lang="es-ES" b="1" dirty="0"/>
              <a:t>Directivas </a:t>
            </a:r>
            <a:r>
              <a:rPr lang="es-ES" b="1" dirty="0" err="1"/>
              <a:t>Structural</a:t>
            </a:r>
            <a:r>
              <a:rPr lang="es-ES" dirty="0"/>
              <a:t>: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Cambian el </a:t>
            </a:r>
            <a:r>
              <a:rPr lang="es-ES" i="1" dirty="0" err="1"/>
              <a:t>layout</a:t>
            </a:r>
            <a:r>
              <a:rPr lang="es-ES" dirty="0"/>
              <a:t> de un documento HTML añadiendo y eliminando elementos.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Son reconocidas porque usan el </a:t>
            </a:r>
            <a:r>
              <a:rPr lang="es-ES" dirty="0" err="1"/>
              <a:t>asterisko</a:t>
            </a:r>
            <a:r>
              <a:rPr lang="es-ES" dirty="0"/>
              <a:t>(</a:t>
            </a:r>
            <a:r>
              <a:rPr lang="es-ES" dirty="0" err="1"/>
              <a:t>micro-templates</a:t>
            </a:r>
            <a:r>
              <a:rPr lang="es-ES" dirty="0"/>
              <a:t>) tal como </a:t>
            </a:r>
            <a:r>
              <a:rPr lang="es-ES" i="1" dirty="0"/>
              <a:t>*</a:t>
            </a:r>
            <a:r>
              <a:rPr lang="es-ES" i="1" dirty="0" err="1"/>
              <a:t>ngIf</a:t>
            </a:r>
            <a:r>
              <a:rPr lang="es-ES" i="1" dirty="0"/>
              <a:t>  </a:t>
            </a:r>
            <a:r>
              <a:rPr lang="es-ES" dirty="0"/>
              <a:t>y </a:t>
            </a:r>
            <a:r>
              <a:rPr lang="es-ES" i="1" dirty="0"/>
              <a:t>*</a:t>
            </a:r>
            <a:r>
              <a:rPr lang="es-ES" i="1" dirty="0" err="1"/>
              <a:t>ngFor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Son aplicadas mediante un elemento </a:t>
            </a:r>
            <a:r>
              <a:rPr lang="es-ES" b="1" dirty="0"/>
              <a:t>ng-</a:t>
            </a:r>
            <a:r>
              <a:rPr lang="es-ES" b="1" dirty="0" err="1"/>
              <a:t>template</a:t>
            </a:r>
            <a:r>
              <a:rPr lang="es-ES" dirty="0"/>
              <a:t>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22D78-445E-4BAF-B817-E0BD2DF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r>
              <a:rPr lang="es-ES" u="sng" dirty="0"/>
              <a:t>Preparando el ejemplo: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Simplificando la plantilla: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		(Listado 6.1)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[pa-product]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(pa-category)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=$event"&gt;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'"&gt;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8490190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DA782-CD09-4503-974B-D2938519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2000" u="sng" dirty="0"/>
              <a:t>Creando una </a:t>
            </a:r>
            <a:r>
              <a:rPr lang="es-ES" sz="2000" u="sng" dirty="0" err="1"/>
              <a:t>Directive</a:t>
            </a:r>
            <a:r>
              <a:rPr lang="es-ES" sz="2000" u="sng" dirty="0"/>
              <a:t> </a:t>
            </a:r>
            <a:r>
              <a:rPr lang="es-ES" sz="2000" u="sng" dirty="0" err="1"/>
              <a:t>Structural</a:t>
            </a:r>
            <a:r>
              <a:rPr lang="es-ES" sz="2000" u="sng" dirty="0"/>
              <a:t> simple:</a:t>
            </a:r>
            <a:r>
              <a:rPr lang="es-ES" sz="2000" dirty="0"/>
              <a:t>	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lang="es-ES" sz="2000" dirty="0"/>
              <a:t> </a:t>
            </a:r>
            <a:r>
              <a:rPr lang="es-ES" sz="2000" b="1" dirty="0"/>
              <a:t>template.html </a:t>
            </a:r>
            <a:r>
              <a:rPr lang="es-ES" sz="2000" dirty="0"/>
              <a:t>en </a:t>
            </a:r>
            <a:r>
              <a:rPr lang="es-ES" sz="2000" b="1" dirty="0" err="1"/>
              <a:t>src</a:t>
            </a:r>
            <a:r>
              <a:rPr lang="es-ES" sz="2000" b="1" dirty="0"/>
              <a:t>/app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6.2)</a:t>
            </a:r>
            <a:endParaRPr lang="es-E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Show Table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paIf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[pa-product]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(pa-category)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=$event"&gt;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sp>
        <p:nvSpPr>
          <p:cNvPr id="2" name="Abrir llave 1"/>
          <p:cNvSpPr/>
          <p:nvPr/>
        </p:nvSpPr>
        <p:spPr>
          <a:xfrm>
            <a:off x="457200" y="1340768"/>
            <a:ext cx="226368" cy="1080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07504" y="270892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07504" y="62373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3851920" y="12687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851920" y="126876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940152" y="908720"/>
            <a:ext cx="274664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Únicamente mostrará la tabla en caso de que el </a:t>
            </a:r>
            <a:r>
              <a:rPr lang="es-ES" sz="1200" b="1" dirty="0" err="1"/>
              <a:t>checkbox</a:t>
            </a:r>
            <a:r>
              <a:rPr lang="es-ES" sz="1200" b="1" dirty="0"/>
              <a:t> haya sido </a:t>
            </a:r>
            <a:r>
              <a:rPr lang="es-ES" sz="1200" b="1" dirty="0" err="1"/>
              <a:t>checked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50167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4C42E-D31E-4920-BB12-06DF360F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Creando la Directiva </a:t>
            </a:r>
            <a:r>
              <a:rPr lang="es-ES" sz="2400" dirty="0" err="1"/>
              <a:t>Structural</a:t>
            </a:r>
            <a:r>
              <a:rPr lang="es-ES" sz="2400" dirty="0"/>
              <a:t>. 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structure.directive.ts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6.3)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ViewContainerRef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paIf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container: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ViewContainerRef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&gt;) {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@Input(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paIf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expressionResult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ngOnChanges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(changes: { [property: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expressionResult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change.isFirstChange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.container.clear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.container.createEmbeddedView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24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1B2728B-7F78-4F3F-B022-2C1C10109A76}"/>
              </a:ext>
            </a:extLst>
          </p:cNvPr>
          <p:cNvCxnSpPr/>
          <p:nvPr/>
        </p:nvCxnSpPr>
        <p:spPr>
          <a:xfrm flipH="1">
            <a:off x="1691680" y="2276872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8ACBA7-AE51-4FC4-8ED5-639AD17D4C3E}"/>
              </a:ext>
            </a:extLst>
          </p:cNvPr>
          <p:cNvSpPr txBox="1"/>
          <p:nvPr/>
        </p:nvSpPr>
        <p:spPr>
          <a:xfrm>
            <a:off x="6084168" y="1916832"/>
            <a:ext cx="2602632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Enlaza con elementos en el </a:t>
            </a:r>
            <a:r>
              <a:rPr lang="es-ES" sz="1200" b="1" dirty="0" err="1"/>
              <a:t>template</a:t>
            </a:r>
            <a:r>
              <a:rPr lang="es-ES" sz="1200" b="1" dirty="0"/>
              <a:t> que tengan el atributo “</a:t>
            </a:r>
            <a:r>
              <a:rPr lang="es-ES" sz="1200" b="1" dirty="0" err="1"/>
              <a:t>paIf</a:t>
            </a:r>
            <a:r>
              <a:rPr lang="es-ES" sz="1200" b="1" dirty="0"/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357CAE2-6649-4E8E-81FE-B8D09608E058}"/>
              </a:ext>
            </a:extLst>
          </p:cNvPr>
          <p:cNvCxnSpPr>
            <a:cxnSpLocks/>
          </p:cNvCxnSpPr>
          <p:nvPr/>
        </p:nvCxnSpPr>
        <p:spPr>
          <a:xfrm flipH="1">
            <a:off x="3203848" y="4221088"/>
            <a:ext cx="323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D66E53-9B30-456E-B010-EF0FC2D41B0A}"/>
              </a:ext>
            </a:extLst>
          </p:cNvPr>
          <p:cNvSpPr txBox="1"/>
          <p:nvPr/>
        </p:nvSpPr>
        <p:spPr>
          <a:xfrm>
            <a:off x="6439039" y="4437112"/>
            <a:ext cx="2602626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Propiedad que la directiva usa para recibir los resultados de la expresión desde la plantilla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C301D9-9CBF-4AC8-A709-6B9831B81BBC}"/>
              </a:ext>
            </a:extLst>
          </p:cNvPr>
          <p:cNvCxnSpPr/>
          <p:nvPr/>
        </p:nvCxnSpPr>
        <p:spPr>
          <a:xfrm>
            <a:off x="1403648" y="443711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AEB8AA5-1D29-469F-85D4-876390331315}"/>
              </a:ext>
            </a:extLst>
          </p:cNvPr>
          <p:cNvCxnSpPr/>
          <p:nvPr/>
        </p:nvCxnSpPr>
        <p:spPr>
          <a:xfrm>
            <a:off x="1403648" y="4437112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BCDF99-A760-4F09-AFBA-84B97EBBCB1E}"/>
              </a:ext>
            </a:extLst>
          </p:cNvPr>
          <p:cNvSpPr txBox="1"/>
          <p:nvPr/>
        </p:nvSpPr>
        <p:spPr>
          <a:xfrm>
            <a:off x="6228184" y="5445224"/>
            <a:ext cx="2458608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Recibe las notificaciones de cambio para que pueda responder con los cambios en el data </a:t>
            </a:r>
            <a:r>
              <a:rPr lang="es-ES" sz="1200" b="1" dirty="0" err="1"/>
              <a:t>model</a:t>
            </a:r>
            <a:endParaRPr lang="es-ES" sz="1200" b="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03AB951-4F63-4FA8-8BC9-5753EF04B01E}"/>
              </a:ext>
            </a:extLst>
          </p:cNvPr>
          <p:cNvCxnSpPr/>
          <p:nvPr/>
        </p:nvCxnSpPr>
        <p:spPr>
          <a:xfrm>
            <a:off x="6228184" y="443711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30541FE-B21D-4511-8913-9BF23B3EF1DD}"/>
              </a:ext>
            </a:extLst>
          </p:cNvPr>
          <p:cNvCxnSpPr/>
          <p:nvPr/>
        </p:nvCxnSpPr>
        <p:spPr>
          <a:xfrm>
            <a:off x="6439039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699A213-EEEC-4F96-B0F6-2B148862993D}"/>
              </a:ext>
            </a:extLst>
          </p:cNvPr>
          <p:cNvCxnSpPr/>
          <p:nvPr/>
        </p:nvCxnSpPr>
        <p:spPr>
          <a:xfrm>
            <a:off x="4139952" y="3068960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58140FD-5643-4EA6-B514-94FE7696D1DC}"/>
              </a:ext>
            </a:extLst>
          </p:cNvPr>
          <p:cNvCxnSpPr>
            <a:cxnSpLocks/>
          </p:cNvCxnSpPr>
          <p:nvPr/>
        </p:nvCxnSpPr>
        <p:spPr>
          <a:xfrm>
            <a:off x="4139952" y="306896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E508EE7-61C0-49A5-B6E1-67DCD9D79084}"/>
              </a:ext>
            </a:extLst>
          </p:cNvPr>
          <p:cNvSpPr txBox="1"/>
          <p:nvPr/>
        </p:nvSpPr>
        <p:spPr>
          <a:xfrm>
            <a:off x="5652120" y="2780928"/>
            <a:ext cx="3034662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Maneja los contenidos del </a:t>
            </a:r>
            <a:r>
              <a:rPr lang="es-ES" sz="1200" b="1" dirty="0" err="1"/>
              <a:t>view</a:t>
            </a:r>
            <a:r>
              <a:rPr lang="es-ES" sz="1200" b="1" dirty="0"/>
              <a:t> container: colección de </a:t>
            </a:r>
            <a:r>
              <a:rPr lang="es-ES" sz="1200" b="1" dirty="0" err="1"/>
              <a:t>views</a:t>
            </a:r>
            <a:r>
              <a:rPr lang="es-ES" sz="1200" b="1" dirty="0"/>
              <a:t> o regiones HTML con elementos que contienen directivas, </a:t>
            </a:r>
            <a:r>
              <a:rPr lang="es-ES" sz="1200" b="1" dirty="0" err="1"/>
              <a:t>bindings</a:t>
            </a:r>
            <a:r>
              <a:rPr lang="es-ES" sz="1200" b="1" dirty="0"/>
              <a:t> o expresiones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1DE5EBA-F984-47A9-937D-C0167B859DFB}"/>
              </a:ext>
            </a:extLst>
          </p:cNvPr>
          <p:cNvCxnSpPr/>
          <p:nvPr/>
        </p:nvCxnSpPr>
        <p:spPr>
          <a:xfrm flipV="1">
            <a:off x="3203848" y="587727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D12F5C6-8877-4999-9FEC-B3C6C39D4168}"/>
              </a:ext>
            </a:extLst>
          </p:cNvPr>
          <p:cNvSpPr txBox="1"/>
          <p:nvPr/>
        </p:nvSpPr>
        <p:spPr>
          <a:xfrm>
            <a:off x="1115616" y="6165304"/>
            <a:ext cx="49685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/>
              <a:t>Añade una </a:t>
            </a:r>
            <a:r>
              <a:rPr lang="es-ES" sz="1200" b="1" dirty="0" err="1"/>
              <a:t>view</a:t>
            </a:r>
            <a:r>
              <a:rPr lang="es-ES" sz="1200" b="1" dirty="0"/>
              <a:t> al </a:t>
            </a:r>
            <a:r>
              <a:rPr lang="es-ES" sz="1200" b="1" dirty="0" err="1"/>
              <a:t>view</a:t>
            </a:r>
            <a:r>
              <a:rPr lang="es-ES" sz="1200" b="1" dirty="0"/>
              <a:t> container. Su argumento es un </a:t>
            </a:r>
            <a:r>
              <a:rPr lang="es-ES" sz="1200" b="1" dirty="0" err="1"/>
              <a:t>TemplateRef</a:t>
            </a:r>
            <a:r>
              <a:rPr lang="es-ES" sz="1200" b="1" dirty="0"/>
              <a:t> que representa el contenido del elemento ng-</a:t>
            </a:r>
            <a:r>
              <a:rPr lang="es-ES" sz="1200" b="1" dirty="0" err="1"/>
              <a:t>template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4565747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8B272-BD98-4D73-8BCA-29217EFE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Activando la Directiva </a:t>
            </a:r>
            <a:r>
              <a:rPr lang="es-ES" sz="2000" dirty="0" err="1"/>
              <a:t>Structural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app.module.ts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Listado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6.4)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800" b="1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97160" y="350100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97160" y="508518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4029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93BD5-3B67-4FF2-A2DD-3F4A2693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Proporcionando un valor para la expresión inicial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6.5)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//… parte omitida por brevedad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showTable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497F83D-84F1-460C-9E0F-35F29939FAD2}"/>
              </a:ext>
            </a:extLst>
          </p:cNvPr>
          <p:cNvCxnSpPr>
            <a:cxnSpLocks/>
          </p:cNvCxnSpPr>
          <p:nvPr/>
        </p:nvCxnSpPr>
        <p:spPr>
          <a:xfrm flipH="1">
            <a:off x="3707904" y="6021288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55EF7E4-8AFD-4807-AE32-1533528EBDA4}"/>
              </a:ext>
            </a:extLst>
          </p:cNvPr>
          <p:cNvCxnSpPr>
            <a:cxnSpLocks/>
          </p:cNvCxnSpPr>
          <p:nvPr/>
        </p:nvCxnSpPr>
        <p:spPr>
          <a:xfrm flipV="1">
            <a:off x="6516216" y="5005625"/>
            <a:ext cx="15519" cy="10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2AD0E24-9410-4D8D-9D85-2EA46F95519C}"/>
              </a:ext>
            </a:extLst>
          </p:cNvPr>
          <p:cNvSpPr txBox="1"/>
          <p:nvPr/>
        </p:nvSpPr>
        <p:spPr>
          <a:xfrm>
            <a:off x="6531735" y="5005625"/>
            <a:ext cx="2304252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Da “true” como valor inicial por lo que el contenido del ng-</a:t>
            </a:r>
            <a:r>
              <a:rPr lang="es-ES" sz="1200" b="1" dirty="0" err="1"/>
              <a:t>template</a:t>
            </a:r>
            <a:r>
              <a:rPr lang="es-ES" sz="1200" b="1" dirty="0"/>
              <a:t> será visible cuando la aplicación arranque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773C3C-B11B-4EC9-9A32-1C1FE5DDE9E0}"/>
              </a:ext>
            </a:extLst>
          </p:cNvPr>
          <p:cNvSpPr txBox="1"/>
          <p:nvPr/>
        </p:nvSpPr>
        <p:spPr>
          <a:xfrm>
            <a:off x="6791520" y="6293460"/>
            <a:ext cx="17846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01999266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4FE9-7933-4D1E-B9C7-6FCE6A9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2000" u="sng" dirty="0"/>
              <a:t>Usando la </a:t>
            </a:r>
            <a:r>
              <a:rPr lang="es-ES" sz="2000" b="1" u="sng" dirty="0"/>
              <a:t>sintaxis concisa </a:t>
            </a:r>
            <a:r>
              <a:rPr lang="es-ES" sz="2000" u="sng" dirty="0"/>
              <a:t>para la Directiva </a:t>
            </a:r>
            <a:r>
              <a:rPr lang="es-ES" sz="2000" u="sng" dirty="0" err="1"/>
              <a:t>Structural</a:t>
            </a:r>
            <a:endParaRPr lang="es-ES" sz="2000" u="sng" dirty="0"/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template.html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6.6)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Show Table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paIf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[pa-product]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(pa-category)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=$event"&gt;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53C640A-F6AA-41D8-A243-12C00787DEA1}"/>
              </a:ext>
            </a:extLst>
          </p:cNvPr>
          <p:cNvCxnSpPr/>
          <p:nvPr/>
        </p:nvCxnSpPr>
        <p:spPr>
          <a:xfrm>
            <a:off x="1763688" y="2420888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158E199-DA59-4DEE-8417-E335C97C682F}"/>
              </a:ext>
            </a:extLst>
          </p:cNvPr>
          <p:cNvCxnSpPr/>
          <p:nvPr/>
        </p:nvCxnSpPr>
        <p:spPr>
          <a:xfrm>
            <a:off x="1763688" y="2420888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689D17D-E091-45FF-ABB3-BE1F73A96806}"/>
              </a:ext>
            </a:extLst>
          </p:cNvPr>
          <p:cNvCxnSpPr>
            <a:cxnSpLocks/>
          </p:cNvCxnSpPr>
          <p:nvPr/>
        </p:nvCxnSpPr>
        <p:spPr>
          <a:xfrm>
            <a:off x="7092280" y="24208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E43CC2-E7FB-4B99-90C1-4EB01268D221}"/>
              </a:ext>
            </a:extLst>
          </p:cNvPr>
          <p:cNvCxnSpPr/>
          <p:nvPr/>
        </p:nvCxnSpPr>
        <p:spPr>
          <a:xfrm flipV="1">
            <a:off x="7236296" y="98072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48D5AC-3C79-494C-BAAB-284763E951D8}"/>
              </a:ext>
            </a:extLst>
          </p:cNvPr>
          <p:cNvSpPr txBox="1"/>
          <p:nvPr/>
        </p:nvSpPr>
        <p:spPr>
          <a:xfrm>
            <a:off x="7236296" y="980728"/>
            <a:ext cx="1728187" cy="13849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se ha eliminado </a:t>
            </a:r>
            <a:r>
              <a:rPr lang="es-ES" sz="1200" b="1" i="1" dirty="0"/>
              <a:t>ng-</a:t>
            </a:r>
            <a:r>
              <a:rPr lang="es-ES" sz="1200" b="1" i="1" dirty="0" err="1"/>
              <a:t>template</a:t>
            </a:r>
            <a:r>
              <a:rPr lang="es-ES" sz="1200" b="1" dirty="0"/>
              <a:t> y en su lugar </a:t>
            </a:r>
            <a:r>
              <a:rPr lang="es-ES" sz="1200" b="1" i="1" dirty="0"/>
              <a:t>*</a:t>
            </a:r>
            <a:r>
              <a:rPr lang="es-ES" sz="1200" b="1" i="1" dirty="0" err="1"/>
              <a:t>paIf</a:t>
            </a:r>
            <a:r>
              <a:rPr lang="es-ES" sz="1200" b="1" i="1" dirty="0"/>
              <a:t> </a:t>
            </a:r>
            <a:r>
              <a:rPr lang="es-ES" sz="1200" b="1" dirty="0"/>
              <a:t>que le dice a Angular que esto es una directiva </a:t>
            </a:r>
            <a:r>
              <a:rPr lang="es-ES" sz="1200" b="1" dirty="0" err="1"/>
              <a:t>structural</a:t>
            </a:r>
            <a:r>
              <a:rPr lang="es-ES" sz="1200" b="1" dirty="0"/>
              <a:t> que usa la </a:t>
            </a:r>
            <a:r>
              <a:rPr lang="es-ES" sz="1200" b="1" u="sng" dirty="0" err="1"/>
              <a:t>syntaxis</a:t>
            </a:r>
            <a:r>
              <a:rPr lang="es-ES" sz="1200" b="1" u="sng" dirty="0"/>
              <a:t> concisa</a:t>
            </a:r>
            <a:r>
              <a:rPr lang="es-ES" sz="1200" b="1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58A481-8D51-4381-932A-737FEF6F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6053454"/>
            <a:ext cx="1932599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922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87BEA-50D5-4165-9E9A-70DF0E24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264693"/>
          </a:xfrm>
        </p:spPr>
        <p:txBody>
          <a:bodyPr/>
          <a:lstStyle/>
          <a:p>
            <a:pPr marL="0" indent="0">
              <a:buNone/>
            </a:pPr>
            <a:r>
              <a:rPr lang="es-ES" sz="2000" u="sng" dirty="0"/>
              <a:t>Creando Directivas </a:t>
            </a:r>
            <a:r>
              <a:rPr lang="es-ES" sz="2000" u="sng" dirty="0" err="1"/>
              <a:t>Structural</a:t>
            </a:r>
            <a:r>
              <a:rPr lang="es-ES" sz="2000" u="sng" dirty="0"/>
              <a:t> iterativas</a:t>
            </a:r>
          </a:p>
          <a:p>
            <a:pPr marL="0" indent="0">
              <a:buNone/>
            </a:pPr>
            <a:r>
              <a:rPr lang="es-ES" sz="2000" dirty="0"/>
              <a:t>Preparando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template.html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6.7)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Show Table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paIf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showTable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paForOf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let-item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="4"&gt;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76F6F19-5120-436A-AAA4-2207DCF179FA}"/>
              </a:ext>
            </a:extLst>
          </p:cNvPr>
          <p:cNvCxnSpPr/>
          <p:nvPr/>
        </p:nvCxnSpPr>
        <p:spPr>
          <a:xfrm>
            <a:off x="251520" y="486916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CC63E9C-A35B-4316-B0B0-A95E44ED8C73}"/>
              </a:ext>
            </a:extLst>
          </p:cNvPr>
          <p:cNvCxnSpPr>
            <a:cxnSpLocks/>
          </p:cNvCxnSpPr>
          <p:nvPr/>
        </p:nvCxnSpPr>
        <p:spPr>
          <a:xfrm>
            <a:off x="251520" y="486916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ABAAB20-07B2-4FD0-A079-A0AD46E56AF2}"/>
              </a:ext>
            </a:extLst>
          </p:cNvPr>
          <p:cNvCxnSpPr/>
          <p:nvPr/>
        </p:nvCxnSpPr>
        <p:spPr>
          <a:xfrm>
            <a:off x="251520" y="659735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4D063F-0D4E-4E7C-A549-8E5D86BE4CC1}"/>
              </a:ext>
            </a:extLst>
          </p:cNvPr>
          <p:cNvSpPr txBox="1"/>
          <p:nvPr/>
        </p:nvSpPr>
        <p:spPr>
          <a:xfrm>
            <a:off x="3203848" y="5952436"/>
            <a:ext cx="561661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[</a:t>
            </a:r>
            <a:r>
              <a:rPr lang="es-ES" sz="1200" b="1" dirty="0" err="1"/>
              <a:t>paForOf</a:t>
            </a:r>
            <a:r>
              <a:rPr lang="es-ES" sz="1200" b="1" dirty="0"/>
              <a:t>] : obtiene el dato necesario para la directiva.</a:t>
            </a:r>
          </a:p>
          <a:p>
            <a:r>
              <a:rPr lang="es-ES" sz="1200" b="1" dirty="0" err="1"/>
              <a:t>let</a:t>
            </a:r>
            <a:r>
              <a:rPr lang="es-ES" sz="1200" b="1" dirty="0"/>
              <a:t>-ítem : define el valor implícito, es decir, el nombre de la variable usada para recuperar el data </a:t>
            </a:r>
            <a:r>
              <a:rPr lang="es-ES" sz="1200" b="1" dirty="0" err="1"/>
              <a:t>model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0058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52D4F2-DA27-410F-9B8D-A8764A04B83E}"/>
</file>

<file path=customXml/itemProps2.xml><?xml version="1.0" encoding="utf-8"?>
<ds:datastoreItem xmlns:ds="http://schemas.openxmlformats.org/officeDocument/2006/customXml" ds:itemID="{534CCFE5-B198-45EE-85BC-2387CB143FB8}"/>
</file>

<file path=customXml/itemProps3.xml><?xml version="1.0" encoding="utf-8"?>
<ds:datastoreItem xmlns:ds="http://schemas.openxmlformats.org/officeDocument/2006/customXml" ds:itemID="{7D58B60A-7F87-4F56-9BA9-D1768E4B0B59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4630</TotalTime>
  <Words>2579</Words>
  <Application>Microsoft Office PowerPoint</Application>
  <PresentationFormat>Presentación en pantalla (4:3)</PresentationFormat>
  <Paragraphs>299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357</cp:revision>
  <dcterms:created xsi:type="dcterms:W3CDTF">2012-09-30T16:13:01Z</dcterms:created>
  <dcterms:modified xsi:type="dcterms:W3CDTF">2021-09-10T09:27:08Z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