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av" ContentType="audio/wav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Override2.xml" ContentType="application/vnd.openxmlformats-officedocument.themeOverr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sldIdLst>
    <p:sldId id="256" r:id="rId2"/>
    <p:sldId id="257" r:id="rId3"/>
    <p:sldId id="260" r:id="rId4"/>
    <p:sldId id="261" r:id="rId5"/>
    <p:sldId id="287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85" r:id="rId40"/>
    <p:sldId id="286" r:id="rId41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44" autoAdjust="0"/>
    <p:restoredTop sz="94660"/>
  </p:normalViewPr>
  <p:slideViewPr>
    <p:cSldViewPr>
      <p:cViewPr varScale="1">
        <p:scale>
          <a:sx n="68" d="100"/>
          <a:sy n="68" d="100"/>
        </p:scale>
        <p:origin x="171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48" Type="http://schemas.openxmlformats.org/officeDocument/2006/relationships/customXml" Target="../customXml/item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E8C39CCD-AD91-4890-8833-01C0682F0D00}" type="datetimeFigureOut">
              <a:rPr lang="es-ES"/>
              <a:pPr>
                <a:defRPr/>
              </a:pPr>
              <a:t>13/09/2021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ES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1D8CC346-951D-41B2-B92F-5BC6E24E861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24263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audio" Target="../media/audio1.wav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audio" Target="../media/audio1.wav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BCC251C-736A-45F3-B943-CCD3D0A67D63}" type="datetimeFigureOut">
              <a:rPr lang="es-ES"/>
              <a:pPr>
                <a:defRPr/>
              </a:pPr>
              <a:t>13/09/2021</a:t>
            </a:fld>
            <a:endParaRPr lang="es-ES"/>
          </a:p>
        </p:txBody>
      </p:sp>
      <p:sp>
        <p:nvSpPr>
          <p:cNvPr id="5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F78D141-C358-413F-B216-F4F67B1D1072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zoom/>
    <p:sndAc>
      <p:stSnd>
        <p:snd r:embed="rId2" name="wind.wav"/>
      </p:stSnd>
    </p:sndAc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94FF0B-EDF0-4D92-8703-3E22DEE9A19C}" type="datetimeFigureOut">
              <a:rPr lang="es-ES"/>
              <a:pPr>
                <a:defRPr/>
              </a:pPr>
              <a:t>13/09/2021</a:t>
            </a:fld>
            <a:endParaRPr lang="es-ES"/>
          </a:p>
        </p:txBody>
      </p:sp>
      <p:sp>
        <p:nvSpPr>
          <p:cNvPr id="5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3A2DA4-F178-4A0A-9C89-1F2F8D9E7AB2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 spd="slow">
    <p:zoom/>
    <p:sndAc>
      <p:stSnd>
        <p:snd r:embed="rId1" name="wind.wav"/>
      </p:stSnd>
    </p:sndAc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ABC507-FD20-48C7-86DD-194D947AE138}" type="datetimeFigureOut">
              <a:rPr lang="es-ES"/>
              <a:pPr>
                <a:defRPr/>
              </a:pPr>
              <a:t>13/09/2021</a:t>
            </a:fld>
            <a:endParaRPr lang="es-ES"/>
          </a:p>
        </p:txBody>
      </p:sp>
      <p:sp>
        <p:nvSpPr>
          <p:cNvPr id="5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36DC56-2459-4136-8837-AB4751925EF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 spd="slow">
    <p:zoom/>
    <p:sndAc>
      <p:stSnd>
        <p:snd r:embed="rId1" name="wind.wav"/>
      </p:stSnd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167A9B-0E58-48AF-990A-545DEFC61EC8}" type="datetimeFigureOut">
              <a:rPr lang="es-ES"/>
              <a:pPr>
                <a:defRPr/>
              </a:pPr>
              <a:t>13/09/2021</a:t>
            </a:fld>
            <a:endParaRPr lang="es-ES"/>
          </a:p>
        </p:txBody>
      </p:sp>
      <p:sp>
        <p:nvSpPr>
          <p:cNvPr id="5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E28228-34DF-4887-9B39-C070A8D07FE1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 spd="slow">
    <p:zoom/>
    <p:sndAc>
      <p:stSnd>
        <p:snd r:embed="rId1" name="wind.wav"/>
      </p:stSnd>
    </p:sndAc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5681F52-29D1-48D4-BB58-E65B2F8AE19C}" type="datetimeFigureOut">
              <a:rPr lang="es-ES"/>
              <a:pPr>
                <a:defRPr/>
              </a:pPr>
              <a:t>13/09/2021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4070DDC-78A9-4738-AA0B-51352333076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zoom/>
    <p:sndAc>
      <p:stSnd>
        <p:snd r:embed="rId2" name="wind.wav"/>
      </p:stSnd>
    </p:sndAc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82D53-A2C8-45DB-B385-1743A847731B}" type="datetimeFigureOut">
              <a:rPr lang="es-ES"/>
              <a:pPr>
                <a:defRPr/>
              </a:pPr>
              <a:t>13/09/2021</a:t>
            </a:fld>
            <a:endParaRPr lang="es-ES"/>
          </a:p>
        </p:txBody>
      </p:sp>
      <p:sp>
        <p:nvSpPr>
          <p:cNvPr id="6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869DE7-EA01-4C9E-A439-6A3083F9CB1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 spd="slow">
    <p:zoom/>
    <p:sndAc>
      <p:stSnd>
        <p:snd r:embed="rId1" name="wind.wav"/>
      </p:stSnd>
    </p:sndAc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1A64E5-58EC-4C90-BECD-095D87AD5A08}" type="datetimeFigureOut">
              <a:rPr lang="es-ES"/>
              <a:pPr>
                <a:defRPr/>
              </a:pPr>
              <a:t>13/09/2021</a:t>
            </a:fld>
            <a:endParaRPr lang="es-ES"/>
          </a:p>
        </p:txBody>
      </p:sp>
      <p:sp>
        <p:nvSpPr>
          <p:cNvPr id="8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BC0E2B-FB09-4C43-A105-B0A680AA62A1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 spd="slow">
    <p:zoom/>
    <p:sndAc>
      <p:stSnd>
        <p:snd r:embed="rId1" name="wind.wav"/>
      </p:stSnd>
    </p:sndAc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4F6A6D-8E42-4A70-AF7D-AFCB3515CF82}" type="datetimeFigureOut">
              <a:rPr lang="es-ES"/>
              <a:pPr>
                <a:defRPr/>
              </a:pPr>
              <a:t>13/09/2021</a:t>
            </a:fld>
            <a:endParaRPr lang="es-ES"/>
          </a:p>
        </p:txBody>
      </p:sp>
      <p:sp>
        <p:nvSpPr>
          <p:cNvPr id="4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C55658-4812-4235-AB55-257D5BDEA7F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 spd="slow">
    <p:zoom/>
    <p:sndAc>
      <p:stSnd>
        <p:snd r:embed="rId1" name="wind.wav"/>
      </p:stSnd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343FF7-CE3B-4D41-BFBC-D00105C09623}" type="datetimeFigureOut">
              <a:rPr lang="es-ES"/>
              <a:pPr>
                <a:defRPr/>
              </a:pPr>
              <a:t>13/09/2021</a:t>
            </a:fld>
            <a:endParaRPr lang="es-ES"/>
          </a:p>
        </p:txBody>
      </p:sp>
      <p:sp>
        <p:nvSpPr>
          <p:cNvPr id="3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912D2F-AEE1-43C1-A57C-9A7E1E1FE3A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 spd="slow">
    <p:zoom/>
    <p:sndAc>
      <p:stSnd>
        <p:snd r:embed="rId1" name="wind.wav"/>
      </p:stSnd>
    </p:sndAc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7AF6C0-337F-4886-AF82-F389B24A210C}" type="datetimeFigureOut">
              <a:rPr lang="es-ES"/>
              <a:pPr>
                <a:defRPr/>
              </a:pPr>
              <a:t>13/09/2021</a:t>
            </a:fld>
            <a:endParaRPr lang="es-ES"/>
          </a:p>
        </p:txBody>
      </p:sp>
      <p:sp>
        <p:nvSpPr>
          <p:cNvPr id="6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F73E5F-9369-41BF-A029-9A955EF1862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 spd="slow">
    <p:zoom/>
    <p:sndAc>
      <p:stSnd>
        <p:snd r:embed="rId1" name="wind.wav"/>
      </p:stSnd>
    </p:sndAc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ortar y redondear rectángulo de esquina sencilla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5 Triángulo rectángulo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6 Forma libre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9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5E062CC-D765-47EA-A495-4EA041F4543C}" type="datetimeFigureOut">
              <a:rPr lang="es-ES"/>
              <a:pPr>
                <a:defRPr/>
              </a:pPr>
              <a:t>13/09/2021</a:t>
            </a:fld>
            <a:endParaRPr lang="es-ES"/>
          </a:p>
        </p:txBody>
      </p:sp>
      <p:sp>
        <p:nvSpPr>
          <p:cNvPr id="10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1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1550547-7952-4EBE-B1C4-E725604BDD4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 spd="slow">
    <p:zoom/>
    <p:sndAc>
      <p:stSnd>
        <p:snd r:embed="rId1" name="wind.wav"/>
      </p:stSnd>
    </p:sndAc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audio" Target="../media/audio1.wav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28" name="8 Marcador de título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1029" name="29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948696E-54F5-4D74-9761-3913C8C2221D}" type="datetimeFigureOut">
              <a:rPr lang="es-ES"/>
              <a:pPr>
                <a:defRPr/>
              </a:pPr>
              <a:t>13/09/2021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E4DFB97-061A-4E4E-86D3-853DF03BFC8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grpSp>
        <p:nvGrpSpPr>
          <p:cNvPr id="1033" name="1 Grupo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11 Forma libre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3" name="12 Forma libre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1" r:id="rId2"/>
    <p:sldLayoutId id="2147483673" r:id="rId3"/>
    <p:sldLayoutId id="2147483670" r:id="rId4"/>
    <p:sldLayoutId id="2147483669" r:id="rId5"/>
    <p:sldLayoutId id="2147483668" r:id="rId6"/>
    <p:sldLayoutId id="2147483667" r:id="rId7"/>
    <p:sldLayoutId id="2147483666" r:id="rId8"/>
    <p:sldLayoutId id="2147483674" r:id="rId9"/>
    <p:sldLayoutId id="2147483665" r:id="rId10"/>
    <p:sldLayoutId id="2147483664" r:id="rId11"/>
  </p:sldLayoutIdLst>
  <p:transition spd="slow">
    <p:zoom/>
    <p:sndAc>
      <p:stSnd>
        <p:snd r:embed="rId13" name="wind.wav"/>
      </p:stSnd>
    </p:sndAc>
  </p:transition>
  <p:txStyles>
    <p:titleStyle>
      <a:lvl1pPr algn="l" rtl="0" fontAlgn="base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fontAlgn="base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fontAlgn="base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fontAlgn="base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fontAlgn="base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ANGULAR</a:t>
            </a:r>
          </a:p>
        </p:txBody>
      </p:sp>
      <p:sp>
        <p:nvSpPr>
          <p:cNvPr id="14338" name="2 Subtítulo"/>
          <p:cNvSpPr>
            <a:spLocks noGrp="1"/>
          </p:cNvSpPr>
          <p:nvPr>
            <p:ph type="subTitle" idx="1"/>
          </p:nvPr>
        </p:nvSpPr>
        <p:spPr>
          <a:xfrm>
            <a:off x="533400" y="3228975"/>
            <a:ext cx="7854950" cy="1752600"/>
          </a:xfrm>
        </p:spPr>
        <p:txBody>
          <a:bodyPr/>
          <a:lstStyle/>
          <a:p>
            <a:pPr marR="0"/>
            <a:r>
              <a:rPr lang="es-ES" dirty="0"/>
              <a:t>7-  </a:t>
            </a:r>
            <a:r>
              <a:rPr lang="es-ES" dirty="0" err="1"/>
              <a:t>Components</a:t>
            </a:r>
            <a:endParaRPr lang="es-ES" b="1" dirty="0"/>
          </a:p>
        </p:txBody>
      </p:sp>
    </p:spTree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09950D-1BFF-4DF1-BE7B-01F5D7835A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32657"/>
            <a:ext cx="8229600" cy="5991944"/>
          </a:xfrm>
        </p:spPr>
        <p:txBody>
          <a:bodyPr/>
          <a:lstStyle/>
          <a:p>
            <a:pPr marL="0" indent="0">
              <a:buNone/>
            </a:pPr>
            <a:r>
              <a:rPr lang="es-ES" u="sng" dirty="0"/>
              <a:t>Definiendo Plantillas: </a:t>
            </a:r>
          </a:p>
          <a:p>
            <a:pPr marL="0" indent="0">
              <a:buNone/>
            </a:pPr>
            <a:r>
              <a:rPr lang="es-ES" dirty="0"/>
              <a:t>Hay dos maneras diferentes de definir plantillas: en línea con el decorador </a:t>
            </a:r>
            <a:r>
              <a:rPr lang="es-ES" i="1" dirty="0"/>
              <a:t>@</a:t>
            </a:r>
            <a:r>
              <a:rPr lang="es-ES" i="1" dirty="0" err="1"/>
              <a:t>Component</a:t>
            </a:r>
            <a:r>
              <a:rPr lang="es-ES" i="1" dirty="0"/>
              <a:t> </a:t>
            </a:r>
            <a:r>
              <a:rPr lang="es-ES" dirty="0"/>
              <a:t>o externamente en un fichero HTML.</a:t>
            </a:r>
          </a:p>
          <a:p>
            <a:pPr marL="0" indent="0">
              <a:buNone/>
            </a:pPr>
            <a:r>
              <a:rPr lang="es-ES" dirty="0"/>
              <a:t>1. En línea </a:t>
            </a: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b="1" dirty="0" err="1">
                <a:sym typeface="Wingdings" panose="05000000000000000000" pitchFamily="2" charset="2"/>
              </a:rPr>
              <a:t>productTable.component.ts</a:t>
            </a:r>
            <a:r>
              <a:rPr lang="es-ES" b="1" dirty="0">
                <a:sym typeface="Wingdings" panose="05000000000000000000" pitchFamily="2" charset="2"/>
              </a:rPr>
              <a:t> </a:t>
            </a:r>
            <a:r>
              <a:rPr lang="es-ES" dirty="0">
                <a:sym typeface="Wingdings" panose="05000000000000000000" pitchFamily="2" charset="2"/>
              </a:rPr>
              <a:t>en </a:t>
            </a:r>
            <a:r>
              <a:rPr lang="es-ES" b="1" dirty="0" err="1">
                <a:sym typeface="Wingdings" panose="05000000000000000000" pitchFamily="2" charset="2"/>
              </a:rPr>
              <a:t>src</a:t>
            </a:r>
            <a:r>
              <a:rPr lang="es-ES" b="1" dirty="0">
                <a:sym typeface="Wingdings" panose="05000000000000000000" pitchFamily="2" charset="2"/>
              </a:rPr>
              <a:t>/app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{ Component }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"@angular/core"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s-E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s-E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Component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({</a:t>
            </a:r>
          </a:p>
          <a:p>
            <a:pPr marL="0" indent="0">
              <a:buNone/>
            </a:pP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selector: </a:t>
            </a:r>
            <a:r>
              <a:rPr lang="es-ES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paProductTable</a:t>
            </a:r>
            <a:r>
              <a:rPr lang="es-ES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template: </a:t>
            </a:r>
            <a:r>
              <a:rPr lang="en-US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`&lt;div class='</a:t>
            </a:r>
            <a:r>
              <a:rPr lang="en-US" sz="20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bg</a:t>
            </a:r>
            <a:r>
              <a:rPr lang="en-US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-info p-2'&gt;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                This is a multiline template</a:t>
            </a:r>
          </a:p>
          <a:p>
            <a:pPr marL="0" indent="0">
              <a:buNone/>
            </a:pPr>
            <a:r>
              <a:rPr lang="es-ES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                &lt;/</a:t>
            </a:r>
            <a:r>
              <a:rPr lang="es-ES" sz="20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div</a:t>
            </a:r>
            <a:r>
              <a:rPr lang="es-ES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&gt;`</a:t>
            </a:r>
            <a:endParaRPr lang="es-ES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pPr marL="0" indent="0">
              <a:buNone/>
            </a:pPr>
            <a:r>
              <a:rPr lang="es-E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ProductTableComponent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{}</a:t>
            </a:r>
            <a:endParaRPr lang="es-ES" sz="2000" b="1" dirty="0"/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1B4DC838-DE1B-4E02-B1B1-77014F22C680}"/>
              </a:ext>
            </a:extLst>
          </p:cNvPr>
          <p:cNvCxnSpPr>
            <a:cxnSpLocks/>
          </p:cNvCxnSpPr>
          <p:nvPr/>
        </p:nvCxnSpPr>
        <p:spPr>
          <a:xfrm flipH="1" flipV="1">
            <a:off x="2555776" y="4149080"/>
            <a:ext cx="288032" cy="1224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C310F205-74B3-4F77-A64A-8D897D4890B0}"/>
              </a:ext>
            </a:extLst>
          </p:cNvPr>
          <p:cNvCxnSpPr/>
          <p:nvPr/>
        </p:nvCxnSpPr>
        <p:spPr>
          <a:xfrm>
            <a:off x="2843808" y="5373216"/>
            <a:ext cx="13681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4DA2ACE6-6239-43A9-941E-346AFE24DA38}"/>
              </a:ext>
            </a:extLst>
          </p:cNvPr>
          <p:cNvCxnSpPr/>
          <p:nvPr/>
        </p:nvCxnSpPr>
        <p:spPr>
          <a:xfrm flipH="1" flipV="1">
            <a:off x="3707904" y="4869160"/>
            <a:ext cx="504056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adroTexto 1"/>
          <p:cNvSpPr txBox="1"/>
          <p:nvPr/>
        </p:nvSpPr>
        <p:spPr>
          <a:xfrm>
            <a:off x="1907704" y="6021288"/>
            <a:ext cx="3888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(Listado 7.6)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46F35C7-6FF2-4316-830B-B31578A1633E}"/>
              </a:ext>
            </a:extLst>
          </p:cNvPr>
          <p:cNvSpPr txBox="1"/>
          <p:nvPr/>
        </p:nvSpPr>
        <p:spPr>
          <a:xfrm>
            <a:off x="6043664" y="5955269"/>
            <a:ext cx="2664296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dirty="0"/>
              <a:t>Visualizar</a:t>
            </a:r>
          </a:p>
        </p:txBody>
      </p:sp>
    </p:spTree>
    <p:extLst>
      <p:ext uri="{BB962C8B-B14F-4D97-AF65-F5344CB8AC3E}">
        <p14:creationId xmlns:p14="http://schemas.microsoft.com/office/powerpoint/2010/main" val="3772494105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7F0FBE-E04D-4A6B-84DE-0AB10E2C4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60649"/>
            <a:ext cx="8229600" cy="6063952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2. Plantillas Externas: </a:t>
            </a:r>
          </a:p>
          <a:p>
            <a:pPr marL="0" indent="0">
              <a:buNone/>
            </a:pPr>
            <a:r>
              <a:rPr lang="es-ES" dirty="0"/>
              <a:t>Son definidas en un fichero diferente al resto de componentes. Lo negativo es que hay que manejar mas ficheros y estar seguros de que cada componente está asociado con la plantilla correcta.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La convención en Angular es crear pares de ficheros usando </a:t>
            </a:r>
            <a:r>
              <a:rPr lang="es-ES" i="1" dirty="0"/>
              <a:t>&lt;</a:t>
            </a:r>
            <a:r>
              <a:rPr lang="es-ES" i="1" dirty="0" err="1"/>
              <a:t>nombrecomponente</a:t>
            </a:r>
            <a:r>
              <a:rPr lang="es-ES" i="1" dirty="0"/>
              <a:t>&gt;.</a:t>
            </a:r>
            <a:r>
              <a:rPr lang="es-ES" i="1" dirty="0" err="1"/>
              <a:t>component</a:t>
            </a:r>
            <a:r>
              <a:rPr lang="es-ES" i="1" dirty="0"/>
              <a:t>.&lt;</a:t>
            </a:r>
            <a:r>
              <a:rPr lang="es-ES" i="1" dirty="0" err="1"/>
              <a:t>type</a:t>
            </a:r>
            <a:r>
              <a:rPr lang="es-ES" i="1" dirty="0"/>
              <a:t>&gt;. </a:t>
            </a:r>
          </a:p>
          <a:p>
            <a:pPr marL="0" indent="0">
              <a:buNone/>
            </a:pPr>
            <a:r>
              <a:rPr lang="es-ES" dirty="0"/>
              <a:t>Por ejemplo :</a:t>
            </a:r>
          </a:p>
          <a:p>
            <a:pPr marL="0" indent="0">
              <a:buNone/>
            </a:pPr>
            <a:r>
              <a:rPr lang="es-ES" b="1" dirty="0" err="1"/>
              <a:t>productTable.component.ts</a:t>
            </a:r>
            <a:r>
              <a:rPr lang="es-ES" b="1" dirty="0"/>
              <a:t> </a:t>
            </a:r>
            <a:r>
              <a:rPr lang="es-ES" b="1" dirty="0">
                <a:sym typeface="Wingdings" panose="05000000000000000000" pitchFamily="2" charset="2"/>
              </a:rPr>
              <a:t>productTable.component.html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3440291886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7F01C9-72D0-48B1-96D3-742FC3BE5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76673"/>
            <a:ext cx="8229600" cy="5847928"/>
          </a:xfrm>
        </p:spPr>
        <p:txBody>
          <a:bodyPr/>
          <a:lstStyle/>
          <a:p>
            <a:pPr marL="0" indent="0">
              <a:buNone/>
            </a:pPr>
            <a:r>
              <a:rPr lang="es-ES" sz="2000" dirty="0"/>
              <a:t>Nuevo fichero:</a:t>
            </a:r>
          </a:p>
          <a:p>
            <a:pPr marL="0" indent="0">
              <a:buNone/>
            </a:pPr>
            <a:r>
              <a:rPr lang="es-ES" sz="2000" dirty="0">
                <a:sym typeface="Wingdings" panose="05000000000000000000" pitchFamily="2" charset="2"/>
              </a:rPr>
              <a:t> </a:t>
            </a:r>
            <a:r>
              <a:rPr lang="es-ES" sz="2000" b="1" dirty="0">
                <a:sym typeface="Wingdings" panose="05000000000000000000" pitchFamily="2" charset="2"/>
              </a:rPr>
              <a:t>productTable.component.html </a:t>
            </a:r>
            <a:r>
              <a:rPr lang="es-ES" sz="2000" dirty="0">
                <a:sym typeface="Wingdings" panose="05000000000000000000" pitchFamily="2" charset="2"/>
              </a:rPr>
              <a:t>en </a:t>
            </a:r>
            <a:r>
              <a:rPr lang="es-ES" sz="2000" b="1" dirty="0" err="1">
                <a:sym typeface="Wingdings" panose="05000000000000000000" pitchFamily="2" charset="2"/>
              </a:rPr>
              <a:t>src</a:t>
            </a:r>
            <a:r>
              <a:rPr lang="es-ES" sz="2000" b="1" dirty="0">
                <a:sym typeface="Wingdings" panose="05000000000000000000" pitchFamily="2" charset="2"/>
              </a:rPr>
              <a:t>/app</a:t>
            </a:r>
          </a:p>
          <a:p>
            <a:pPr marL="0" indent="0">
              <a:buNone/>
            </a:pPr>
            <a:endParaRPr lang="es-ES" sz="2000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bg-info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 p-2"&gt;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This is an external template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es-ES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2000" dirty="0"/>
              <a:t>Usando la plantilla externa:</a:t>
            </a:r>
          </a:p>
          <a:p>
            <a:pPr marL="0" indent="0">
              <a:buNone/>
            </a:pPr>
            <a:r>
              <a:rPr lang="es-ES" sz="1600" dirty="0">
                <a:latin typeface="Consolas" panose="020B0609020204030204" pitchFamily="49" charset="0"/>
                <a:sym typeface="Wingdings" panose="05000000000000000000" pitchFamily="2" charset="2"/>
              </a:rPr>
              <a:t> </a:t>
            </a:r>
            <a:r>
              <a:rPr lang="es-ES" sz="2000" b="1" dirty="0" err="1">
                <a:latin typeface="Consolas" panose="020B0609020204030204" pitchFamily="49" charset="0"/>
                <a:sym typeface="Wingdings" panose="05000000000000000000" pitchFamily="2" charset="2"/>
              </a:rPr>
              <a:t>productTable.component.ts</a:t>
            </a:r>
            <a:r>
              <a:rPr lang="es-ES" sz="2000" b="1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s-ES" sz="2000" dirty="0">
                <a:latin typeface="Consolas" panose="020B0609020204030204" pitchFamily="49" charset="0"/>
                <a:sym typeface="Wingdings" panose="05000000000000000000" pitchFamily="2" charset="2"/>
              </a:rPr>
              <a:t>en </a:t>
            </a:r>
            <a:r>
              <a:rPr lang="es-ES" sz="2000" b="1" dirty="0" err="1">
                <a:latin typeface="Consolas" panose="020B0609020204030204" pitchFamily="49" charset="0"/>
                <a:sym typeface="Wingdings" panose="05000000000000000000" pitchFamily="2" charset="2"/>
              </a:rPr>
              <a:t>src</a:t>
            </a:r>
            <a:r>
              <a:rPr lang="es-ES" sz="2000" b="1" dirty="0">
                <a:latin typeface="Consolas" panose="020B0609020204030204" pitchFamily="49" charset="0"/>
                <a:sym typeface="Wingdings" panose="05000000000000000000" pitchFamily="2" charset="2"/>
              </a:rPr>
              <a:t>/app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Component }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"@angular/core"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Component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({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selector: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paProductTable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templateUrl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"productTable.component.html"</a:t>
            </a:r>
            <a:endParaRPr lang="es-E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pPr marL="0" indent="0">
              <a:buNone/>
            </a:pP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ProductTableComponent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{}</a:t>
            </a:r>
            <a:endParaRPr lang="es-ES" sz="1600" b="1" dirty="0">
              <a:latin typeface="Consolas" panose="020B0609020204030204" pitchFamily="49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96B66EC-C586-493A-8B28-FC24B381961D}"/>
              </a:ext>
            </a:extLst>
          </p:cNvPr>
          <p:cNvSpPr txBox="1"/>
          <p:nvPr/>
        </p:nvSpPr>
        <p:spPr>
          <a:xfrm>
            <a:off x="3419872" y="5678270"/>
            <a:ext cx="4259774" cy="64633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b="1" dirty="0" err="1"/>
              <a:t>template</a:t>
            </a:r>
            <a:r>
              <a:rPr lang="es-ES" dirty="0"/>
              <a:t>: para plantillas en línea</a:t>
            </a:r>
          </a:p>
          <a:p>
            <a:r>
              <a:rPr lang="es-ES" b="1" dirty="0" err="1"/>
              <a:t>templateUrl</a:t>
            </a:r>
            <a:r>
              <a:rPr lang="es-ES" dirty="0"/>
              <a:t> : para plantillas externas</a:t>
            </a:r>
          </a:p>
        </p:txBody>
      </p:sp>
      <p:sp>
        <p:nvSpPr>
          <p:cNvPr id="2" name="CuadroTexto 1"/>
          <p:cNvSpPr txBox="1"/>
          <p:nvPr/>
        </p:nvSpPr>
        <p:spPr>
          <a:xfrm>
            <a:off x="6156176" y="908720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(Listado 7.7)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D6A1E1D-E11C-4830-B025-7129B31DDB83}"/>
              </a:ext>
            </a:extLst>
          </p:cNvPr>
          <p:cNvSpPr txBox="1"/>
          <p:nvPr/>
        </p:nvSpPr>
        <p:spPr>
          <a:xfrm>
            <a:off x="6479704" y="6488668"/>
            <a:ext cx="2664296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dirty="0"/>
              <a:t>Visualizar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8D69CB8-1549-4719-B462-ECC2D1A1B02F}"/>
              </a:ext>
            </a:extLst>
          </p:cNvPr>
          <p:cNvSpPr txBox="1"/>
          <p:nvPr/>
        </p:nvSpPr>
        <p:spPr>
          <a:xfrm>
            <a:off x="6156176" y="3124218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(Listado 7.8)</a:t>
            </a:r>
          </a:p>
        </p:txBody>
      </p:sp>
    </p:spTree>
    <p:extLst>
      <p:ext uri="{BB962C8B-B14F-4D97-AF65-F5344CB8AC3E}">
        <p14:creationId xmlns:p14="http://schemas.microsoft.com/office/powerpoint/2010/main" val="1940145019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E0A021-AAFB-4DB1-806D-0999E2AAE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40298"/>
            <a:ext cx="8229600" cy="5847928"/>
          </a:xfrm>
        </p:spPr>
        <p:txBody>
          <a:bodyPr/>
          <a:lstStyle/>
          <a:p>
            <a:pPr marL="0" indent="0">
              <a:buNone/>
            </a:pPr>
            <a:r>
              <a:rPr lang="es-ES" u="sng" dirty="0"/>
              <a:t>Usando Data </a:t>
            </a:r>
            <a:r>
              <a:rPr lang="es-ES" u="sng" dirty="0" err="1"/>
              <a:t>Bndings</a:t>
            </a:r>
            <a:r>
              <a:rPr lang="es-ES" u="sng" dirty="0"/>
              <a:t> en las plantillas.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Cada componente evalúa las expresiones data </a:t>
            </a:r>
            <a:r>
              <a:rPr lang="es-ES" dirty="0" err="1"/>
              <a:t>bindings</a:t>
            </a:r>
            <a:r>
              <a:rPr lang="es-ES" dirty="0"/>
              <a:t> de su plantilla y cada componente está aislado del resto, por lo que </a:t>
            </a:r>
            <a:r>
              <a:rPr lang="es-ES" i="1" dirty="0"/>
              <a:t>una propiedad con el mismo nombre en distintos componentes no generará ningún error</a:t>
            </a:r>
            <a:r>
              <a:rPr lang="es-ES" dirty="0"/>
              <a:t>. Por ejemplo:</a:t>
            </a:r>
          </a:p>
          <a:p>
            <a:pPr marL="0" indent="0">
              <a:buNone/>
            </a:pPr>
            <a:r>
              <a:rPr lang="es-ES" sz="2400" dirty="0"/>
              <a:t>Añadir propiedad </a:t>
            </a:r>
            <a:r>
              <a:rPr lang="es-ES" sz="2400" dirty="0" err="1"/>
              <a:t>Model</a:t>
            </a:r>
            <a:r>
              <a:rPr lang="es-ES" sz="2400" dirty="0"/>
              <a:t> en </a:t>
            </a:r>
            <a:r>
              <a:rPr lang="es-ES" sz="2400" b="1" dirty="0" err="1"/>
              <a:t>productForm.component.ts</a:t>
            </a:r>
            <a:endParaRPr lang="es-ES" sz="2400" b="1" dirty="0"/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{ Component }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"@angular/core"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s-E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s-E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Component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({</a:t>
            </a:r>
          </a:p>
          <a:p>
            <a:pPr marL="0" indent="0">
              <a:buNone/>
            </a:pP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 selector: </a:t>
            </a:r>
            <a:r>
              <a:rPr lang="es-ES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paProductForm</a:t>
            </a:r>
            <a:r>
              <a:rPr lang="es-ES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template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2000" dirty="0">
                <a:solidFill>
                  <a:srgbClr val="A31515"/>
                </a:solidFill>
                <a:latin typeface="Consolas" panose="020B0609020204030204" pitchFamily="49" charset="0"/>
              </a:rPr>
              <a:t>"&lt;</a:t>
            </a:r>
            <a:r>
              <a:rPr lang="es-E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div</a:t>
            </a:r>
            <a:r>
              <a:rPr lang="es-ES" sz="2000" dirty="0">
                <a:solidFill>
                  <a:srgbClr val="A31515"/>
                </a:solidFill>
                <a:latin typeface="Consolas" panose="020B0609020204030204" pitchFamily="49" charset="0"/>
              </a:rPr>
              <a:t>&gt;{{</a:t>
            </a:r>
            <a:r>
              <a:rPr lang="es-E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model</a:t>
            </a:r>
            <a:r>
              <a:rPr lang="es-ES" sz="2000" dirty="0">
                <a:solidFill>
                  <a:srgbClr val="A31515"/>
                </a:solidFill>
                <a:latin typeface="Consolas" panose="020B0609020204030204" pitchFamily="49" charset="0"/>
              </a:rPr>
              <a:t>}}&lt;/</a:t>
            </a:r>
            <a:r>
              <a:rPr lang="es-E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div</a:t>
            </a:r>
            <a:r>
              <a:rPr lang="es-ES" sz="2000" dirty="0">
                <a:solidFill>
                  <a:srgbClr val="A31515"/>
                </a:solidFill>
                <a:latin typeface="Consolas" panose="020B0609020204030204" pitchFamily="49" charset="0"/>
              </a:rPr>
              <a:t>&gt;"</a:t>
            </a:r>
            <a:endParaRPr lang="es-E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pPr marL="0" indent="0">
              <a:buNone/>
            </a:pPr>
            <a:r>
              <a:rPr lang="es-E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ProductFormComponent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model: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"This is the model"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ES" sz="2000" dirty="0"/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07129E83-9D0D-4C4D-8F06-C59E951FB754}"/>
              </a:ext>
            </a:extLst>
          </p:cNvPr>
          <p:cNvCxnSpPr/>
          <p:nvPr/>
        </p:nvCxnSpPr>
        <p:spPr>
          <a:xfrm flipV="1">
            <a:off x="1115616" y="6324601"/>
            <a:ext cx="0" cy="272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490300BB-EC78-4CC0-AC6C-AE436A0B6A10}"/>
              </a:ext>
            </a:extLst>
          </p:cNvPr>
          <p:cNvCxnSpPr/>
          <p:nvPr/>
        </p:nvCxnSpPr>
        <p:spPr>
          <a:xfrm>
            <a:off x="1115616" y="6597352"/>
            <a:ext cx="51845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03B6965C-6390-4A81-AE33-0257D0C7A3AD}"/>
              </a:ext>
            </a:extLst>
          </p:cNvPr>
          <p:cNvCxnSpPr>
            <a:cxnSpLocks/>
          </p:cNvCxnSpPr>
          <p:nvPr/>
        </p:nvCxnSpPr>
        <p:spPr>
          <a:xfrm flipV="1">
            <a:off x="6300192" y="5397023"/>
            <a:ext cx="0" cy="12003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A7B5C476-7955-4FAB-B9DF-8DD8C7D219E4}"/>
              </a:ext>
            </a:extLst>
          </p:cNvPr>
          <p:cNvSpPr txBox="1"/>
          <p:nvPr/>
        </p:nvSpPr>
        <p:spPr>
          <a:xfrm>
            <a:off x="6305706" y="5397023"/>
            <a:ext cx="2386596" cy="120032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/>
              <a:t>No genera ningún conflicto con la que ya tenemos en </a:t>
            </a:r>
            <a:r>
              <a:rPr lang="es-ES" b="1" dirty="0" err="1"/>
              <a:t>component.ts</a:t>
            </a:r>
            <a:endParaRPr lang="es-ES" b="1" dirty="0"/>
          </a:p>
        </p:txBody>
      </p:sp>
      <p:sp>
        <p:nvSpPr>
          <p:cNvPr id="2" name="CuadroTexto 1"/>
          <p:cNvSpPr txBox="1"/>
          <p:nvPr/>
        </p:nvSpPr>
        <p:spPr>
          <a:xfrm>
            <a:off x="5796136" y="4077072"/>
            <a:ext cx="2890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(Listado 7.9)</a:t>
            </a:r>
          </a:p>
        </p:txBody>
      </p:sp>
    </p:spTree>
    <p:extLst>
      <p:ext uri="{BB962C8B-B14F-4D97-AF65-F5344CB8AC3E}">
        <p14:creationId xmlns:p14="http://schemas.microsoft.com/office/powerpoint/2010/main" val="1000203458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6DD1B1-7CD4-48B3-A99B-5DE6783D3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260648"/>
            <a:ext cx="8661648" cy="6279976"/>
          </a:xfrm>
        </p:spPr>
        <p:txBody>
          <a:bodyPr/>
          <a:lstStyle/>
          <a:p>
            <a:pPr marL="0" indent="0">
              <a:buNone/>
            </a:pPr>
            <a:r>
              <a:rPr lang="es-ES" sz="2400" u="sng" dirty="0"/>
              <a:t>Coordinación entre Componentes usando propiedades Input</a:t>
            </a:r>
          </a:p>
          <a:p>
            <a:r>
              <a:rPr lang="es-ES" sz="2000" dirty="0"/>
              <a:t>La mayoría de los componentes necesitan compartir datos con el resto de la aplicación, para ello definen propiedades </a:t>
            </a:r>
            <a:r>
              <a:rPr lang="es-ES" sz="2000" i="1" dirty="0"/>
              <a:t>input</a:t>
            </a:r>
            <a:r>
              <a:rPr lang="es-ES" sz="2000" dirty="0"/>
              <a:t> que reciben el valor de los datos sobre sus host </a:t>
            </a:r>
            <a:r>
              <a:rPr lang="es-ES" sz="2000" dirty="0" err="1"/>
              <a:t>elements</a:t>
            </a:r>
            <a:r>
              <a:rPr lang="es-ES" sz="2000" dirty="0"/>
              <a:t>.</a:t>
            </a:r>
          </a:p>
          <a:p>
            <a:r>
              <a:rPr lang="es-ES" sz="2000" dirty="0"/>
              <a:t>El </a:t>
            </a:r>
            <a:r>
              <a:rPr lang="es-ES" sz="2000" dirty="0" err="1"/>
              <a:t>bindeo</a:t>
            </a:r>
            <a:r>
              <a:rPr lang="es-ES" sz="2000" dirty="0"/>
              <a:t> del dato es evaluado en el contexto del componente padre, pero el resultado será pasado a las propiedades de los componentes hijos</a:t>
            </a:r>
            <a:endParaRPr lang="es-ES" sz="2400" u="sng" dirty="0"/>
          </a:p>
          <a:p>
            <a:pPr marL="0" indent="0">
              <a:buNone/>
            </a:pPr>
            <a:r>
              <a:rPr lang="es-ES" dirty="0"/>
              <a:t>Definir una propiedad input </a:t>
            </a:r>
          </a:p>
          <a:p>
            <a:pPr marL="0" indent="0">
              <a:buNone/>
            </a:pP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b="1" dirty="0" err="1">
                <a:sym typeface="Wingdings" panose="05000000000000000000" pitchFamily="2" charset="2"/>
              </a:rPr>
              <a:t>productTable.component.ts</a:t>
            </a:r>
            <a:r>
              <a:rPr lang="es-ES" b="1" dirty="0">
                <a:sym typeface="Wingdings" panose="05000000000000000000" pitchFamily="2" charset="2"/>
              </a:rPr>
              <a:t> </a:t>
            </a:r>
            <a:r>
              <a:rPr lang="es-ES" dirty="0">
                <a:sym typeface="Wingdings" panose="05000000000000000000" pitchFamily="2" charset="2"/>
              </a:rPr>
              <a:t>en </a:t>
            </a:r>
            <a:r>
              <a:rPr lang="es-ES" b="1" dirty="0" err="1">
                <a:sym typeface="Wingdings" panose="05000000000000000000" pitchFamily="2" charset="2"/>
              </a:rPr>
              <a:t>src</a:t>
            </a:r>
            <a:r>
              <a:rPr lang="es-ES" b="1" dirty="0">
                <a:sym typeface="Wingdings" panose="05000000000000000000" pitchFamily="2" charset="2"/>
              </a:rPr>
              <a:t>/app</a:t>
            </a:r>
          </a:p>
          <a:p>
            <a:pPr marL="0" indent="0">
              <a:buNone/>
            </a:pPr>
            <a:r>
              <a:rPr lang="es-E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		(Listado 7.10)</a:t>
            </a:r>
          </a:p>
          <a:p>
            <a:pPr marL="0" indent="0">
              <a:buNone/>
            </a:pPr>
            <a:endParaRPr lang="es-ES" sz="16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 Component, Input }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"@angular/core"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 Model }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n-US" sz="16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repository.model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 Product }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n-US" sz="16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product.model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Component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({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selector: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paProductTable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templateUrl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"productTable.component.html"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  <a:endParaRPr lang="es-ES" sz="1600" u="sng" dirty="0"/>
          </a:p>
        </p:txBody>
      </p:sp>
    </p:spTree>
    <p:extLst>
      <p:ext uri="{BB962C8B-B14F-4D97-AF65-F5344CB8AC3E}">
        <p14:creationId xmlns:p14="http://schemas.microsoft.com/office/powerpoint/2010/main" val="303575537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99415EE-9DD6-4C23-8E06-773B5CA09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04665"/>
            <a:ext cx="8229600" cy="5919936"/>
          </a:xfrm>
        </p:spPr>
        <p:txBody>
          <a:bodyPr/>
          <a:lstStyle/>
          <a:p>
            <a:pPr marL="0" indent="0">
              <a:buNone/>
            </a:pPr>
            <a:r>
              <a:rPr lang="es-E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ProductTableComponent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@Input(</a:t>
            </a:r>
            <a:r>
              <a:rPr lang="es-ES" sz="18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8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model</a:t>
            </a:r>
            <a:r>
              <a:rPr lang="es-ES" sz="18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dataModel</a:t>
            </a: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Model</a:t>
            </a: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s-ES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getProduct</a:t>
            </a: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key</a:t>
            </a: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number</a:t>
            </a: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): </a:t>
            </a:r>
            <a:r>
              <a:rPr lang="es-E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</a:t>
            </a: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.dataModel.getProduct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(key);</a:t>
            </a:r>
          </a:p>
          <a:p>
            <a:pPr marL="0" indent="0">
              <a:buNone/>
            </a:pP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endParaRPr lang="es-ES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getProducts</a:t>
            </a: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(): </a:t>
            </a:r>
            <a:r>
              <a:rPr lang="es-E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</a:t>
            </a: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[] {</a:t>
            </a:r>
          </a:p>
          <a:p>
            <a:pPr marL="0" indent="0">
              <a:buNone/>
            </a:pP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s-E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.dataModel.getProducts</a:t>
            </a: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endParaRPr lang="es-ES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deleteProduct</a:t>
            </a: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key</a:t>
            </a: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number</a:t>
            </a: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s-E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.dataModel.deleteProduct</a:t>
            </a: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key</a:t>
            </a: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endParaRPr lang="es-ES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showTable</a:t>
            </a: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boolean</a:t>
            </a: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ES" sz="1800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DD49D97-064E-412C-998F-E15338D51E2F}"/>
              </a:ext>
            </a:extLst>
          </p:cNvPr>
          <p:cNvSpPr txBox="1"/>
          <p:nvPr/>
        </p:nvSpPr>
        <p:spPr>
          <a:xfrm>
            <a:off x="5436096" y="764704"/>
            <a:ext cx="3528392" cy="7386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dirty="0"/>
              <a:t>Propiedad que servirá para asignar el valor resultante al atributo del host </a:t>
            </a:r>
            <a:r>
              <a:rPr lang="es-ES" sz="1400" dirty="0" err="1"/>
              <a:t>element</a:t>
            </a:r>
            <a:r>
              <a:rPr lang="es-ES" sz="1400" dirty="0"/>
              <a:t>.</a:t>
            </a:r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9ED91EB7-B1B7-412C-917D-6A0A61D0F931}"/>
              </a:ext>
            </a:extLst>
          </p:cNvPr>
          <p:cNvCxnSpPr/>
          <p:nvPr/>
        </p:nvCxnSpPr>
        <p:spPr>
          <a:xfrm flipH="1">
            <a:off x="2843808" y="980728"/>
            <a:ext cx="25922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4558254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1CB5C7-25FD-441D-9E0C-667036C92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76673"/>
            <a:ext cx="8229600" cy="5847928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Data </a:t>
            </a:r>
            <a:r>
              <a:rPr lang="es-ES" dirty="0" err="1"/>
              <a:t>Binding</a:t>
            </a:r>
            <a:r>
              <a:rPr lang="es-ES" dirty="0"/>
              <a:t> en </a:t>
            </a:r>
            <a:r>
              <a:rPr lang="es-ES" dirty="0">
                <a:sym typeface="Wingdings" panose="05000000000000000000" pitchFamily="2" charset="2"/>
              </a:rPr>
              <a:t></a:t>
            </a:r>
            <a:r>
              <a:rPr lang="es-ES" b="1" dirty="0">
                <a:sym typeface="Wingdings" panose="05000000000000000000" pitchFamily="2" charset="2"/>
              </a:rPr>
              <a:t>productTable.component.html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There are {{</a:t>
            </a:r>
            <a:r>
              <a:rPr lang="en-US" sz="2000" b="1" dirty="0" err="1">
                <a:solidFill>
                  <a:srgbClr val="800080"/>
                </a:solidFill>
                <a:latin typeface="Consolas" panose="020B0609020204030204" pitchFamily="49" charset="0"/>
              </a:rPr>
              <a:t>getProducts</a:t>
            </a:r>
            <a:r>
              <a:rPr lang="en-US" sz="2000" b="1" dirty="0">
                <a:solidFill>
                  <a:srgbClr val="800080"/>
                </a:solidFill>
                <a:latin typeface="Consolas" panose="020B0609020204030204" pitchFamily="49" charset="0"/>
              </a:rPr>
              <a:t>().length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}} items in the model</a:t>
            </a:r>
          </a:p>
          <a:p>
            <a:pPr marL="0" indent="0">
              <a:buNone/>
            </a:pPr>
            <a:r>
              <a:rPr lang="es-E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		(Listado 7.11)</a:t>
            </a:r>
          </a:p>
          <a:p>
            <a:r>
              <a:rPr lang="es-ES" dirty="0"/>
              <a:t>Para proporcionar el dato que necesita el componente hijo necesita ser definido en el componente padre:</a:t>
            </a:r>
          </a:p>
          <a:p>
            <a:pPr marL="0" indent="0">
              <a:buNone/>
            </a:pP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b="1" dirty="0">
                <a:sym typeface="Wingdings" panose="05000000000000000000" pitchFamily="2" charset="2"/>
              </a:rPr>
              <a:t>template.html </a:t>
            </a:r>
            <a:r>
              <a:rPr lang="es-ES" dirty="0">
                <a:sym typeface="Wingdings" panose="05000000000000000000" pitchFamily="2" charset="2"/>
              </a:rPr>
              <a:t>en </a:t>
            </a:r>
            <a:r>
              <a:rPr lang="es-ES" b="1" dirty="0" err="1">
                <a:sym typeface="Wingdings" panose="05000000000000000000" pitchFamily="2" charset="2"/>
              </a:rPr>
              <a:t>src</a:t>
            </a:r>
            <a:r>
              <a:rPr lang="es-ES" b="1" dirty="0">
                <a:sym typeface="Wingdings" panose="05000000000000000000" pitchFamily="2" charset="2"/>
              </a:rPr>
              <a:t>/app</a:t>
            </a:r>
          </a:p>
          <a:p>
            <a:pPr marL="0" indent="0">
              <a:buNone/>
            </a:pPr>
            <a:r>
              <a:rPr lang="es-ES" sz="1600" b="1" dirty="0">
                <a:solidFill>
                  <a:srgbClr val="FF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		(Listado 7.12)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="row text-white m-2"&gt;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="col-4 p-2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bg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-success"&gt;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2000" dirty="0" err="1">
                <a:solidFill>
                  <a:srgbClr val="800000"/>
                </a:solidFill>
                <a:latin typeface="Consolas" panose="020B0609020204030204" pitchFamily="49" charset="0"/>
              </a:rPr>
              <a:t>paProductForm</a:t>
            </a:r>
            <a:r>
              <a:rPr lang="es-ES" sz="2000" dirty="0">
                <a:solidFill>
                  <a:srgbClr val="0000FF"/>
                </a:solidFill>
                <a:latin typeface="Consolas" panose="020B0609020204030204" pitchFamily="49" charset="0"/>
              </a:rPr>
              <a:t>&gt;&lt;/</a:t>
            </a:r>
            <a:r>
              <a:rPr lang="es-ES" sz="2000" dirty="0" err="1">
                <a:solidFill>
                  <a:srgbClr val="800000"/>
                </a:solidFill>
                <a:latin typeface="Consolas" panose="020B0609020204030204" pitchFamily="49" charset="0"/>
              </a:rPr>
              <a:t>paProductForm</a:t>
            </a:r>
            <a:r>
              <a:rPr lang="es-ES" sz="2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2000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2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="col-4 p-2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bg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-primary"&gt;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20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paProductTable</a:t>
            </a:r>
            <a:r>
              <a:rPr lang="es-E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s-ES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model</a:t>
            </a:r>
            <a:r>
              <a:rPr lang="es-E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]</a:t>
            </a:r>
            <a:r>
              <a:rPr lang="es-E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model</a:t>
            </a:r>
            <a:r>
              <a:rPr lang="es-E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"&gt;&lt;/</a:t>
            </a:r>
            <a:r>
              <a:rPr lang="es-ES" sz="20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paProductTable</a:t>
            </a:r>
            <a:r>
              <a:rPr lang="es-E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2000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2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2000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2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2000" b="1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0B8DEEC-2703-497C-BE40-0B49D33C842C}"/>
              </a:ext>
            </a:extLst>
          </p:cNvPr>
          <p:cNvSpPr txBox="1"/>
          <p:nvPr/>
        </p:nvSpPr>
        <p:spPr>
          <a:xfrm>
            <a:off x="5292080" y="5877272"/>
            <a:ext cx="2952328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dirty="0"/>
              <a:t>Visualizar</a:t>
            </a:r>
          </a:p>
        </p:txBody>
      </p:sp>
    </p:spTree>
    <p:extLst>
      <p:ext uri="{BB962C8B-B14F-4D97-AF65-F5344CB8AC3E}">
        <p14:creationId xmlns:p14="http://schemas.microsoft.com/office/powerpoint/2010/main" val="1199086273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0BF688-1121-4F45-A2A9-F7FE4FA8B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32657"/>
            <a:ext cx="8229600" cy="5991944"/>
          </a:xfrm>
        </p:spPr>
        <p:txBody>
          <a:bodyPr/>
          <a:lstStyle/>
          <a:p>
            <a:pPr marL="0" indent="0">
              <a:buNone/>
            </a:pPr>
            <a:r>
              <a:rPr lang="es-ES" u="sng" dirty="0"/>
              <a:t>Usando Directivas en la plantilla del componente hijo</a:t>
            </a:r>
            <a:r>
              <a:rPr lang="es-ES" dirty="0"/>
              <a:t>:</a:t>
            </a:r>
          </a:p>
          <a:p>
            <a:pPr marL="0" indent="0">
              <a:buNone/>
            </a:pPr>
            <a:r>
              <a:rPr lang="es-ES" dirty="0"/>
              <a:t>Una vez definida la propiedad input, el hijo puede usar data </a:t>
            </a:r>
            <a:r>
              <a:rPr lang="es-ES" dirty="0" err="1"/>
              <a:t>bindings</a:t>
            </a:r>
            <a:r>
              <a:rPr lang="es-ES" dirty="0"/>
              <a:t> y directivas, bien usando las proporcionadas por el padre o bien definiendo las suyas propias.</a:t>
            </a:r>
          </a:p>
          <a:p>
            <a:pPr marL="0" indent="0">
              <a:buNone/>
            </a:pPr>
            <a:r>
              <a:rPr lang="es-ES" sz="2000" dirty="0"/>
              <a:t>Restauramos tabla </a:t>
            </a:r>
            <a:r>
              <a:rPr lang="es-ES" sz="2000" dirty="0">
                <a:sym typeface="Wingdings" panose="05000000000000000000" pitchFamily="2" charset="2"/>
              </a:rPr>
              <a:t> </a:t>
            </a:r>
            <a:r>
              <a:rPr lang="es-ES" sz="2000" b="1" dirty="0">
                <a:sym typeface="Wingdings" panose="05000000000000000000" pitchFamily="2" charset="2"/>
              </a:rPr>
              <a:t>productTable.component.html </a:t>
            </a:r>
            <a:r>
              <a:rPr lang="es-ES" sz="2000" dirty="0">
                <a:sym typeface="Wingdings" panose="05000000000000000000" pitchFamily="2" charset="2"/>
              </a:rPr>
              <a:t>en </a:t>
            </a:r>
            <a:r>
              <a:rPr lang="es-ES" sz="2000" b="1" dirty="0" err="1">
                <a:sym typeface="Wingdings" panose="05000000000000000000" pitchFamily="2" charset="2"/>
              </a:rPr>
              <a:t>src</a:t>
            </a:r>
            <a:r>
              <a:rPr lang="es-ES" sz="2000" b="1" dirty="0">
                <a:sym typeface="Wingdings" panose="05000000000000000000" pitchFamily="2" charset="2"/>
              </a:rPr>
              <a:t>/app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="table table-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sm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table-bordered table-striped"&gt;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en-U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&gt;&lt;/</a:t>
            </a:r>
            <a:r>
              <a:rPr lang="en-U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en-U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en-U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Category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en-U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Price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en-U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&gt;&lt;/</a:t>
            </a:r>
            <a:r>
              <a:rPr lang="en-U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&gt;&lt;/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paFor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="let item of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getProducts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(); let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= index; let odd = odd;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        let even = even"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[class.bg-info]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="odd"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[class.bg-warning]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="even"&gt;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style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vertical-align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middle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s-ES" sz="1400" dirty="0">
                <a:solidFill>
                  <a:srgbClr val="800080"/>
                </a:solidFill>
                <a:latin typeface="Consolas" panose="020B0609020204030204" pitchFamily="49" charset="0"/>
              </a:rPr>
              <a:t>i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>
                <a:solidFill>
                  <a:srgbClr val="800080"/>
                </a:solidFill>
                <a:latin typeface="Consolas" panose="020B0609020204030204" pitchFamily="49" charset="0"/>
              </a:rPr>
              <a:t>+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>
                <a:solidFill>
                  <a:srgbClr val="800080"/>
                </a:solidFill>
                <a:latin typeface="Consolas" panose="020B0609020204030204" pitchFamily="49" charset="0"/>
              </a:rPr>
              <a:t>1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style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vertical-align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middle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s-ES" sz="1400" dirty="0">
                <a:solidFill>
                  <a:srgbClr val="800080"/>
                </a:solidFill>
                <a:latin typeface="Consolas" panose="020B0609020204030204" pitchFamily="49" charset="0"/>
              </a:rPr>
              <a:t>item.name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style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vertical-align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middle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s-ES" sz="1400" dirty="0" err="1">
                <a:solidFill>
                  <a:srgbClr val="800080"/>
                </a:solidFill>
                <a:latin typeface="Consolas" panose="020B0609020204030204" pitchFamily="49" charset="0"/>
              </a:rPr>
              <a:t>item.category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style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vertical-align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middle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s-ES" sz="1400" dirty="0" err="1">
                <a:solidFill>
                  <a:srgbClr val="800080"/>
                </a:solidFill>
                <a:latin typeface="Consolas" panose="020B0609020204030204" pitchFamily="49" charset="0"/>
              </a:rPr>
              <a:t>item.price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text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-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xs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-center"&gt;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btn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btn-danger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btn-sm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s-E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click</a:t>
            </a:r>
            <a:r>
              <a:rPr lang="es-ES" sz="1400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deleteProduct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item.id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)"&gt;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Delete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400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400" b="1" dirty="0"/>
          </a:p>
        </p:txBody>
      </p:sp>
      <p:sp>
        <p:nvSpPr>
          <p:cNvPr id="6" name="CuadroTexto 5"/>
          <p:cNvSpPr txBox="1"/>
          <p:nvPr/>
        </p:nvSpPr>
        <p:spPr>
          <a:xfrm>
            <a:off x="3491880" y="5805264"/>
            <a:ext cx="3312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(Listado 7.13)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D94CAC9-2A91-4E6C-9281-AF4272A1934D}"/>
              </a:ext>
            </a:extLst>
          </p:cNvPr>
          <p:cNvSpPr txBox="1"/>
          <p:nvPr/>
        </p:nvSpPr>
        <p:spPr>
          <a:xfrm>
            <a:off x="5940152" y="6113585"/>
            <a:ext cx="2952328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dirty="0"/>
              <a:t>Visualizar</a:t>
            </a:r>
          </a:p>
        </p:txBody>
      </p:sp>
    </p:spTree>
    <p:extLst>
      <p:ext uri="{BB962C8B-B14F-4D97-AF65-F5344CB8AC3E}">
        <p14:creationId xmlns:p14="http://schemas.microsoft.com/office/powerpoint/2010/main" val="3333940466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0FBEDE-253D-42F2-83BD-9DC1C9C46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32657"/>
            <a:ext cx="8229600" cy="5991944"/>
          </a:xfrm>
        </p:spPr>
        <p:txBody>
          <a:bodyPr/>
          <a:lstStyle/>
          <a:p>
            <a:pPr marL="0" lvl="0" indent="0">
              <a:buNone/>
            </a:pPr>
            <a:r>
              <a:rPr lang="es-ES" sz="2400" u="sng" dirty="0">
                <a:solidFill>
                  <a:prstClr val="black"/>
                </a:solidFill>
              </a:rPr>
              <a:t>Coordinación entre Componentes usando propiedades Output:</a:t>
            </a:r>
          </a:p>
          <a:p>
            <a:pPr marL="0" lvl="0" indent="0">
              <a:buNone/>
            </a:pPr>
            <a:r>
              <a:rPr lang="es-ES" sz="2400" i="1" dirty="0">
                <a:solidFill>
                  <a:prstClr val="black"/>
                </a:solidFill>
              </a:rPr>
              <a:t>Los componentes hijos pueden usar las propiedades </a:t>
            </a:r>
            <a:r>
              <a:rPr lang="es-ES" sz="2400" b="1" i="1" dirty="0">
                <a:solidFill>
                  <a:prstClr val="black"/>
                </a:solidFill>
              </a:rPr>
              <a:t>output</a:t>
            </a:r>
            <a:r>
              <a:rPr lang="es-ES" sz="2400" i="1" dirty="0">
                <a:solidFill>
                  <a:prstClr val="black"/>
                </a:solidFill>
              </a:rPr>
              <a:t> para </a:t>
            </a:r>
            <a:r>
              <a:rPr lang="es-ES" sz="2400" b="1" i="1" dirty="0">
                <a:solidFill>
                  <a:prstClr val="black"/>
                </a:solidFill>
              </a:rPr>
              <a:t>definir eventos </a:t>
            </a:r>
            <a:r>
              <a:rPr lang="es-ES" sz="2400" i="1" dirty="0">
                <a:solidFill>
                  <a:prstClr val="black"/>
                </a:solidFill>
              </a:rPr>
              <a:t>que generen cambios y permitan al componente padre responder cuando ocurran.</a:t>
            </a:r>
          </a:p>
          <a:p>
            <a:pPr marL="0" lvl="0" indent="0">
              <a:buNone/>
            </a:pPr>
            <a:r>
              <a:rPr lang="es-ES" sz="2400" dirty="0">
                <a:solidFill>
                  <a:prstClr val="black"/>
                </a:solidFill>
              </a:rPr>
              <a:t>Definiendo una propiedad output:</a:t>
            </a:r>
          </a:p>
          <a:p>
            <a:pPr marL="0" lvl="0" indent="0">
              <a:buNone/>
            </a:pPr>
            <a:r>
              <a:rPr lang="es-ES" sz="2400" dirty="0">
                <a:solidFill>
                  <a:prstClr val="black"/>
                </a:solidFill>
                <a:sym typeface="Wingdings" panose="05000000000000000000" pitchFamily="2" charset="2"/>
              </a:rPr>
              <a:t> </a:t>
            </a:r>
            <a:r>
              <a:rPr lang="es-ES" sz="2400" b="1" dirty="0" err="1">
                <a:solidFill>
                  <a:prstClr val="black"/>
                </a:solidFill>
                <a:sym typeface="Wingdings" panose="05000000000000000000" pitchFamily="2" charset="2"/>
              </a:rPr>
              <a:t>productForm.component.ts</a:t>
            </a:r>
            <a:r>
              <a:rPr lang="es-ES" sz="2400" b="1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es-ES" sz="2400" dirty="0">
                <a:solidFill>
                  <a:prstClr val="black"/>
                </a:solidFill>
                <a:sym typeface="Wingdings" panose="05000000000000000000" pitchFamily="2" charset="2"/>
              </a:rPr>
              <a:t>en </a:t>
            </a:r>
            <a:r>
              <a:rPr lang="es-ES" sz="2400" b="1" dirty="0" err="1">
                <a:solidFill>
                  <a:prstClr val="black"/>
                </a:solidFill>
                <a:sym typeface="Wingdings" panose="05000000000000000000" pitchFamily="2" charset="2"/>
              </a:rPr>
              <a:t>src</a:t>
            </a:r>
            <a:r>
              <a:rPr lang="es-ES" sz="2400" b="1" dirty="0">
                <a:solidFill>
                  <a:prstClr val="black"/>
                </a:solidFill>
                <a:sym typeface="Wingdings" panose="05000000000000000000" pitchFamily="2" charset="2"/>
              </a:rPr>
              <a:t>/app</a:t>
            </a:r>
          </a:p>
          <a:p>
            <a:pPr marL="0" lvl="0" indent="0" algn="ctr">
              <a:buNone/>
            </a:pPr>
            <a:r>
              <a:rPr lang="es-E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(Listado 7.14)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 Component, Output,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EventEmitter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A31515"/>
                </a:solidFill>
                <a:latin typeface="Consolas" panose="020B0609020204030204" pitchFamily="49" charset="0"/>
              </a:rPr>
              <a:t>"@angular/core"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 Product } 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n-US" sz="18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product.model</a:t>
            </a:r>
            <a:r>
              <a:rPr lang="en-US" sz="18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ProductFormGroup</a:t>
            </a: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b="1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s-ES" sz="18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form.model</a:t>
            </a:r>
            <a:r>
              <a:rPr lang="es-ES" sz="18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Component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({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selector: </a:t>
            </a:r>
            <a:r>
              <a:rPr lang="es-E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paProductForm</a:t>
            </a:r>
            <a:r>
              <a:rPr lang="es-E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templateUrl</a:t>
            </a: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800" b="1" dirty="0">
                <a:solidFill>
                  <a:srgbClr val="A31515"/>
                </a:solidFill>
                <a:latin typeface="Consolas" panose="020B0609020204030204" pitchFamily="49" charset="0"/>
              </a:rPr>
              <a:t>"productForm.component.html"</a:t>
            </a:r>
            <a:endParaRPr lang="es-ES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  <a:endParaRPr lang="es-ES" sz="1800" dirty="0"/>
          </a:p>
        </p:txBody>
      </p:sp>
    </p:spTree>
    <p:extLst>
      <p:ext uri="{BB962C8B-B14F-4D97-AF65-F5344CB8AC3E}">
        <p14:creationId xmlns:p14="http://schemas.microsoft.com/office/powerpoint/2010/main" val="1545781714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ED4AB1-BCEA-4ACD-86F4-6B9334735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16051"/>
            <a:ext cx="8229600" cy="5847928"/>
          </a:xfrm>
        </p:spPr>
        <p:txBody>
          <a:bodyPr/>
          <a:lstStyle/>
          <a:p>
            <a:pPr marL="0" indent="0">
              <a:buNone/>
            </a:pPr>
            <a:r>
              <a:rPr lang="es-E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ProductFormComponent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form</a:t>
            </a: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ProductFormGroup</a:t>
            </a: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ProductFormGroup</a:t>
            </a: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newProduct</a:t>
            </a: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</a:t>
            </a: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</a:t>
            </a: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formSubmitted</a:t>
            </a: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boolean</a:t>
            </a: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s-ES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@Output(</a:t>
            </a:r>
            <a:r>
              <a:rPr lang="es-ES" sz="18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8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paNewProduct</a:t>
            </a:r>
            <a:r>
              <a:rPr lang="es-ES" sz="18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newProductEvent</a:t>
            </a: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EventEmitter</a:t>
            </a: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s-E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</a:t>
            </a: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pPr marL="0" indent="0">
              <a:buNone/>
            </a:pPr>
            <a:endParaRPr lang="es-ES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submitForm</a:t>
            </a: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form</a:t>
            </a: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any</a:t>
            </a: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s-E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.formSubmitted</a:t>
            </a: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s-E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form.valid</a:t>
            </a: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.newProductEvent.emit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.newProduct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s-E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.newProduct</a:t>
            </a: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</a:t>
            </a: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s-E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.form.reset</a:t>
            </a: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s-E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.formSubmitted</a:t>
            </a: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ES" sz="1800" dirty="0"/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A1A5B8FF-6266-4609-8D5C-018F499AAF40}"/>
              </a:ext>
            </a:extLst>
          </p:cNvPr>
          <p:cNvCxnSpPr/>
          <p:nvPr/>
        </p:nvCxnSpPr>
        <p:spPr>
          <a:xfrm flipV="1">
            <a:off x="1403648" y="2780928"/>
            <a:ext cx="0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20074592-3AF7-4102-98DE-C2D8E4965C6C}"/>
              </a:ext>
            </a:extLst>
          </p:cNvPr>
          <p:cNvCxnSpPr/>
          <p:nvPr/>
        </p:nvCxnSpPr>
        <p:spPr>
          <a:xfrm>
            <a:off x="1403648" y="3068960"/>
            <a:ext cx="55446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F2F39D93-82C7-4991-AE94-DF20F0CC5BB0}"/>
              </a:ext>
            </a:extLst>
          </p:cNvPr>
          <p:cNvSpPr txBox="1"/>
          <p:nvPr/>
        </p:nvSpPr>
        <p:spPr>
          <a:xfrm>
            <a:off x="6932309" y="2609018"/>
            <a:ext cx="2088231" cy="830997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200" b="1" dirty="0"/>
              <a:t>Propiedad Output. Es llamada cada vez que se produce un </a:t>
            </a:r>
            <a:r>
              <a:rPr lang="es-ES" sz="1200" b="1" dirty="0" err="1"/>
              <a:t>submit</a:t>
            </a:r>
            <a:r>
              <a:rPr lang="es-ES" sz="1200" b="1" dirty="0"/>
              <a:t> en el formulario.</a:t>
            </a:r>
          </a:p>
        </p:txBody>
      </p:sp>
    </p:spTree>
    <p:extLst>
      <p:ext uri="{BB962C8B-B14F-4D97-AF65-F5344CB8AC3E}">
        <p14:creationId xmlns:p14="http://schemas.microsoft.com/office/powerpoint/2010/main" val="645319322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631905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En este tema:</a:t>
            </a:r>
          </a:p>
          <a:p>
            <a:r>
              <a:rPr lang="es-ES" b="1" dirty="0" err="1"/>
              <a:t>Components</a:t>
            </a:r>
            <a:r>
              <a:rPr lang="es-ES" dirty="0"/>
              <a:t> (Componentes) son directivas que tienen sus propias plantillas HTML y opcionalmente estilos CSS.</a:t>
            </a:r>
          </a:p>
          <a:p>
            <a:r>
              <a:rPr lang="es-ES" dirty="0"/>
              <a:t>Hacen posible </a:t>
            </a:r>
            <a:r>
              <a:rPr lang="es-ES" i="1" dirty="0"/>
              <a:t>definir bloques de funcionalidad</a:t>
            </a:r>
            <a:r>
              <a:rPr lang="es-ES" dirty="0"/>
              <a:t>, que posibilitan proyectos mas manejables y permiten la reutilización.</a:t>
            </a:r>
          </a:p>
          <a:p>
            <a:r>
              <a:rPr lang="es-ES" dirty="0"/>
              <a:t>El decorador </a:t>
            </a:r>
            <a:r>
              <a:rPr lang="es-ES" b="1" i="1" dirty="0"/>
              <a:t>@</a:t>
            </a:r>
            <a:r>
              <a:rPr lang="es-ES" b="1" i="1" dirty="0" err="1"/>
              <a:t>Component</a:t>
            </a:r>
            <a:r>
              <a:rPr lang="es-ES" b="1" i="1" dirty="0"/>
              <a:t> </a:t>
            </a:r>
            <a:r>
              <a:rPr lang="es-ES" dirty="0"/>
              <a:t>es aplicado a una clase, la cual es registrada en el </a:t>
            </a:r>
            <a:r>
              <a:rPr lang="es-ES" i="1" dirty="0"/>
              <a:t>modulo</a:t>
            </a:r>
            <a:r>
              <a:rPr lang="es-ES" dirty="0"/>
              <a:t> de Angular.</a:t>
            </a:r>
          </a:p>
          <a:p>
            <a:r>
              <a:rPr lang="es-ES" dirty="0"/>
              <a:t>Una aplicación Angular debe contener al menos un Componente, el cual es usado en el proceso de </a:t>
            </a:r>
            <a:r>
              <a:rPr lang="es-ES" dirty="0" err="1"/>
              <a:t>bootstrap</a:t>
            </a:r>
            <a:r>
              <a:rPr lang="es-ES" dirty="0"/>
              <a:t>(arranque).</a:t>
            </a:r>
          </a:p>
          <a:p>
            <a:pPr marL="0" indent="0">
              <a:buNone/>
            </a:pPr>
            <a:endParaRPr lang="es-ES" sz="1200" b="1" dirty="0"/>
          </a:p>
        </p:txBody>
      </p:sp>
    </p:spTree>
    <p:extLst>
      <p:ext uri="{BB962C8B-B14F-4D97-AF65-F5344CB8AC3E}">
        <p14:creationId xmlns:p14="http://schemas.microsoft.com/office/powerpoint/2010/main" val="3502172790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71E652-1C8E-4FEF-94BF-6DF648138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04665"/>
            <a:ext cx="8229600" cy="5919936"/>
          </a:xfrm>
        </p:spPr>
        <p:txBody>
          <a:bodyPr/>
          <a:lstStyle/>
          <a:p>
            <a:pPr marL="0" indent="0">
              <a:buNone/>
            </a:pPr>
            <a:r>
              <a:rPr lang="es-ES" dirty="0">
                <a:sym typeface="Wingdings" panose="05000000000000000000" pitchFamily="2" charset="2"/>
              </a:rPr>
              <a:t>Nuevo fichero:</a:t>
            </a:r>
          </a:p>
          <a:p>
            <a:pPr marL="0" indent="0">
              <a:buNone/>
            </a:pP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b="1" dirty="0">
                <a:sym typeface="Wingdings" panose="05000000000000000000" pitchFamily="2" charset="2"/>
              </a:rPr>
              <a:t>productForm.component.html </a:t>
            </a:r>
            <a:r>
              <a:rPr lang="es-ES" dirty="0">
                <a:sym typeface="Wingdings" panose="05000000000000000000" pitchFamily="2" charset="2"/>
              </a:rPr>
              <a:t>en </a:t>
            </a:r>
            <a:r>
              <a:rPr lang="es-ES" b="1" dirty="0" err="1">
                <a:sym typeface="Wingdings" panose="05000000000000000000" pitchFamily="2" charset="2"/>
              </a:rPr>
              <a:t>src</a:t>
            </a:r>
            <a:r>
              <a:rPr lang="es-ES" b="1" dirty="0">
                <a:sym typeface="Wingdings" panose="05000000000000000000" pitchFamily="2" charset="2"/>
              </a:rPr>
              <a:t>/app</a:t>
            </a:r>
          </a:p>
          <a:p>
            <a:pPr marL="0" indent="0" algn="ctr">
              <a:buNone/>
            </a:pPr>
            <a:r>
              <a:rPr lang="es-E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(Listado 7.15)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form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novalidate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s-E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formGroup</a:t>
            </a:r>
            <a:r>
              <a:rPr lang="es-ES" sz="1400" dirty="0">
                <a:solidFill>
                  <a:srgbClr val="FF0000"/>
                </a:solidFill>
                <a:latin typeface="Consolas" panose="020B0609020204030204" pitchFamily="49" charset="0"/>
              </a:rPr>
              <a:t>]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form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s-E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ngSubmit</a:t>
            </a:r>
            <a:r>
              <a:rPr lang="es-ES" sz="1400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submitForm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form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)"&gt;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="form-group"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ngFor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="let control of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form.productControls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label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s-ES" sz="1400" dirty="0" err="1">
                <a:solidFill>
                  <a:srgbClr val="800080"/>
                </a:solidFill>
                <a:latin typeface="Consolas" panose="020B0609020204030204" pitchFamily="49" charset="0"/>
              </a:rPr>
              <a:t>control.label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label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400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form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-control"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sz="1400" dirty="0">
                <a:solidFill>
                  <a:srgbClr val="FF0000"/>
                </a:solidFill>
                <a:latin typeface="Consolas" panose="020B0609020204030204" pitchFamily="49" charset="0"/>
              </a:rPr>
              <a:t>[(</a:t>
            </a:r>
            <a:r>
              <a:rPr lang="es-E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ngModel</a:t>
            </a:r>
            <a:r>
              <a:rPr lang="es-ES" sz="1400" dirty="0">
                <a:solidFill>
                  <a:srgbClr val="FF0000"/>
                </a:solidFill>
                <a:latin typeface="Consolas" panose="020B0609020204030204" pitchFamily="49" charset="0"/>
              </a:rPr>
              <a:t>)]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newProduct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[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control.modelProperty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]"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s-ES" sz="1400" dirty="0" err="1">
                <a:solidFill>
                  <a:srgbClr val="800080"/>
                </a:solidFill>
                <a:latin typeface="Consolas" panose="020B0609020204030204" pitchFamily="49" charset="0"/>
              </a:rPr>
              <a:t>control.modelProperty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formControlName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s-ES" sz="1400" dirty="0" err="1">
                <a:solidFill>
                  <a:srgbClr val="800080"/>
                </a:solidFill>
                <a:latin typeface="Consolas" panose="020B0609020204030204" pitchFamily="49" charset="0"/>
              </a:rPr>
              <a:t>control.modelProperty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ul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text-danger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list-unstyled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s-ES" sz="14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s-E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ngIf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="(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formSubmitted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 || 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control.dirty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) &amp;&amp; !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control.valid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s-E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ngFor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 error 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of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control.getValidationMessages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()"&gt;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s-ES" sz="1400" dirty="0">
                <a:solidFill>
                  <a:srgbClr val="800080"/>
                </a:solidFill>
                <a:latin typeface="Consolas" panose="020B0609020204030204" pitchFamily="49" charset="0"/>
              </a:rPr>
              <a:t>error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ul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btn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btn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-primary"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="submit"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400" dirty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s-E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disabled</a:t>
            </a:r>
            <a:r>
              <a:rPr lang="es-ES" sz="1400" dirty="0">
                <a:solidFill>
                  <a:srgbClr val="FF0000"/>
                </a:solidFill>
                <a:latin typeface="Consolas" panose="020B0609020204030204" pitchFamily="49" charset="0"/>
              </a:rPr>
              <a:t>]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formSubmitted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 &amp;&amp; !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form.valid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class.btn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-secondary]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formSubmitted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&amp;&amp; !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form.valid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form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400" b="1" dirty="0"/>
          </a:p>
        </p:txBody>
      </p:sp>
    </p:spTree>
    <p:extLst>
      <p:ext uri="{BB962C8B-B14F-4D97-AF65-F5344CB8AC3E}">
        <p14:creationId xmlns:p14="http://schemas.microsoft.com/office/powerpoint/2010/main" val="4192797494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88A642-8ED7-4AA4-976B-B7E14D009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04665"/>
            <a:ext cx="8229600" cy="5919936"/>
          </a:xfrm>
        </p:spPr>
        <p:txBody>
          <a:bodyPr/>
          <a:lstStyle/>
          <a:p>
            <a:r>
              <a:rPr lang="es-ES" dirty="0"/>
              <a:t>Por último, </a:t>
            </a:r>
            <a:r>
              <a:rPr lang="es-ES" i="1" dirty="0"/>
              <a:t>registramos el evento </a:t>
            </a:r>
          </a:p>
          <a:p>
            <a:pPr marL="0" indent="0">
              <a:buNone/>
            </a:pPr>
            <a:r>
              <a:rPr lang="es-ES" dirty="0">
                <a:sym typeface="Wingdings" panose="05000000000000000000" pitchFamily="2" charset="2"/>
              </a:rPr>
              <a:t></a:t>
            </a:r>
            <a:r>
              <a:rPr lang="es-ES" b="1" dirty="0">
                <a:sym typeface="Wingdings" panose="05000000000000000000" pitchFamily="2" charset="2"/>
              </a:rPr>
              <a:t>template.html </a:t>
            </a:r>
            <a:r>
              <a:rPr lang="es-ES" dirty="0">
                <a:sym typeface="Wingdings" panose="05000000000000000000" pitchFamily="2" charset="2"/>
              </a:rPr>
              <a:t>en </a:t>
            </a:r>
            <a:r>
              <a:rPr lang="es-ES" b="1" dirty="0" err="1">
                <a:sym typeface="Wingdings" panose="05000000000000000000" pitchFamily="2" charset="2"/>
              </a:rPr>
              <a:t>src</a:t>
            </a:r>
            <a:r>
              <a:rPr lang="es-ES" b="1" dirty="0">
                <a:sym typeface="Wingdings" panose="05000000000000000000" pitchFamily="2" charset="2"/>
              </a:rPr>
              <a:t>/app	</a:t>
            </a:r>
            <a:r>
              <a:rPr lang="es-ES" sz="1600" b="1" dirty="0">
                <a:solidFill>
                  <a:srgbClr val="FF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(Listado 7.16)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="row text-white m-2"&gt;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="col-4 p-2 </a:t>
            </a:r>
            <a:r>
              <a:rPr lang="en-U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bg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-success"&gt;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6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paProductForm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paNewProduct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addProduct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($event)"&gt;&lt;/</a:t>
            </a:r>
            <a:r>
              <a:rPr lang="en-US" sz="16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paProductForm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="col-4 p-2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bg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-primary"&gt;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paProductTable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s-E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model</a:t>
            </a:r>
            <a:r>
              <a:rPr lang="es-ES" sz="1600" dirty="0">
                <a:solidFill>
                  <a:srgbClr val="FF0000"/>
                </a:solidFill>
                <a:latin typeface="Consolas" panose="020B0609020204030204" pitchFamily="49" charset="0"/>
              </a:rPr>
              <a:t>]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model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"&gt;&lt;/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paProductTable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ES" sz="2400" dirty="0"/>
              <a:t>El componente hijo es responsable de manejar los elementos del formulario y validar sus contenidos. </a:t>
            </a:r>
          </a:p>
          <a:p>
            <a:r>
              <a:rPr lang="es-ES" sz="2400" dirty="0"/>
              <a:t>Cuando los datos pasan la validación, el evento es disparado y el data </a:t>
            </a:r>
            <a:r>
              <a:rPr lang="es-ES" sz="2400" dirty="0" err="1"/>
              <a:t>binding</a:t>
            </a:r>
            <a:r>
              <a:rPr lang="es-ES" sz="2400" dirty="0"/>
              <a:t> es evaluado en el contexto del componente padre, cuyo método </a:t>
            </a:r>
            <a:r>
              <a:rPr lang="es-ES" sz="2400" i="1" dirty="0" err="1"/>
              <a:t>addProduct</a:t>
            </a:r>
            <a:r>
              <a:rPr lang="es-ES" sz="2400" dirty="0"/>
              <a:t> añade un nuevo objeto al modelo.</a:t>
            </a:r>
          </a:p>
        </p:txBody>
      </p:sp>
    </p:spTree>
    <p:extLst>
      <p:ext uri="{BB962C8B-B14F-4D97-AF65-F5344CB8AC3E}">
        <p14:creationId xmlns:p14="http://schemas.microsoft.com/office/powerpoint/2010/main" val="2384232219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54441A-4602-4FC1-B49C-CD1231E99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32657"/>
            <a:ext cx="8229600" cy="5991944"/>
          </a:xfrm>
        </p:spPr>
        <p:txBody>
          <a:bodyPr/>
          <a:lstStyle/>
          <a:p>
            <a:pPr marL="0" indent="0">
              <a:buNone/>
            </a:pPr>
            <a:r>
              <a:rPr lang="es-ES" u="sng" dirty="0"/>
              <a:t>Proyectando el contenido del Host </a:t>
            </a:r>
            <a:r>
              <a:rPr lang="es-ES" u="sng" dirty="0" err="1"/>
              <a:t>Element</a:t>
            </a:r>
            <a:r>
              <a:rPr lang="es-ES" u="sng" dirty="0"/>
              <a:t>.</a:t>
            </a:r>
          </a:p>
          <a:p>
            <a:r>
              <a:rPr lang="es-ES" dirty="0"/>
              <a:t>Si el host </a:t>
            </a:r>
            <a:r>
              <a:rPr lang="es-ES" dirty="0" err="1"/>
              <a:t>element</a:t>
            </a:r>
            <a:r>
              <a:rPr lang="es-ES" dirty="0"/>
              <a:t> tiene contenido entonces puede ser incluido en la plantilla usando </a:t>
            </a:r>
            <a:r>
              <a:rPr lang="es-ES" i="1" dirty="0"/>
              <a:t>ng-</a:t>
            </a:r>
            <a:r>
              <a:rPr lang="es-ES" i="1" dirty="0" err="1"/>
              <a:t>content</a:t>
            </a:r>
            <a:r>
              <a:rPr lang="es-ES" i="1" dirty="0"/>
              <a:t>. </a:t>
            </a:r>
            <a:r>
              <a:rPr lang="es-ES" dirty="0"/>
              <a:t>Esto se conoce como </a:t>
            </a:r>
            <a:r>
              <a:rPr lang="es-ES" i="1" dirty="0"/>
              <a:t>Content </a:t>
            </a:r>
            <a:r>
              <a:rPr lang="es-ES" i="1" dirty="0" err="1"/>
              <a:t>Projection</a:t>
            </a:r>
            <a:r>
              <a:rPr lang="es-ES" i="1" dirty="0"/>
              <a:t> </a:t>
            </a:r>
            <a:r>
              <a:rPr lang="es-ES" dirty="0"/>
              <a:t>y permite combinar en los Componentes el contenido de sus plantillas con el contenido del elemento host. </a:t>
            </a:r>
          </a:p>
          <a:p>
            <a:r>
              <a:rPr lang="es-ES" sz="2000" i="1" u="sng" dirty="0"/>
              <a:t>Demo</a:t>
            </a:r>
            <a:r>
              <a:rPr lang="es-ES" sz="2000" i="1" dirty="0">
                <a:sym typeface="Wingdings" panose="05000000000000000000" pitchFamily="2" charset="2"/>
              </a:rPr>
              <a:t>: </a:t>
            </a:r>
            <a:r>
              <a:rPr lang="es-ES" sz="2000" dirty="0">
                <a:sym typeface="Wingdings" panose="05000000000000000000" pitchFamily="2" charset="2"/>
              </a:rPr>
              <a:t>Nuevo fichero </a:t>
            </a:r>
          </a:p>
          <a:p>
            <a:pPr marL="0" indent="0">
              <a:buNone/>
            </a:pPr>
            <a:r>
              <a:rPr lang="es-ES" sz="2000" dirty="0">
                <a:sym typeface="Wingdings" panose="05000000000000000000" pitchFamily="2" charset="2"/>
              </a:rPr>
              <a:t> </a:t>
            </a:r>
            <a:r>
              <a:rPr lang="es-ES" sz="2000" b="1" dirty="0" err="1">
                <a:sym typeface="Wingdings" panose="05000000000000000000" pitchFamily="2" charset="2"/>
              </a:rPr>
              <a:t>toggleView.component.ts</a:t>
            </a:r>
            <a:r>
              <a:rPr lang="es-ES" sz="2000" dirty="0">
                <a:sym typeface="Wingdings" panose="05000000000000000000" pitchFamily="2" charset="2"/>
              </a:rPr>
              <a:t> en </a:t>
            </a:r>
            <a:r>
              <a:rPr lang="es-ES" sz="2000" b="1" dirty="0" err="1">
                <a:sym typeface="Wingdings" panose="05000000000000000000" pitchFamily="2" charset="2"/>
              </a:rPr>
              <a:t>src</a:t>
            </a:r>
            <a:r>
              <a:rPr lang="es-ES" sz="2000" b="1" dirty="0">
                <a:sym typeface="Wingdings" panose="05000000000000000000" pitchFamily="2" charset="2"/>
              </a:rPr>
              <a:t>/app</a:t>
            </a:r>
          </a:p>
          <a:p>
            <a:pPr marL="0" indent="0">
              <a:buNone/>
            </a:pPr>
            <a:endParaRPr lang="es-ES" sz="2000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Component }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"@angular/core"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Component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({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selector: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paToggleView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templateUrl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"toggleView.component.html"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pPr marL="0" indent="0">
              <a:buNone/>
            </a:pP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PaToggleView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showContent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boolean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ES" sz="1600" dirty="0"/>
          </a:p>
        </p:txBody>
      </p:sp>
      <p:sp>
        <p:nvSpPr>
          <p:cNvPr id="2" name="CuadroTexto 1"/>
          <p:cNvSpPr txBox="1"/>
          <p:nvPr/>
        </p:nvSpPr>
        <p:spPr>
          <a:xfrm>
            <a:off x="2411760" y="3573016"/>
            <a:ext cx="2592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rgbClr val="FF0000"/>
                </a:solidFill>
                <a:latin typeface="Consolas" panose="020B0609020204030204" pitchFamily="49" charset="0"/>
              </a:rPr>
              <a:t>(Listado 7.17)</a:t>
            </a:r>
          </a:p>
        </p:txBody>
      </p:sp>
    </p:spTree>
    <p:extLst>
      <p:ext uri="{BB962C8B-B14F-4D97-AF65-F5344CB8AC3E}">
        <p14:creationId xmlns:p14="http://schemas.microsoft.com/office/powerpoint/2010/main" val="1930845755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A2438B-EE6E-47EE-B35E-296BE2F8A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04665"/>
            <a:ext cx="8229600" cy="5919936"/>
          </a:xfrm>
        </p:spPr>
        <p:txBody>
          <a:bodyPr/>
          <a:lstStyle/>
          <a:p>
            <a:r>
              <a:rPr lang="es-ES" dirty="0"/>
              <a:t>Para la plantilla: nuevo fichero </a:t>
            </a:r>
          </a:p>
          <a:p>
            <a:pPr marL="0" indent="0">
              <a:buNone/>
            </a:pP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b="1" dirty="0">
                <a:sym typeface="Wingdings" panose="05000000000000000000" pitchFamily="2" charset="2"/>
              </a:rPr>
              <a:t>toggleView.component.html</a:t>
            </a:r>
            <a:r>
              <a:rPr lang="es-ES" dirty="0">
                <a:sym typeface="Wingdings" panose="05000000000000000000" pitchFamily="2" charset="2"/>
              </a:rPr>
              <a:t> en </a:t>
            </a:r>
            <a:r>
              <a:rPr lang="es-ES" b="1" dirty="0" err="1">
                <a:sym typeface="Wingdings" panose="05000000000000000000" pitchFamily="2" charset="2"/>
              </a:rPr>
              <a:t>src</a:t>
            </a:r>
            <a:r>
              <a:rPr lang="es-ES" b="1" dirty="0">
                <a:sym typeface="Wingdings" panose="05000000000000000000" pitchFamily="2" charset="2"/>
              </a:rPr>
              <a:t>/app</a:t>
            </a:r>
          </a:p>
          <a:p>
            <a:pPr marL="0" indent="0">
              <a:buNone/>
            </a:pPr>
            <a:endParaRPr lang="es-ES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checkbox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label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text-dark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="checkbox"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[(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ngModel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)]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showContent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Show Content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label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600" dirty="0">
                <a:solidFill>
                  <a:srgbClr val="800000"/>
                </a:solidFill>
                <a:latin typeface="Consolas" panose="020B0609020204030204" pitchFamily="49" charset="0"/>
              </a:rPr>
              <a:t>ng-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content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s-E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ngIf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showContent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"&gt;&lt;/</a:t>
            </a:r>
            <a:r>
              <a:rPr lang="es-ES" sz="1600" dirty="0">
                <a:solidFill>
                  <a:srgbClr val="800000"/>
                </a:solidFill>
                <a:latin typeface="Consolas" panose="020B0609020204030204" pitchFamily="49" charset="0"/>
              </a:rPr>
              <a:t>ng-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content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BDC1662-CBBB-40B8-B1E6-F4D37BBE0A62}"/>
              </a:ext>
            </a:extLst>
          </p:cNvPr>
          <p:cNvSpPr txBox="1"/>
          <p:nvPr/>
        </p:nvSpPr>
        <p:spPr>
          <a:xfrm>
            <a:off x="1079612" y="4221088"/>
            <a:ext cx="6336702" cy="738664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b="1" dirty="0"/>
              <a:t>Angular reemplazará con el contenido del host </a:t>
            </a:r>
            <a:r>
              <a:rPr lang="es-ES" sz="1400" b="1" dirty="0" err="1"/>
              <a:t>element</a:t>
            </a:r>
            <a:r>
              <a:rPr lang="es-ES" sz="1400" b="1" dirty="0"/>
              <a:t> (</a:t>
            </a:r>
            <a:r>
              <a:rPr lang="es-ES" sz="1400" b="1" dirty="0" err="1"/>
              <a:t>table</a:t>
            </a:r>
            <a:r>
              <a:rPr lang="es-ES" sz="1400" b="1" dirty="0"/>
              <a:t>).</a:t>
            </a:r>
          </a:p>
          <a:p>
            <a:r>
              <a:rPr lang="es-ES" sz="1400" b="1" dirty="0"/>
              <a:t>La directiva </a:t>
            </a:r>
            <a:r>
              <a:rPr lang="es-ES" sz="1400" b="1" dirty="0" err="1"/>
              <a:t>ngIf</a:t>
            </a:r>
            <a:r>
              <a:rPr lang="es-ES" sz="1400" b="1" dirty="0"/>
              <a:t> se aplicará al </a:t>
            </a:r>
            <a:r>
              <a:rPr lang="es-ES" sz="1400" b="1" dirty="0" err="1"/>
              <a:t>ng-content</a:t>
            </a:r>
            <a:r>
              <a:rPr lang="es-ES" sz="1400" b="1" dirty="0"/>
              <a:t> para que sea visible solo si el </a:t>
            </a:r>
            <a:r>
              <a:rPr lang="es-ES" sz="1400" b="1" dirty="0" err="1"/>
              <a:t>checkbox</a:t>
            </a:r>
            <a:r>
              <a:rPr lang="es-ES" sz="1400" b="1" dirty="0"/>
              <a:t> es </a:t>
            </a:r>
            <a:r>
              <a:rPr lang="es-ES" sz="1400" b="1" dirty="0" err="1"/>
              <a:t>checked</a:t>
            </a:r>
            <a:r>
              <a:rPr lang="es-ES" sz="1400" b="1" dirty="0"/>
              <a:t>.</a:t>
            </a:r>
          </a:p>
        </p:txBody>
      </p:sp>
      <p:sp>
        <p:nvSpPr>
          <p:cNvPr id="2" name="CuadroTexto 1"/>
          <p:cNvSpPr txBox="1"/>
          <p:nvPr/>
        </p:nvSpPr>
        <p:spPr>
          <a:xfrm>
            <a:off x="2843808" y="1412776"/>
            <a:ext cx="2808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(Listado 7.18)</a:t>
            </a:r>
          </a:p>
        </p:txBody>
      </p:sp>
      <p:cxnSp>
        <p:nvCxnSpPr>
          <p:cNvPr id="6" name="Conector recto de flecha 5"/>
          <p:cNvCxnSpPr/>
          <p:nvPr/>
        </p:nvCxnSpPr>
        <p:spPr>
          <a:xfrm flipV="1">
            <a:off x="2123728" y="3861048"/>
            <a:ext cx="0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7796588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A16B76-7769-48C8-972B-4B8C2A00C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76673"/>
            <a:ext cx="8229600" cy="5847928"/>
          </a:xfrm>
        </p:spPr>
        <p:txBody>
          <a:bodyPr/>
          <a:lstStyle/>
          <a:p>
            <a:r>
              <a:rPr lang="es-ES" sz="2400" dirty="0"/>
              <a:t>Registrando el componente </a:t>
            </a:r>
            <a:r>
              <a:rPr lang="es-ES" sz="2400" dirty="0">
                <a:sym typeface="Wingdings" panose="05000000000000000000" pitchFamily="2" charset="2"/>
              </a:rPr>
              <a:t> </a:t>
            </a:r>
            <a:r>
              <a:rPr lang="es-ES" sz="2400" b="1" dirty="0" err="1">
                <a:sym typeface="Wingdings" panose="05000000000000000000" pitchFamily="2" charset="2"/>
              </a:rPr>
              <a:t>app.module.ts</a:t>
            </a:r>
            <a:r>
              <a:rPr lang="es-ES" sz="2400" b="1" dirty="0">
                <a:sym typeface="Wingdings" panose="05000000000000000000" pitchFamily="2" charset="2"/>
              </a:rPr>
              <a:t> </a:t>
            </a:r>
            <a:r>
              <a:rPr lang="es-ES" sz="2400" dirty="0">
                <a:sym typeface="Wingdings" panose="05000000000000000000" pitchFamily="2" charset="2"/>
              </a:rPr>
              <a:t>en </a:t>
            </a:r>
            <a:r>
              <a:rPr lang="es-ES" sz="2400" b="1" dirty="0" err="1">
                <a:sym typeface="Wingdings" panose="05000000000000000000" pitchFamily="2" charset="2"/>
              </a:rPr>
              <a:t>src</a:t>
            </a:r>
            <a:r>
              <a:rPr lang="es-ES" sz="2400" b="1" dirty="0">
                <a:sym typeface="Wingdings" panose="05000000000000000000" pitchFamily="2" charset="2"/>
              </a:rPr>
              <a:t>/app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BrowserModule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'@angular/platform-browser'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NgModule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'@angular/core'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ProductComponent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s-E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component</a:t>
            </a:r>
            <a:r>
              <a:rPr lang="es-E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FormsModule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ReactiveFormsModule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"@angular/forms"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PaAttrDirective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attr.directive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PaModel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twoway.directive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PaStructureDirective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s-E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structure.directive</a:t>
            </a:r>
            <a:r>
              <a:rPr lang="es-E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PaIteratorDirective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iterator.directive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PaCellColor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cellColor.directive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PaCellColorSwitcher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cellColorSwitcher.directive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ProductTableComponent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s-E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productTable.component</a:t>
            </a:r>
            <a:r>
              <a:rPr lang="es-E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ProductFormComponent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productForm.component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PaToggleView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n-US" sz="14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toggleView.component</a:t>
            </a:r>
            <a:r>
              <a:rPr lang="en-US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NgModule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({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imports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BrowserModule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FormsModule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ReactiveFormsModule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],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declarations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  <a:r>
              <a:rPr lang="es-E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ProductComponent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PaAttrDirective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PaModel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PaStructureDirective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PaIteratorDirective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PaCellColor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PaCellColorSwitcher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ProductTableComponent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ProductFormComponent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PaToggleView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],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bootstrap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ProductComponent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pPr marL="0" indent="0">
              <a:buNone/>
            </a:pP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AppModule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}</a:t>
            </a:r>
            <a:endParaRPr lang="es-ES" sz="1400" dirty="0"/>
          </a:p>
        </p:txBody>
      </p:sp>
      <p:sp>
        <p:nvSpPr>
          <p:cNvPr id="2" name="CuadroTexto 1"/>
          <p:cNvSpPr txBox="1"/>
          <p:nvPr/>
        </p:nvSpPr>
        <p:spPr>
          <a:xfrm>
            <a:off x="5724128" y="1268760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FF0000"/>
                </a:solidFill>
                <a:latin typeface="Consolas" panose="020B0609020204030204" pitchFamily="49" charset="0"/>
              </a:rPr>
              <a:t>(Listado 7.19)</a:t>
            </a:r>
          </a:p>
        </p:txBody>
      </p:sp>
      <p:cxnSp>
        <p:nvCxnSpPr>
          <p:cNvPr id="5" name="Conector recto de flecha 4"/>
          <p:cNvCxnSpPr/>
          <p:nvPr/>
        </p:nvCxnSpPr>
        <p:spPr>
          <a:xfrm flipH="1">
            <a:off x="5940152" y="4149080"/>
            <a:ext cx="93610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Conector recto de flecha 6"/>
          <p:cNvCxnSpPr/>
          <p:nvPr/>
        </p:nvCxnSpPr>
        <p:spPr>
          <a:xfrm flipH="1">
            <a:off x="1979712" y="5877272"/>
            <a:ext cx="100811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7947157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30F54F-885A-409C-9578-6884178772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29065"/>
            <a:ext cx="8229600" cy="5919936"/>
          </a:xfrm>
        </p:spPr>
        <p:txBody>
          <a:bodyPr/>
          <a:lstStyle/>
          <a:p>
            <a:r>
              <a:rPr lang="es-ES" dirty="0"/>
              <a:t>Paso final: aplicar el nuevo componente al host </a:t>
            </a:r>
            <a:r>
              <a:rPr lang="es-ES" dirty="0" err="1"/>
              <a:t>element</a:t>
            </a:r>
            <a:r>
              <a:rPr lang="es-ES" dirty="0"/>
              <a:t> </a:t>
            </a:r>
          </a:p>
          <a:p>
            <a:pPr marL="0" indent="0">
              <a:buNone/>
            </a:pPr>
            <a:r>
              <a:rPr lang="es-ES" b="1" dirty="0">
                <a:sym typeface="Wingdings" panose="05000000000000000000" pitchFamily="2" charset="2"/>
              </a:rPr>
              <a:t> template.html </a:t>
            </a:r>
            <a:r>
              <a:rPr lang="es-ES" dirty="0">
                <a:sym typeface="Wingdings" panose="05000000000000000000" pitchFamily="2" charset="2"/>
              </a:rPr>
              <a:t>en </a:t>
            </a:r>
            <a:r>
              <a:rPr lang="es-ES" b="1" dirty="0" err="1">
                <a:sym typeface="Wingdings" panose="05000000000000000000" pitchFamily="2" charset="2"/>
              </a:rPr>
              <a:t>src</a:t>
            </a:r>
            <a:r>
              <a:rPr lang="es-ES" b="1" dirty="0">
                <a:sym typeface="Wingdings" panose="05000000000000000000" pitchFamily="2" charset="2"/>
              </a:rPr>
              <a:t>/app  </a:t>
            </a:r>
            <a:r>
              <a:rPr lang="es-ES" sz="1600" b="1" dirty="0">
                <a:solidFill>
                  <a:srgbClr val="FF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(Listado 7.20)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row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 m-2"&gt;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="col-4 p-2"&gt;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paProductForm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paNewProduct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addProduct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($event)"&gt;&lt;/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paProductForm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="col-8 p-2"&gt;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paToggleView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paProductTable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s-E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model</a:t>
            </a:r>
            <a:r>
              <a:rPr lang="es-ES" sz="1600" dirty="0">
                <a:solidFill>
                  <a:srgbClr val="FF0000"/>
                </a:solidFill>
                <a:latin typeface="Consolas" panose="020B0609020204030204" pitchFamily="49" charset="0"/>
              </a:rPr>
              <a:t>]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model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"&gt;&lt;/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paProductTable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paToggleView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b="1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CBB3166-1430-4303-B900-D6699B2F153D}"/>
              </a:ext>
            </a:extLst>
          </p:cNvPr>
          <p:cNvSpPr txBox="1"/>
          <p:nvPr/>
        </p:nvSpPr>
        <p:spPr>
          <a:xfrm>
            <a:off x="611560" y="5013176"/>
            <a:ext cx="7992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/>
              <a:t>paToggleView</a:t>
            </a:r>
            <a:r>
              <a:rPr lang="es-ES" dirty="0"/>
              <a:t> es el host </a:t>
            </a:r>
            <a:r>
              <a:rPr lang="es-ES" dirty="0" err="1"/>
              <a:t>element</a:t>
            </a:r>
            <a:r>
              <a:rPr lang="es-ES" dirty="0"/>
              <a:t> para el nuevo componente y su contenido, el elemento </a:t>
            </a:r>
            <a:r>
              <a:rPr lang="es-ES" b="1" dirty="0" err="1"/>
              <a:t>paProductTable</a:t>
            </a:r>
            <a:r>
              <a:rPr lang="es-ES" dirty="0"/>
              <a:t>, el cual aplica el componente para crear la tabla de productos.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D19AAB9F-4D64-4458-AA4D-2D1D6E8ED726}"/>
              </a:ext>
            </a:extLst>
          </p:cNvPr>
          <p:cNvSpPr txBox="1"/>
          <p:nvPr/>
        </p:nvSpPr>
        <p:spPr>
          <a:xfrm>
            <a:off x="5148064" y="5936506"/>
            <a:ext cx="309634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dirty="0"/>
              <a:t>Visualizar</a:t>
            </a:r>
          </a:p>
        </p:txBody>
      </p:sp>
    </p:spTree>
    <p:extLst>
      <p:ext uri="{BB962C8B-B14F-4D97-AF65-F5344CB8AC3E}">
        <p14:creationId xmlns:p14="http://schemas.microsoft.com/office/powerpoint/2010/main" val="496104855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B02544-E494-4B62-9340-15C0F8C84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991945"/>
          </a:xfrm>
        </p:spPr>
        <p:txBody>
          <a:bodyPr/>
          <a:lstStyle/>
          <a:p>
            <a:pPr marL="0" indent="0">
              <a:buNone/>
            </a:pPr>
            <a:r>
              <a:rPr lang="es-ES" sz="2000" dirty="0"/>
              <a:t>Por tanto, para el </a:t>
            </a:r>
            <a:r>
              <a:rPr lang="es-ES" sz="2000" b="1" dirty="0" err="1"/>
              <a:t>root</a:t>
            </a:r>
            <a:r>
              <a:rPr lang="es-ES" sz="2000" b="1" dirty="0"/>
              <a:t> </a:t>
            </a:r>
            <a:r>
              <a:rPr lang="es-ES" sz="2000" b="1" dirty="0" err="1"/>
              <a:t>component</a:t>
            </a:r>
            <a:r>
              <a:rPr lang="es-ES" sz="2000" b="1" dirty="0"/>
              <a:t> </a:t>
            </a:r>
            <a:r>
              <a:rPr lang="es-ES" sz="2000" dirty="0"/>
              <a:t>solo tendremos las siguientes responsabilidades:</a:t>
            </a:r>
          </a:p>
          <a:p>
            <a:r>
              <a:rPr lang="es-ES" sz="2000" dirty="0"/>
              <a:t>Proporcionar Angular con un punto de entrada a la aplicación.</a:t>
            </a:r>
          </a:p>
          <a:p>
            <a:r>
              <a:rPr lang="es-ES" sz="2000" dirty="0"/>
              <a:t>Proporcionar acceso al data </a:t>
            </a:r>
            <a:r>
              <a:rPr lang="es-ES" sz="2000" dirty="0" err="1"/>
              <a:t>model</a:t>
            </a:r>
            <a:r>
              <a:rPr lang="es-ES" sz="2000" dirty="0"/>
              <a:t> para que pueda ser usado en el data </a:t>
            </a:r>
            <a:r>
              <a:rPr lang="es-ES" sz="2000" dirty="0" err="1"/>
              <a:t>binding</a:t>
            </a:r>
            <a:endParaRPr lang="es-ES" sz="2000" dirty="0"/>
          </a:p>
          <a:p>
            <a:pPr marL="0" indent="0">
              <a:buNone/>
            </a:pPr>
            <a:r>
              <a:rPr lang="es-ES" sz="2000" u="sng" dirty="0"/>
              <a:t>Eliminando código obsoleto </a:t>
            </a:r>
            <a:r>
              <a:rPr lang="es-ES" sz="2000" dirty="0">
                <a:sym typeface="Wingdings" panose="05000000000000000000" pitchFamily="2" charset="2"/>
              </a:rPr>
              <a:t> </a:t>
            </a:r>
            <a:r>
              <a:rPr lang="es-ES" sz="2000" b="1" dirty="0" err="1">
                <a:sym typeface="Wingdings" panose="05000000000000000000" pitchFamily="2" charset="2"/>
              </a:rPr>
              <a:t>component.ts</a:t>
            </a:r>
            <a:r>
              <a:rPr lang="es-ES" sz="2000" b="1" dirty="0">
                <a:sym typeface="Wingdings" panose="05000000000000000000" pitchFamily="2" charset="2"/>
              </a:rPr>
              <a:t> </a:t>
            </a:r>
            <a:r>
              <a:rPr lang="es-ES" sz="2000" dirty="0">
                <a:sym typeface="Wingdings" panose="05000000000000000000" pitchFamily="2" charset="2"/>
              </a:rPr>
              <a:t>en </a:t>
            </a:r>
            <a:r>
              <a:rPr lang="es-ES" sz="2000" b="1" dirty="0" err="1">
                <a:sym typeface="Wingdings" panose="05000000000000000000" pitchFamily="2" charset="2"/>
              </a:rPr>
              <a:t>src</a:t>
            </a:r>
            <a:r>
              <a:rPr lang="es-ES" sz="2000" b="1" dirty="0">
                <a:sym typeface="Wingdings" panose="05000000000000000000" pitchFamily="2" charset="2"/>
              </a:rPr>
              <a:t>/app  </a:t>
            </a:r>
            <a:r>
              <a:rPr lang="es-ES" sz="1600" b="1" dirty="0">
                <a:solidFill>
                  <a:srgbClr val="FF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(Listado 7.21)</a:t>
            </a:r>
          </a:p>
          <a:p>
            <a:pPr marL="0" indent="0">
              <a:buNone/>
            </a:pP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ApplicationRef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Component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>
                <a:solidFill>
                  <a:srgbClr val="A31515"/>
                </a:solidFill>
                <a:latin typeface="Consolas" panose="020B0609020204030204" pitchFamily="49" charset="0"/>
              </a:rPr>
              <a:t>"@angular/</a:t>
            </a:r>
            <a:r>
              <a:rPr lang="es-E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core</a:t>
            </a:r>
            <a:r>
              <a:rPr lang="es-E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Model }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repository.model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Product }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product.model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ProductFormGroup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s-E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form.model</a:t>
            </a:r>
            <a:r>
              <a:rPr lang="es-E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Component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({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selector: </a:t>
            </a:r>
            <a:r>
              <a:rPr lang="es-ES" sz="1400" dirty="0">
                <a:solidFill>
                  <a:srgbClr val="A31515"/>
                </a:solidFill>
                <a:latin typeface="Consolas" panose="020B0609020204030204" pitchFamily="49" charset="0"/>
              </a:rPr>
              <a:t>"app"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templateUrl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400" dirty="0">
                <a:solidFill>
                  <a:srgbClr val="A31515"/>
                </a:solidFill>
                <a:latin typeface="Consolas" panose="020B0609020204030204" pitchFamily="49" charset="0"/>
              </a:rPr>
              <a:t>"template.html"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pPr marL="0" indent="0">
              <a:buNone/>
            </a:pP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ProductComponent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addProduct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(p: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.model.saveProduct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(p);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ES" sz="1400" b="1" dirty="0"/>
          </a:p>
        </p:txBody>
      </p:sp>
    </p:spTree>
    <p:extLst>
      <p:ext uri="{BB962C8B-B14F-4D97-AF65-F5344CB8AC3E}">
        <p14:creationId xmlns:p14="http://schemas.microsoft.com/office/powerpoint/2010/main" val="3897744559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24C301-559A-49F2-8DFF-78636D4E5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60649"/>
            <a:ext cx="8229600" cy="6063952"/>
          </a:xfrm>
        </p:spPr>
        <p:txBody>
          <a:bodyPr/>
          <a:lstStyle/>
          <a:p>
            <a:pPr marL="0" indent="0">
              <a:buNone/>
            </a:pPr>
            <a:r>
              <a:rPr lang="es-ES" sz="2000" u="sng" dirty="0"/>
              <a:t>Usando </a:t>
            </a:r>
            <a:r>
              <a:rPr lang="es-ES" sz="2000" u="sng" dirty="0" err="1"/>
              <a:t>Styles</a:t>
            </a:r>
            <a:r>
              <a:rPr lang="es-ES" sz="2000" u="sng" dirty="0"/>
              <a:t> en </a:t>
            </a:r>
            <a:r>
              <a:rPr lang="es-ES" sz="2000" u="sng" dirty="0" err="1"/>
              <a:t>Components</a:t>
            </a:r>
            <a:endParaRPr lang="es-ES" sz="2000" u="sng" dirty="0"/>
          </a:p>
          <a:p>
            <a:r>
              <a:rPr lang="es-ES" sz="2000" dirty="0"/>
              <a:t>Los componentes pueden definir </a:t>
            </a:r>
            <a:r>
              <a:rPr lang="es-ES" sz="2000" i="1" dirty="0" err="1"/>
              <a:t>styles</a:t>
            </a:r>
            <a:r>
              <a:rPr lang="es-ES" sz="2000" dirty="0"/>
              <a:t> en sus plantillas sin afectar a los </a:t>
            </a:r>
            <a:r>
              <a:rPr lang="es-ES" sz="2000" dirty="0" err="1"/>
              <a:t>styles</a:t>
            </a:r>
            <a:r>
              <a:rPr lang="es-ES" sz="2000" dirty="0"/>
              <a:t> definidos en sus padres o en sus hijos.</a:t>
            </a:r>
          </a:p>
          <a:p>
            <a:r>
              <a:rPr lang="es-ES" sz="2000" dirty="0"/>
              <a:t>Los </a:t>
            </a:r>
            <a:r>
              <a:rPr lang="es-ES" sz="2000" dirty="0" err="1"/>
              <a:t>styles</a:t>
            </a:r>
            <a:r>
              <a:rPr lang="es-ES" sz="2000" dirty="0"/>
              <a:t> pueden ser definidos </a:t>
            </a:r>
            <a:r>
              <a:rPr lang="es-ES" sz="2000" b="1" dirty="0"/>
              <a:t>en línea </a:t>
            </a:r>
            <a:r>
              <a:rPr lang="es-ES" sz="2000" dirty="0"/>
              <a:t>usando el decorador @</a:t>
            </a:r>
            <a:r>
              <a:rPr lang="es-ES" sz="2000" dirty="0" err="1"/>
              <a:t>Component</a:t>
            </a:r>
            <a:r>
              <a:rPr lang="es-ES" sz="2000" dirty="0"/>
              <a:t>, o pueden definirse en un </a:t>
            </a:r>
            <a:r>
              <a:rPr lang="es-ES" sz="2000" b="1" dirty="0"/>
              <a:t>fichero externo</a:t>
            </a:r>
            <a:r>
              <a:rPr lang="es-ES" sz="2000" dirty="0"/>
              <a:t>.</a:t>
            </a:r>
          </a:p>
          <a:p>
            <a:pPr marL="0" indent="0">
              <a:buNone/>
            </a:pPr>
            <a:r>
              <a:rPr lang="es-ES" sz="2000" dirty="0"/>
              <a:t>Definiendo un </a:t>
            </a:r>
            <a:r>
              <a:rPr lang="es-ES" sz="2000" dirty="0" err="1"/>
              <a:t>style</a:t>
            </a:r>
            <a:r>
              <a:rPr lang="es-ES" sz="2000" dirty="0"/>
              <a:t> en línea </a:t>
            </a:r>
            <a:r>
              <a:rPr lang="es-ES" sz="2000" dirty="0">
                <a:sym typeface="Wingdings" panose="05000000000000000000" pitchFamily="2" charset="2"/>
              </a:rPr>
              <a:t> </a:t>
            </a:r>
            <a:r>
              <a:rPr lang="es-ES" sz="2000" b="1" dirty="0" err="1">
                <a:sym typeface="Wingdings" panose="05000000000000000000" pitchFamily="2" charset="2"/>
              </a:rPr>
              <a:t>productForm.component.ts</a:t>
            </a:r>
            <a:r>
              <a:rPr lang="es-ES" sz="2000" b="1" dirty="0">
                <a:sym typeface="Wingdings" panose="05000000000000000000" pitchFamily="2" charset="2"/>
              </a:rPr>
              <a:t> </a:t>
            </a:r>
            <a:r>
              <a:rPr lang="es-ES" sz="2000" dirty="0">
                <a:sym typeface="Wingdings" panose="05000000000000000000" pitchFamily="2" charset="2"/>
              </a:rPr>
              <a:t>en </a:t>
            </a:r>
            <a:r>
              <a:rPr lang="es-ES" sz="2000" b="1" dirty="0" err="1">
                <a:sym typeface="Wingdings" panose="05000000000000000000" pitchFamily="2" charset="2"/>
              </a:rPr>
              <a:t>src</a:t>
            </a:r>
            <a:r>
              <a:rPr lang="es-ES" sz="2000" b="1" dirty="0">
                <a:sym typeface="Wingdings" panose="05000000000000000000" pitchFamily="2" charset="2"/>
              </a:rPr>
              <a:t>/app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Component, Output,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EventEmitter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"@angular/core"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Product }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product.model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ProductFormGroup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s-E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form.model</a:t>
            </a:r>
            <a:r>
              <a:rPr lang="es-E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Component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({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selector: </a:t>
            </a:r>
            <a:r>
              <a:rPr lang="es-E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paProductForm</a:t>
            </a:r>
            <a:r>
              <a:rPr lang="es-E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templateUrl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400" dirty="0">
                <a:solidFill>
                  <a:srgbClr val="A31515"/>
                </a:solidFill>
                <a:latin typeface="Consolas" panose="020B0609020204030204" pitchFamily="49" charset="0"/>
              </a:rPr>
              <a:t>"productForm.component.html"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styles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:[</a:t>
            </a:r>
            <a:r>
              <a:rPr lang="es-ES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4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div</a:t>
            </a:r>
            <a:r>
              <a:rPr lang="es-ES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{ </a:t>
            </a:r>
            <a:r>
              <a:rPr lang="es-ES" sz="14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background</a:t>
            </a:r>
            <a:r>
              <a:rPr lang="es-ES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-color: </a:t>
            </a:r>
            <a:r>
              <a:rPr lang="es-ES" sz="14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lightgreen</a:t>
            </a:r>
            <a:r>
              <a:rPr lang="es-ES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}"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pPr marL="0" indent="0">
              <a:buNone/>
            </a:pP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ProductFormComponent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form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ProductFormGroup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ProductFormGroup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//el resto omitido por brevedad</a:t>
            </a:r>
          </a:p>
          <a:p>
            <a:pPr marL="0" indent="0">
              <a:buNone/>
            </a:pP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  <a:endParaRPr lang="es-ES" sz="1600" b="1" dirty="0"/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81FA8692-94DD-4E14-9AD4-643A2A8247BE}"/>
              </a:ext>
            </a:extLst>
          </p:cNvPr>
          <p:cNvCxnSpPr>
            <a:cxnSpLocks/>
          </p:cNvCxnSpPr>
          <p:nvPr/>
        </p:nvCxnSpPr>
        <p:spPr>
          <a:xfrm flipH="1">
            <a:off x="5292080" y="4221088"/>
            <a:ext cx="7920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026A1BE2-D62C-4CBA-860F-BAD429FB7DA6}"/>
              </a:ext>
            </a:extLst>
          </p:cNvPr>
          <p:cNvCxnSpPr>
            <a:cxnSpLocks/>
          </p:cNvCxnSpPr>
          <p:nvPr/>
        </p:nvCxnSpPr>
        <p:spPr>
          <a:xfrm>
            <a:off x="6084168" y="4221088"/>
            <a:ext cx="0" cy="9541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440584B9-8F17-4EB6-B118-439E67C3D9F8}"/>
              </a:ext>
            </a:extLst>
          </p:cNvPr>
          <p:cNvSpPr txBox="1"/>
          <p:nvPr/>
        </p:nvSpPr>
        <p:spPr>
          <a:xfrm>
            <a:off x="6084168" y="4221088"/>
            <a:ext cx="2880314" cy="954107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b="1" dirty="0"/>
              <a:t>Este estilo sólo afecta a los elementos de la plantilla en la que se define, es decir, a los de formulario</a:t>
            </a:r>
          </a:p>
        </p:txBody>
      </p:sp>
      <p:sp>
        <p:nvSpPr>
          <p:cNvPr id="2" name="CuadroTexto 1"/>
          <p:cNvSpPr txBox="1"/>
          <p:nvPr/>
        </p:nvSpPr>
        <p:spPr>
          <a:xfrm>
            <a:off x="5796136" y="2996952"/>
            <a:ext cx="2520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(Listado 7.22)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7065EF8-3EAB-44CC-96A4-8EC4CB400B1B}"/>
              </a:ext>
            </a:extLst>
          </p:cNvPr>
          <p:cNvSpPr txBox="1"/>
          <p:nvPr/>
        </p:nvSpPr>
        <p:spPr>
          <a:xfrm>
            <a:off x="5292080" y="5805264"/>
            <a:ext cx="2736302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dirty="0"/>
              <a:t>Visualizar</a:t>
            </a:r>
          </a:p>
        </p:txBody>
      </p:sp>
    </p:spTree>
    <p:extLst>
      <p:ext uri="{BB962C8B-B14F-4D97-AF65-F5344CB8AC3E}">
        <p14:creationId xmlns:p14="http://schemas.microsoft.com/office/powerpoint/2010/main" val="2377935009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48BF8A-CD5A-485A-8700-95917B09E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48681"/>
            <a:ext cx="8229600" cy="5775920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Definiendo en un fichero externo. Nuevo fichero </a:t>
            </a: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b="1" dirty="0"/>
              <a:t>productForm.component.css</a:t>
            </a:r>
            <a:r>
              <a:rPr lang="es-ES" dirty="0"/>
              <a:t> en </a:t>
            </a:r>
            <a:r>
              <a:rPr lang="es-ES" b="1" dirty="0" err="1"/>
              <a:t>src</a:t>
            </a:r>
            <a:r>
              <a:rPr lang="es-ES" b="1" dirty="0"/>
              <a:t>/app</a:t>
            </a:r>
          </a:p>
          <a:p>
            <a:pPr marL="0" indent="0">
              <a:buNone/>
            </a:pP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background</a:t>
            </a:r>
            <a:r>
              <a:rPr lang="es-ES" sz="1600" dirty="0">
                <a:solidFill>
                  <a:srgbClr val="FF0000"/>
                </a:solidFill>
                <a:latin typeface="Consolas" panose="020B0609020204030204" pitchFamily="49" charset="0"/>
              </a:rPr>
              <a:t>-color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lightcoral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s-ES" dirty="0"/>
              <a:t>Para usarlo </a:t>
            </a: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b="1" dirty="0" err="1">
                <a:sym typeface="Wingdings" panose="05000000000000000000" pitchFamily="2" charset="2"/>
              </a:rPr>
              <a:t>productForm.component.ts</a:t>
            </a:r>
            <a:r>
              <a:rPr lang="es-ES" b="1" dirty="0">
                <a:sym typeface="Wingdings" panose="05000000000000000000" pitchFamily="2" charset="2"/>
              </a:rPr>
              <a:t> </a:t>
            </a:r>
            <a:r>
              <a:rPr lang="es-ES" dirty="0">
                <a:sym typeface="Wingdings" panose="05000000000000000000" pitchFamily="2" charset="2"/>
              </a:rPr>
              <a:t>en </a:t>
            </a:r>
            <a:r>
              <a:rPr lang="es-ES" b="1" dirty="0" err="1">
                <a:sym typeface="Wingdings" panose="05000000000000000000" pitchFamily="2" charset="2"/>
              </a:rPr>
              <a:t>src</a:t>
            </a:r>
            <a:r>
              <a:rPr lang="es-ES" b="1" dirty="0">
                <a:sym typeface="Wingdings" panose="05000000000000000000" pitchFamily="2" charset="2"/>
              </a:rPr>
              <a:t>/app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Component, Output,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EventEmitter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"@angular/core"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Product }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product.model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ProductFormGroup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form.model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Component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({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selector: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paProductForm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templateUrl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"productForm.component.html"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styleUrls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: [</a:t>
            </a:r>
            <a:r>
              <a:rPr lang="es-E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"productForm.component.css"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pPr marL="0" indent="0">
              <a:buNone/>
            </a:pP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ProductFormComponent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lvl="0" indent="0">
              <a:buNone/>
            </a:pP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//el resto omitido por brevedad</a:t>
            </a:r>
          </a:p>
          <a:p>
            <a:pPr marL="0" lvl="0" indent="0">
              <a:buNone/>
            </a:pP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  <a:endParaRPr lang="es-ES" sz="1600" b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4572000" y="1556792"/>
            <a:ext cx="3168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(Listado 7.23)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6012160" y="4365104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(Listado 7.24)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A8AA971-006E-4EB0-BC05-38BB17880113}"/>
              </a:ext>
            </a:extLst>
          </p:cNvPr>
          <p:cNvSpPr txBox="1"/>
          <p:nvPr/>
        </p:nvSpPr>
        <p:spPr>
          <a:xfrm>
            <a:off x="5292080" y="5805264"/>
            <a:ext cx="2736302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dirty="0"/>
              <a:t>Visualizar</a:t>
            </a:r>
          </a:p>
        </p:txBody>
      </p:sp>
    </p:spTree>
    <p:extLst>
      <p:ext uri="{BB962C8B-B14F-4D97-AF65-F5344CB8AC3E}">
        <p14:creationId xmlns:p14="http://schemas.microsoft.com/office/powerpoint/2010/main" val="959407511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9AAA3C-29EE-4B70-B8ED-3D919762F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408711"/>
          </a:xfrm>
        </p:spPr>
        <p:txBody>
          <a:bodyPr/>
          <a:lstStyle/>
          <a:p>
            <a:pPr marL="0" indent="0">
              <a:buNone/>
            </a:pPr>
            <a:r>
              <a:rPr lang="es-ES" b="1" dirty="0"/>
              <a:t>Usar características avanzadas de Style</a:t>
            </a:r>
          </a:p>
          <a:p>
            <a:pPr marL="0" indent="0">
              <a:buNone/>
            </a:pPr>
            <a:r>
              <a:rPr lang="es-ES" sz="1800" dirty="0"/>
              <a:t>Definir el </a:t>
            </a:r>
            <a:r>
              <a:rPr lang="es-ES" sz="1800" dirty="0" err="1"/>
              <a:t>style</a:t>
            </a:r>
            <a:r>
              <a:rPr lang="es-ES" sz="1800" dirty="0"/>
              <a:t> en el componente es útil pero no siempre se consigue el resultado esperado. </a:t>
            </a:r>
          </a:p>
          <a:p>
            <a:pPr marL="0" indent="0">
              <a:buNone/>
            </a:pPr>
            <a:r>
              <a:rPr lang="es-ES" sz="1800" dirty="0"/>
              <a:t>Existen características avanzadas que permiten tener el control de como trabajan los estilos.</a:t>
            </a:r>
          </a:p>
          <a:p>
            <a:pPr marL="0" indent="0">
              <a:buNone/>
            </a:pPr>
            <a:r>
              <a:rPr lang="es-MX" sz="1800" dirty="0"/>
              <a:t>Uno de los problemas sin embargo cuando usamos componentes es que los estilos de un componente no entren en conflicto con los estilos de otro. Para evitar esto, los </a:t>
            </a:r>
            <a:r>
              <a:rPr lang="es-MX" sz="1800" dirty="0" err="1"/>
              <a:t>components</a:t>
            </a:r>
            <a:r>
              <a:rPr lang="es-MX" sz="1800" dirty="0"/>
              <a:t> utilizan un mecanismo que se llama </a:t>
            </a:r>
            <a:r>
              <a:rPr lang="es-MX" sz="1800" i="1" dirty="0"/>
              <a:t>Shadow DOM</a:t>
            </a:r>
            <a:r>
              <a:rPr lang="es-MX" sz="1800" dirty="0"/>
              <a:t>, que consiste en un DOM encapsulado que vive dentro del DOM principal.</a:t>
            </a:r>
          </a:p>
          <a:p>
            <a:pPr marL="0" indent="0">
              <a:buNone/>
            </a:pPr>
            <a:endParaRPr lang="es-MX" sz="1800" dirty="0"/>
          </a:p>
          <a:p>
            <a:pPr marL="0" indent="0">
              <a:buNone/>
            </a:pPr>
            <a:r>
              <a:rPr lang="es-MX" sz="1800" dirty="0"/>
              <a:t>Para lograr interoperabilidad o resolución de conflictos entre componentes se inventó lo que en Angular se conoce como. </a:t>
            </a:r>
          </a:p>
          <a:p>
            <a:pPr marL="0" indent="0">
              <a:buNone/>
            </a:pPr>
            <a:r>
              <a:rPr lang="es-MX" sz="1800" i="1" dirty="0"/>
              <a:t>View </a:t>
            </a:r>
            <a:r>
              <a:rPr lang="es-MX" sz="1800" i="1" dirty="0" err="1"/>
              <a:t>Encapsulation</a:t>
            </a:r>
            <a:endParaRPr lang="es-MX" sz="1800" dirty="0"/>
          </a:p>
          <a:p>
            <a:pPr marL="0" indent="0">
              <a:buNone/>
            </a:pPr>
            <a:r>
              <a:rPr lang="es-MX" sz="1800" dirty="0"/>
              <a:t>Hay tres tipos de encapsulación de vistas en Angular:</a:t>
            </a:r>
          </a:p>
          <a:p>
            <a:pPr marL="0" indent="0">
              <a:buNone/>
            </a:pPr>
            <a:r>
              <a:rPr lang="es-MX" sz="1800" dirty="0"/>
              <a:t>- </a:t>
            </a:r>
            <a:r>
              <a:rPr lang="es-MX" sz="1800" dirty="0" err="1"/>
              <a:t>Emulated</a:t>
            </a:r>
            <a:r>
              <a:rPr lang="es-MX" sz="1800" dirty="0"/>
              <a:t>: por defecto, lo especificamos en la anotación "</a:t>
            </a:r>
            <a:r>
              <a:rPr lang="es-MX" sz="1800" dirty="0" err="1"/>
              <a:t>component</a:t>
            </a:r>
            <a:r>
              <a:rPr lang="es-MX" sz="1800" dirty="0"/>
              <a:t>" mediante el </a:t>
            </a:r>
            <a:r>
              <a:rPr lang="es-MX" sz="1800" dirty="0" err="1"/>
              <a:t>metadata</a:t>
            </a:r>
            <a:r>
              <a:rPr lang="es-MX" sz="1800" dirty="0"/>
              <a:t> </a:t>
            </a:r>
            <a:r>
              <a:rPr lang="es-MX" sz="1800" i="1" dirty="0" err="1"/>
              <a:t>encapsulation</a:t>
            </a:r>
            <a:r>
              <a:rPr lang="es-MX" sz="1800" dirty="0"/>
              <a:t>.</a:t>
            </a:r>
          </a:p>
          <a:p>
            <a:pPr marL="0" indent="0">
              <a:buNone/>
            </a:pPr>
            <a:r>
              <a:rPr lang="es-MX" sz="1800" dirty="0"/>
              <a:t>- Native:  Trabaja únicamente para navegadores que implementen </a:t>
            </a:r>
            <a:r>
              <a:rPr lang="es-MX" sz="1800" dirty="0" err="1"/>
              <a:t>shadow</a:t>
            </a:r>
            <a:r>
              <a:rPr lang="es-MX" sz="1800" dirty="0"/>
              <a:t> DOM</a:t>
            </a:r>
          </a:p>
          <a:p>
            <a:pPr marL="0" indent="0">
              <a:buNone/>
            </a:pPr>
            <a:r>
              <a:rPr lang="es-MX" sz="1800" dirty="0"/>
              <a:t>- </a:t>
            </a:r>
            <a:r>
              <a:rPr lang="es-MX" sz="1800" dirty="0" err="1"/>
              <a:t>None</a:t>
            </a:r>
            <a:r>
              <a:rPr lang="es-MX" sz="1800" dirty="0"/>
              <a:t>: Simplemente añade </a:t>
            </a:r>
            <a:r>
              <a:rPr lang="es-MX" sz="1800" dirty="0" err="1"/>
              <a:t>styles</a:t>
            </a:r>
            <a:r>
              <a:rPr lang="es-MX" sz="1800" dirty="0"/>
              <a:t> CSS a la cabecera del documento HTML y permitirá al browser configurar como aplicar los </a:t>
            </a:r>
            <a:r>
              <a:rPr lang="es-MX" sz="1800" dirty="0" err="1"/>
              <a:t>styles</a:t>
            </a:r>
            <a:r>
              <a:rPr lang="es-MX" sz="1800" dirty="0"/>
              <a:t> usando las reglas normales CSS.</a:t>
            </a:r>
            <a:endParaRPr lang="es-ES" sz="1800" dirty="0"/>
          </a:p>
        </p:txBody>
      </p:sp>
    </p:spTree>
    <p:extLst>
      <p:ext uri="{BB962C8B-B14F-4D97-AF65-F5344CB8AC3E}">
        <p14:creationId xmlns:p14="http://schemas.microsoft.com/office/powerpoint/2010/main" val="1296978052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A6CAE4-F698-44D5-B293-D3BD5878B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69032"/>
            <a:ext cx="8229600" cy="5919936"/>
          </a:xfrm>
        </p:spPr>
        <p:txBody>
          <a:bodyPr/>
          <a:lstStyle/>
          <a:p>
            <a:pPr marL="0" indent="0">
              <a:buNone/>
            </a:pPr>
            <a:r>
              <a:rPr lang="es-ES" sz="2400" dirty="0"/>
              <a:t>Preparando el ejemplo. Simplificando el </a:t>
            </a:r>
            <a:r>
              <a:rPr lang="es-ES" sz="2400" dirty="0" err="1"/>
              <a:t>template</a:t>
            </a:r>
            <a:r>
              <a:rPr lang="es-ES" sz="2400" dirty="0"/>
              <a:t> para que pueda trabajar con bloques:</a:t>
            </a:r>
          </a:p>
          <a:p>
            <a:pPr marL="0" indent="0">
              <a:buNone/>
            </a:pP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b="1" dirty="0">
                <a:sym typeface="Wingdings" panose="05000000000000000000" pitchFamily="2" charset="2"/>
              </a:rPr>
              <a:t>template.html </a:t>
            </a:r>
            <a:r>
              <a:rPr lang="es-ES" dirty="0">
                <a:sym typeface="Wingdings" panose="05000000000000000000" pitchFamily="2" charset="2"/>
              </a:rPr>
              <a:t>en </a:t>
            </a:r>
            <a:r>
              <a:rPr lang="es-ES" b="1" dirty="0" err="1">
                <a:sym typeface="Wingdings" panose="05000000000000000000" pitchFamily="2" charset="2"/>
              </a:rPr>
              <a:t>src</a:t>
            </a:r>
            <a:r>
              <a:rPr lang="es-ES" b="1" dirty="0">
                <a:sym typeface="Wingdings" panose="05000000000000000000" pitchFamily="2" charset="2"/>
              </a:rPr>
              <a:t>/app	</a:t>
            </a:r>
          </a:p>
          <a:p>
            <a:pPr marL="0" indent="0">
              <a:buNone/>
            </a:pPr>
            <a:r>
              <a:rPr lang="es-ES" sz="1600" b="1" dirty="0">
                <a:solidFill>
                  <a:srgbClr val="FF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		</a:t>
            </a:r>
          </a:p>
          <a:p>
            <a:pPr marL="0" indent="0">
              <a:buNone/>
            </a:pPr>
            <a:r>
              <a:rPr lang="es-ES" sz="1600" b="1" dirty="0">
                <a:solidFill>
                  <a:srgbClr val="FF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		(Listado 7.1)</a:t>
            </a:r>
          </a:p>
          <a:p>
            <a:pPr marL="0" indent="0">
              <a:buNone/>
            </a:pPr>
            <a:endParaRPr lang="es-ES" sz="1600" b="1" dirty="0">
              <a:solidFill>
                <a:srgbClr val="FF0000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="row text-white m-2"&gt;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="col-4 p-2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bg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-success"&gt;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Form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will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go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here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="col-4 p-2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bg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-primary"&gt;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Table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will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go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here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b="1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802CBC6A-F90D-481B-95C1-BA5077A7ACDE}"/>
              </a:ext>
            </a:extLst>
          </p:cNvPr>
          <p:cNvSpPr txBox="1"/>
          <p:nvPr/>
        </p:nvSpPr>
        <p:spPr>
          <a:xfrm>
            <a:off x="5004048" y="5229200"/>
            <a:ext cx="2664296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dirty="0"/>
              <a:t>Visualizar</a:t>
            </a:r>
          </a:p>
        </p:txBody>
      </p:sp>
    </p:spTree>
    <p:extLst>
      <p:ext uri="{BB962C8B-B14F-4D97-AF65-F5344CB8AC3E}">
        <p14:creationId xmlns:p14="http://schemas.microsoft.com/office/powerpoint/2010/main" val="3071190673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6BAEF1-4CEB-4877-8AB8-7543B1BAC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32657"/>
            <a:ext cx="8229600" cy="5991944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View </a:t>
            </a:r>
            <a:r>
              <a:rPr lang="es-ES" dirty="0" err="1"/>
              <a:t>Encapsulation</a:t>
            </a:r>
            <a:r>
              <a:rPr lang="es-ES" dirty="0"/>
              <a:t> en </a:t>
            </a:r>
            <a:r>
              <a:rPr lang="es-ES" b="1" dirty="0">
                <a:sym typeface="Wingdings" panose="05000000000000000000" pitchFamily="2" charset="2"/>
              </a:rPr>
              <a:t></a:t>
            </a:r>
            <a:r>
              <a:rPr lang="es-ES" b="1" dirty="0" err="1">
                <a:sym typeface="Wingdings" panose="05000000000000000000" pitchFamily="2" charset="2"/>
              </a:rPr>
              <a:t>productForm.component.ts</a:t>
            </a:r>
            <a:endParaRPr lang="es-ES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 Component, Output,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EventEmitter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ViewEncapsulation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"@angular/core"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 Product }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product.model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ProductFormGroup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s-E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form.model</a:t>
            </a:r>
            <a:r>
              <a:rPr lang="es-E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@Component({</a:t>
            </a: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selector: </a:t>
            </a:r>
            <a:r>
              <a:rPr lang="es-E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paProductForm</a:t>
            </a:r>
            <a:r>
              <a:rPr lang="es-E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templateUrl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200" dirty="0">
                <a:solidFill>
                  <a:srgbClr val="A31515"/>
                </a:solidFill>
                <a:latin typeface="Consolas" panose="020B0609020204030204" pitchFamily="49" charset="0"/>
              </a:rPr>
              <a:t>"productForm.component.html"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styleUrls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  <a:r>
              <a:rPr lang="es-ES" sz="1200" dirty="0">
                <a:solidFill>
                  <a:srgbClr val="A31515"/>
                </a:solidFill>
                <a:latin typeface="Consolas" panose="020B0609020204030204" pitchFamily="49" charset="0"/>
              </a:rPr>
              <a:t>"productForm.component.css"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],</a:t>
            </a: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encapsulation</a:t>
            </a:r>
            <a:r>
              <a:rPr lang="es-E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ViewEncapsulation.Emulated</a:t>
            </a:r>
            <a:endParaRPr lang="es-ES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pPr marL="0" indent="0">
              <a:buNone/>
            </a:pP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ProductFormComponent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form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ProductFormGroup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ProductFormGroup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newProduct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formSubmitted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boolean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@Output(</a:t>
            </a:r>
            <a:r>
              <a:rPr lang="es-ES" sz="1200" dirty="0">
                <a:solidFill>
                  <a:srgbClr val="A31515"/>
                </a:solidFill>
                <a:latin typeface="Consolas" panose="020B0609020204030204" pitchFamily="49" charset="0"/>
              </a:rPr>
              <a:t>"paNewProduct"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newProductEvent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EventEmitter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pPr marL="0" indent="0">
              <a:buNone/>
            </a:pP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submitForm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form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any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.formSubmitted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form.valid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.newProductEvent.emit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.newProduct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.newProduct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.form.reset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.formSubmitted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ES" sz="12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8986976-344C-452E-9426-754C2DC7758D}"/>
              </a:ext>
            </a:extLst>
          </p:cNvPr>
          <p:cNvSpPr txBox="1"/>
          <p:nvPr/>
        </p:nvSpPr>
        <p:spPr>
          <a:xfrm>
            <a:off x="5796136" y="1844824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(Listado 7.25)</a:t>
            </a:r>
          </a:p>
        </p:txBody>
      </p:sp>
    </p:spTree>
    <p:extLst>
      <p:ext uri="{BB962C8B-B14F-4D97-AF65-F5344CB8AC3E}">
        <p14:creationId xmlns:p14="http://schemas.microsoft.com/office/powerpoint/2010/main" val="64428480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1C29A4-B8B3-4EE9-A7C0-943844243E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480719"/>
          </a:xfrm>
        </p:spPr>
        <p:txBody>
          <a:bodyPr/>
          <a:lstStyle/>
          <a:p>
            <a:pPr marL="0" indent="0">
              <a:buNone/>
            </a:pPr>
            <a:r>
              <a:rPr lang="es-ES" b="1" dirty="0"/>
              <a:t>Usar selectores CSS Shadow DOM</a:t>
            </a:r>
          </a:p>
          <a:p>
            <a:pPr marL="0" indent="0">
              <a:buNone/>
            </a:pPr>
            <a:r>
              <a:rPr lang="es-ES" i="1" dirty="0"/>
              <a:t>:host </a:t>
            </a:r>
            <a:r>
              <a:rPr lang="es-ES" dirty="0"/>
              <a:t>.- usado para enlazar con los host </a:t>
            </a:r>
            <a:r>
              <a:rPr lang="es-ES" dirty="0" err="1"/>
              <a:t>element</a:t>
            </a:r>
            <a:r>
              <a:rPr lang="es-ES" dirty="0"/>
              <a:t>.</a:t>
            </a:r>
          </a:p>
          <a:p>
            <a:pPr marL="0" indent="0">
              <a:buNone/>
            </a:pPr>
            <a:r>
              <a:rPr lang="es-ES" i="1" dirty="0"/>
              <a:t>:host-</a:t>
            </a:r>
            <a:r>
              <a:rPr lang="es-ES" i="1" dirty="0" err="1"/>
              <a:t>context</a:t>
            </a:r>
            <a:r>
              <a:rPr lang="es-ES" i="1" dirty="0"/>
              <a:t>(</a:t>
            </a:r>
            <a:r>
              <a:rPr lang="es-ES" i="1" dirty="0" err="1"/>
              <a:t>classSelector</a:t>
            </a:r>
            <a:r>
              <a:rPr lang="es-ES" i="1" dirty="0"/>
              <a:t>)</a:t>
            </a:r>
            <a:r>
              <a:rPr lang="es-ES" dirty="0"/>
              <a:t>.- usado para enlazar los ancestros de los host </a:t>
            </a:r>
            <a:r>
              <a:rPr lang="es-ES" dirty="0" err="1"/>
              <a:t>element</a:t>
            </a:r>
            <a:r>
              <a:rPr lang="es-ES" dirty="0"/>
              <a:t> que son miembros de una </a:t>
            </a:r>
            <a:r>
              <a:rPr lang="es-ES" dirty="0" err="1"/>
              <a:t>class</a:t>
            </a:r>
            <a:r>
              <a:rPr lang="es-ES" dirty="0"/>
              <a:t> específica</a:t>
            </a:r>
          </a:p>
          <a:p>
            <a:pPr marL="0" indent="0">
              <a:buNone/>
            </a:pPr>
            <a:r>
              <a:rPr lang="es-ES" i="1" dirty="0"/>
              <a:t>/</a:t>
            </a:r>
            <a:r>
              <a:rPr lang="es-ES" i="1" dirty="0" err="1"/>
              <a:t>deep</a:t>
            </a:r>
            <a:r>
              <a:rPr lang="es-ES" i="1" dirty="0"/>
              <a:t>/ </a:t>
            </a:r>
            <a:r>
              <a:rPr lang="es-ES" i="1" dirty="0" err="1"/>
              <a:t>or</a:t>
            </a:r>
            <a:r>
              <a:rPr lang="es-ES" i="1" dirty="0"/>
              <a:t>  &gt;&gt;&gt;</a:t>
            </a:r>
            <a:r>
              <a:rPr lang="es-ES" dirty="0"/>
              <a:t> .- usado por un componente padre para definir </a:t>
            </a:r>
            <a:r>
              <a:rPr lang="es-ES" dirty="0" err="1"/>
              <a:t>styles</a:t>
            </a:r>
            <a:r>
              <a:rPr lang="es-ES" dirty="0"/>
              <a:t> que afectan a los elementos en las </a:t>
            </a:r>
            <a:r>
              <a:rPr lang="es-ES" dirty="0" err="1"/>
              <a:t>templates</a:t>
            </a:r>
            <a:r>
              <a:rPr lang="es-ES" dirty="0"/>
              <a:t> de los componentes hijos</a:t>
            </a:r>
          </a:p>
        </p:txBody>
      </p:sp>
    </p:spTree>
    <p:extLst>
      <p:ext uri="{BB962C8B-B14F-4D97-AF65-F5344CB8AC3E}">
        <p14:creationId xmlns:p14="http://schemas.microsoft.com/office/powerpoint/2010/main" val="3077957960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D308AE-5683-42CF-8038-20C36D9EB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04665"/>
            <a:ext cx="8229600" cy="5919936"/>
          </a:xfrm>
        </p:spPr>
        <p:txBody>
          <a:bodyPr/>
          <a:lstStyle/>
          <a:p>
            <a:pPr marL="0" indent="0">
              <a:buNone/>
            </a:pPr>
            <a:r>
              <a:rPr lang="es-ES" b="1" dirty="0"/>
              <a:t>Seleccionar el host </a:t>
            </a:r>
            <a:r>
              <a:rPr lang="es-ES" b="1" dirty="0" err="1"/>
              <a:t>element</a:t>
            </a:r>
            <a:endParaRPr lang="es-ES" b="1" dirty="0"/>
          </a:p>
          <a:p>
            <a:pPr marL="0" indent="0">
              <a:buNone/>
            </a:pPr>
            <a:r>
              <a:rPr lang="es-ES" dirty="0"/>
              <a:t>en </a:t>
            </a:r>
            <a:r>
              <a:rPr lang="es-ES" i="1" dirty="0">
                <a:sym typeface="Wingdings" panose="05000000000000000000" pitchFamily="2" charset="2"/>
              </a:rPr>
              <a:t> productForm.component.css</a:t>
            </a:r>
          </a:p>
          <a:p>
            <a:pPr marL="0" indent="0">
              <a:buNone/>
            </a:pPr>
            <a:endParaRPr lang="es-ES" i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s-ES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background</a:t>
            </a:r>
            <a:r>
              <a:rPr lang="es-ES" sz="1800" dirty="0">
                <a:solidFill>
                  <a:srgbClr val="FF0000"/>
                </a:solidFill>
                <a:latin typeface="Consolas" panose="020B0609020204030204" pitchFamily="49" charset="0"/>
              </a:rPr>
              <a:t>-color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lightcoral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800000"/>
                </a:solidFill>
                <a:latin typeface="Consolas" panose="020B0609020204030204" pitchFamily="49" charset="0"/>
              </a:rPr>
              <a:t>:</a:t>
            </a:r>
            <a:r>
              <a:rPr lang="es-ES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host:hover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font-size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25px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s-ES" sz="1800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i="1" dirty="0">
                <a:solidFill>
                  <a:srgbClr val="000000"/>
                </a:solidFill>
              </a:rPr>
              <a:t>Cuando el ratón se </a:t>
            </a:r>
            <a:r>
              <a:rPr lang="es-ES" sz="1800" i="1" dirty="0" err="1">
                <a:solidFill>
                  <a:srgbClr val="000000"/>
                </a:solidFill>
              </a:rPr>
              <a:t>situe</a:t>
            </a:r>
            <a:r>
              <a:rPr lang="es-ES" sz="1800" i="1" dirty="0">
                <a:solidFill>
                  <a:srgbClr val="000000"/>
                </a:solidFill>
              </a:rPr>
              <a:t> sobre el host </a:t>
            </a:r>
            <a:r>
              <a:rPr lang="es-ES" sz="1800" i="1" dirty="0" err="1">
                <a:solidFill>
                  <a:srgbClr val="000000"/>
                </a:solidFill>
              </a:rPr>
              <a:t>element</a:t>
            </a:r>
            <a:r>
              <a:rPr lang="es-ES" sz="1800" i="1" dirty="0">
                <a:solidFill>
                  <a:srgbClr val="000000"/>
                </a:solidFill>
              </a:rPr>
              <a:t> su </a:t>
            </a:r>
            <a:r>
              <a:rPr lang="es-ES" sz="1800" i="1" dirty="0" err="1">
                <a:solidFill>
                  <a:srgbClr val="000000"/>
                </a:solidFill>
              </a:rPr>
              <a:t>font-size</a:t>
            </a:r>
            <a:r>
              <a:rPr lang="es-ES" sz="1800" i="1" dirty="0">
                <a:solidFill>
                  <a:srgbClr val="000000"/>
                </a:solidFill>
              </a:rPr>
              <a:t> será 25px lo cual incrementa el tamaño de fuente para todos los elementos del formulario</a:t>
            </a:r>
            <a:endParaRPr lang="es-ES" i="1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DE9656F-9993-4F9F-BB90-1E018E73BA4F}"/>
              </a:ext>
            </a:extLst>
          </p:cNvPr>
          <p:cNvSpPr txBox="1"/>
          <p:nvPr/>
        </p:nvSpPr>
        <p:spPr>
          <a:xfrm>
            <a:off x="5796136" y="1844824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(Listado 7.26)</a:t>
            </a:r>
          </a:p>
        </p:txBody>
      </p:sp>
    </p:spTree>
    <p:extLst>
      <p:ext uri="{BB962C8B-B14F-4D97-AF65-F5344CB8AC3E}">
        <p14:creationId xmlns:p14="http://schemas.microsoft.com/office/powerpoint/2010/main" val="3182048608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389C2ED-8F3C-42A7-93EC-D16ACF6C5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264695"/>
          </a:xfrm>
        </p:spPr>
        <p:txBody>
          <a:bodyPr/>
          <a:lstStyle/>
          <a:p>
            <a:pPr marL="0" indent="0">
              <a:buNone/>
            </a:pPr>
            <a:r>
              <a:rPr lang="es-ES" b="1" dirty="0"/>
              <a:t>Seleccionar los ancestros del host </a:t>
            </a:r>
            <a:r>
              <a:rPr lang="es-ES" b="1" dirty="0" err="1"/>
              <a:t>element</a:t>
            </a:r>
            <a:endParaRPr lang="es-ES" b="1" dirty="0"/>
          </a:p>
          <a:p>
            <a:pPr marL="0" indent="0">
              <a:buNone/>
            </a:pPr>
            <a:r>
              <a:rPr lang="es-ES" dirty="0"/>
              <a:t>en </a:t>
            </a:r>
            <a:r>
              <a:rPr lang="es-ES" i="1" dirty="0">
                <a:sym typeface="Wingdings" panose="05000000000000000000" pitchFamily="2" charset="2"/>
              </a:rPr>
              <a:t> productForm.component.css</a:t>
            </a:r>
          </a:p>
          <a:p>
            <a:pPr marL="0" indent="0">
              <a:buNone/>
            </a:pPr>
            <a:r>
              <a:rPr lang="es-ES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background</a:t>
            </a:r>
            <a:r>
              <a:rPr lang="es-ES" sz="1800" dirty="0">
                <a:solidFill>
                  <a:srgbClr val="FF0000"/>
                </a:solidFill>
                <a:latin typeface="Consolas" panose="020B0609020204030204" pitchFamily="49" charset="0"/>
              </a:rPr>
              <a:t>-color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lightcoral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800000"/>
                </a:solidFill>
                <a:latin typeface="Consolas" panose="020B0609020204030204" pitchFamily="49" charset="0"/>
              </a:rPr>
              <a:t>:</a:t>
            </a:r>
            <a:r>
              <a:rPr lang="es-ES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host:hover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font-size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25px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800000"/>
                </a:solidFill>
                <a:latin typeface="Consolas" panose="020B0609020204030204" pitchFamily="49" charset="0"/>
              </a:rPr>
              <a:t>:host-</a:t>
            </a:r>
            <a:r>
              <a:rPr lang="es-ES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context</a:t>
            </a:r>
            <a:r>
              <a:rPr lang="es-ES" sz="1800" dirty="0">
                <a:solidFill>
                  <a:srgbClr val="800000"/>
                </a:solidFill>
                <a:latin typeface="Consolas" panose="020B0609020204030204" pitchFamily="49" charset="0"/>
              </a:rPr>
              <a:t>(.</a:t>
            </a:r>
            <a:r>
              <a:rPr lang="es-ES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angularApp</a:t>
            </a:r>
            <a:r>
              <a:rPr lang="es-ES" sz="1800" dirty="0">
                <a:solidFill>
                  <a:srgbClr val="800000"/>
                </a:solidFill>
                <a:latin typeface="Consolas" panose="020B0609020204030204" pitchFamily="49" charset="0"/>
              </a:rPr>
              <a:t>)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background</a:t>
            </a:r>
            <a:r>
              <a:rPr lang="es-ES" sz="1800" dirty="0">
                <a:solidFill>
                  <a:srgbClr val="FF0000"/>
                </a:solidFill>
                <a:latin typeface="Consolas" panose="020B0609020204030204" pitchFamily="49" charset="0"/>
              </a:rPr>
              <a:t>-color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lightgray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s-ES" i="1" dirty="0">
                <a:sym typeface="Wingdings" panose="05000000000000000000" pitchFamily="2" charset="2"/>
              </a:rPr>
              <a:t>El selector adjudica </a:t>
            </a:r>
            <a:r>
              <a:rPr lang="es-ES" i="1" dirty="0" err="1">
                <a:sym typeface="Wingdings" panose="05000000000000000000" pitchFamily="2" charset="2"/>
              </a:rPr>
              <a:t>background</a:t>
            </a:r>
            <a:r>
              <a:rPr lang="es-ES" i="1" dirty="0">
                <a:sym typeface="Wingdings" panose="05000000000000000000" pitchFamily="2" charset="2"/>
              </a:rPr>
              <a:t>-color solo si uno de los ancestros del host </a:t>
            </a:r>
            <a:r>
              <a:rPr lang="es-ES" i="1" dirty="0" err="1">
                <a:sym typeface="Wingdings" panose="05000000000000000000" pitchFamily="2" charset="2"/>
              </a:rPr>
              <a:t>element</a:t>
            </a:r>
            <a:r>
              <a:rPr lang="es-ES" i="1" dirty="0">
                <a:sym typeface="Wingdings" panose="05000000000000000000" pitchFamily="2" charset="2"/>
              </a:rPr>
              <a:t> es un miembro de una clase llamada </a:t>
            </a:r>
            <a:r>
              <a:rPr lang="es-ES" i="1" dirty="0" err="1">
                <a:sym typeface="Wingdings" panose="05000000000000000000" pitchFamily="2" charset="2"/>
              </a:rPr>
              <a:t>angularApp</a:t>
            </a:r>
            <a:r>
              <a:rPr lang="es-ES" i="1" dirty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17389C4-80CE-429D-A4D9-6B24719009B5}"/>
              </a:ext>
            </a:extLst>
          </p:cNvPr>
          <p:cNvSpPr txBox="1"/>
          <p:nvPr/>
        </p:nvSpPr>
        <p:spPr>
          <a:xfrm>
            <a:off x="5796136" y="1844824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(Listado 7.27)</a:t>
            </a:r>
          </a:p>
        </p:txBody>
      </p:sp>
    </p:spTree>
    <p:extLst>
      <p:ext uri="{BB962C8B-B14F-4D97-AF65-F5344CB8AC3E}">
        <p14:creationId xmlns:p14="http://schemas.microsoft.com/office/powerpoint/2010/main" val="536788251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0424C4-3F09-45C9-A156-80A56413D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32657"/>
            <a:ext cx="8229600" cy="5991944"/>
          </a:xfrm>
        </p:spPr>
        <p:txBody>
          <a:bodyPr/>
          <a:lstStyle/>
          <a:p>
            <a:pPr marL="0" indent="0">
              <a:buNone/>
            </a:pPr>
            <a:r>
              <a:rPr lang="es-ES" i="1" dirty="0">
                <a:sym typeface="Wingdings" panose="05000000000000000000" pitchFamily="2" charset="2"/>
              </a:rPr>
              <a:t>Por lo tanto para añadir el host </a:t>
            </a:r>
            <a:r>
              <a:rPr lang="es-ES" i="1" dirty="0" err="1">
                <a:sym typeface="Wingdings" panose="05000000000000000000" pitchFamily="2" charset="2"/>
              </a:rPr>
              <a:t>element</a:t>
            </a:r>
            <a:r>
              <a:rPr lang="es-ES" i="1" dirty="0">
                <a:sym typeface="Wingdings" panose="05000000000000000000" pitchFamily="2" charset="2"/>
              </a:rPr>
              <a:t> para la ruta del componente hacemos:</a:t>
            </a:r>
          </a:p>
          <a:p>
            <a:pPr marL="0" indent="0">
              <a:buNone/>
            </a:pPr>
            <a:r>
              <a:rPr lang="es-ES" i="1" dirty="0">
                <a:sym typeface="Wingdings" panose="05000000000000000000" pitchFamily="2" charset="2"/>
              </a:rPr>
              <a:t> index.html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800" dirty="0">
                <a:solidFill>
                  <a:srgbClr val="800000"/>
                </a:solidFill>
                <a:latin typeface="Consolas" panose="020B0609020204030204" pitchFamily="49" charset="0"/>
              </a:rPr>
              <a:t>!</a:t>
            </a:r>
            <a:r>
              <a:rPr lang="es-ES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doctype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html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html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lang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="en"&gt;</a:t>
            </a: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800" dirty="0">
                <a:solidFill>
                  <a:srgbClr val="800000"/>
                </a:solidFill>
                <a:latin typeface="Consolas" panose="020B0609020204030204" pitchFamily="49" charset="0"/>
              </a:rPr>
              <a:t>head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800" dirty="0">
                <a:solidFill>
                  <a:srgbClr val="800000"/>
                </a:solidFill>
                <a:latin typeface="Consolas" panose="020B0609020204030204" pitchFamily="49" charset="0"/>
              </a:rPr>
              <a:t>meta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charset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="utf-8"&gt;</a:t>
            </a: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title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Example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title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800" dirty="0">
                <a:solidFill>
                  <a:srgbClr val="800000"/>
                </a:solidFill>
                <a:latin typeface="Consolas" panose="020B0609020204030204" pitchFamily="49" charset="0"/>
              </a:rPr>
              <a:t>base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="/"&gt;</a:t>
            </a: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800000"/>
                </a:solidFill>
                <a:latin typeface="Consolas" panose="020B0609020204030204" pitchFamily="49" charset="0"/>
              </a:rPr>
              <a:t>meta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="viewport"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content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="width=device-width, initial-scale=1"&gt;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800" dirty="0">
                <a:solidFill>
                  <a:srgbClr val="800000"/>
                </a:solidFill>
                <a:latin typeface="Consolas" panose="020B0609020204030204" pitchFamily="49" charset="0"/>
              </a:rPr>
              <a:t>link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rel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icon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image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/x-</a:t>
            </a:r>
            <a:r>
              <a:rPr lang="es-E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icon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="favicon.ico"&gt;</a:t>
            </a: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800" dirty="0">
                <a:solidFill>
                  <a:srgbClr val="800000"/>
                </a:solidFill>
                <a:latin typeface="Consolas" panose="020B0609020204030204" pitchFamily="49" charset="0"/>
              </a:rPr>
              <a:t>head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app</a:t>
            </a: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s-E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angularApp</a:t>
            </a:r>
            <a:r>
              <a:rPr lang="es-E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"&gt;&lt;/</a:t>
            </a:r>
            <a:r>
              <a:rPr lang="es-E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app</a:t>
            </a:r>
            <a:r>
              <a:rPr lang="es-E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html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s-ES" i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9CA2398-098E-40CB-8955-365426E75230}"/>
              </a:ext>
            </a:extLst>
          </p:cNvPr>
          <p:cNvSpPr txBox="1"/>
          <p:nvPr/>
        </p:nvSpPr>
        <p:spPr>
          <a:xfrm>
            <a:off x="5796136" y="1844824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(Listado 7.28)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8CD32E8-9E23-407F-9AB7-ABDE8FABB156}"/>
              </a:ext>
            </a:extLst>
          </p:cNvPr>
          <p:cNvSpPr txBox="1"/>
          <p:nvPr/>
        </p:nvSpPr>
        <p:spPr>
          <a:xfrm>
            <a:off x="5292080" y="5805264"/>
            <a:ext cx="2736302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dirty="0"/>
              <a:t>Visualizar</a:t>
            </a:r>
          </a:p>
        </p:txBody>
      </p:sp>
    </p:spTree>
    <p:extLst>
      <p:ext uri="{BB962C8B-B14F-4D97-AF65-F5344CB8AC3E}">
        <p14:creationId xmlns:p14="http://schemas.microsoft.com/office/powerpoint/2010/main" val="1180055867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06E6E2-EA60-4EBC-8733-E960720A7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063953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Para colocar el </a:t>
            </a:r>
            <a:r>
              <a:rPr lang="es-ES" dirty="0" err="1"/>
              <a:t>style</a:t>
            </a:r>
            <a:r>
              <a:rPr lang="es-ES" dirty="0"/>
              <a:t> en la plantilla del componente hijo haremos: </a:t>
            </a:r>
            <a:r>
              <a:rPr lang="es-ES" i="1" dirty="0">
                <a:sym typeface="Wingdings" panose="05000000000000000000" pitchFamily="2" charset="2"/>
              </a:rPr>
              <a:t> </a:t>
            </a:r>
            <a:r>
              <a:rPr lang="es-ES" i="1" dirty="0" err="1">
                <a:sym typeface="Wingdings" panose="05000000000000000000" pitchFamily="2" charset="2"/>
              </a:rPr>
              <a:t>component.ts</a:t>
            </a:r>
            <a:endParaRPr lang="es-ES" i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ApplicationRef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Component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"@angular/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core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Model }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repository.model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Product }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product.model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ProductFormGroup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form.model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@Component({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selector: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"app"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templateUrl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"template.html"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styles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  <a:r>
              <a:rPr lang="es-E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"/</a:t>
            </a:r>
            <a:r>
              <a:rPr lang="es-ES" sz="16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deep</a:t>
            </a:r>
            <a:r>
              <a:rPr lang="es-E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/ </a:t>
            </a:r>
            <a:r>
              <a:rPr lang="es-ES" sz="16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div</a:t>
            </a:r>
            <a:r>
              <a:rPr lang="es-E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 { </a:t>
            </a:r>
            <a:r>
              <a:rPr lang="es-ES" sz="16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border</a:t>
            </a:r>
            <a:r>
              <a:rPr lang="es-E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: 2px </a:t>
            </a:r>
            <a:r>
              <a:rPr lang="es-ES" sz="16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black</a:t>
            </a:r>
            <a:r>
              <a:rPr lang="es-E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s-ES" sz="16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solid</a:t>
            </a:r>
            <a:r>
              <a:rPr lang="es-E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;  </a:t>
            </a:r>
            <a:r>
              <a:rPr lang="es-ES" sz="16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font-style:italic</a:t>
            </a:r>
            <a:r>
              <a:rPr lang="es-E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 }"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pPr marL="0" indent="0">
              <a:buNone/>
            </a:pP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ProductComponent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addProduct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(p: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.model.saveProduct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(p);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C4B5A95-C69D-432F-A097-184A94323FE7}"/>
              </a:ext>
            </a:extLst>
          </p:cNvPr>
          <p:cNvSpPr txBox="1"/>
          <p:nvPr/>
        </p:nvSpPr>
        <p:spPr>
          <a:xfrm>
            <a:off x="6206974" y="2287615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(Listado 7.29)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5544CC2-E5E6-4FD4-A3B2-B641D93635F8}"/>
              </a:ext>
            </a:extLst>
          </p:cNvPr>
          <p:cNvSpPr txBox="1"/>
          <p:nvPr/>
        </p:nvSpPr>
        <p:spPr>
          <a:xfrm>
            <a:off x="6156176" y="6228020"/>
            <a:ext cx="2736302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dirty="0"/>
              <a:t>Visualizar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8878D49-A0FF-4240-9905-C30947FA1F74}"/>
              </a:ext>
            </a:extLst>
          </p:cNvPr>
          <p:cNvSpPr txBox="1"/>
          <p:nvPr/>
        </p:nvSpPr>
        <p:spPr>
          <a:xfrm>
            <a:off x="4627094" y="4437112"/>
            <a:ext cx="397078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Con esto conseguimos que todos los </a:t>
            </a:r>
            <a:r>
              <a:rPr lang="es-ES" dirty="0" err="1"/>
              <a:t>div</a:t>
            </a:r>
            <a:r>
              <a:rPr lang="es-ES" dirty="0"/>
              <a:t> aparezcan con un borde</a:t>
            </a:r>
          </a:p>
        </p:txBody>
      </p:sp>
    </p:spTree>
    <p:extLst>
      <p:ext uri="{BB962C8B-B14F-4D97-AF65-F5344CB8AC3E}">
        <p14:creationId xmlns:p14="http://schemas.microsoft.com/office/powerpoint/2010/main" val="773721440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D37316-2F6C-4518-8E52-E6DEFAC3B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60649"/>
            <a:ext cx="8229600" cy="6063952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Plantillas de contenido bajo demanda</a:t>
            </a:r>
          </a:p>
          <a:p>
            <a:pPr marL="0" indent="0">
              <a:buNone/>
            </a:pPr>
            <a:r>
              <a:rPr lang="es-ES" dirty="0"/>
              <a:t>Los componentes son capaces de localizar instancias de directivas dentro de sus plantillas, esto se conoce como </a:t>
            </a:r>
            <a:r>
              <a:rPr lang="es-ES" dirty="0" err="1"/>
              <a:t>view</a:t>
            </a:r>
            <a:r>
              <a:rPr lang="es-ES" dirty="0"/>
              <a:t> </a:t>
            </a:r>
            <a:r>
              <a:rPr lang="es-ES" dirty="0" err="1"/>
              <a:t>children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Seleccionar View  </a:t>
            </a:r>
            <a:r>
              <a:rPr lang="es-ES" dirty="0" err="1"/>
              <a:t>Children</a:t>
            </a:r>
            <a:r>
              <a:rPr lang="es-ES" dirty="0"/>
              <a:t> en </a:t>
            </a:r>
          </a:p>
          <a:p>
            <a:pPr marL="0" indent="0">
              <a:buNone/>
            </a:pPr>
            <a:r>
              <a:rPr lang="es-ES" i="1" dirty="0">
                <a:sym typeface="Wingdings" panose="05000000000000000000" pitchFamily="2" charset="2"/>
              </a:rPr>
              <a:t> </a:t>
            </a:r>
            <a:r>
              <a:rPr lang="es-ES" i="1" dirty="0" err="1">
                <a:sym typeface="Wingdings" panose="05000000000000000000" pitchFamily="2" charset="2"/>
              </a:rPr>
              <a:t>productTable.component.ts</a:t>
            </a:r>
            <a:endParaRPr lang="es-ES" i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s-E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Component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, Input, 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ViewChildren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QueryList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dirty="0">
                <a:solidFill>
                  <a:srgbClr val="A31515"/>
                </a:solidFill>
                <a:latin typeface="Consolas" panose="020B0609020204030204" pitchFamily="49" charset="0"/>
              </a:rPr>
              <a:t>"@angular/</a:t>
            </a:r>
            <a:r>
              <a:rPr lang="es-E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core</a:t>
            </a:r>
            <a:r>
              <a:rPr lang="es-E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{ Model }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repository.model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{ Product }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product.model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PaCellColor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cellColor.directive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@Component({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selector: </a:t>
            </a:r>
            <a:r>
              <a:rPr lang="es-E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paProductTable</a:t>
            </a:r>
            <a:r>
              <a:rPr lang="es-E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templateUrl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800" dirty="0">
                <a:solidFill>
                  <a:srgbClr val="A31515"/>
                </a:solidFill>
                <a:latin typeface="Consolas" panose="020B0609020204030204" pitchFamily="49" charset="0"/>
              </a:rPr>
              <a:t>"productTable.component.html"</a:t>
            </a: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  <a:endParaRPr lang="es-ES" i="1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283A4F1-AAD7-4CC0-8FB9-330BFBA0882F}"/>
              </a:ext>
            </a:extLst>
          </p:cNvPr>
          <p:cNvSpPr txBox="1"/>
          <p:nvPr/>
        </p:nvSpPr>
        <p:spPr>
          <a:xfrm>
            <a:off x="6206974" y="2287615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(Listado 7.30)</a:t>
            </a:r>
          </a:p>
        </p:txBody>
      </p:sp>
    </p:spTree>
    <p:extLst>
      <p:ext uri="{BB962C8B-B14F-4D97-AF65-F5344CB8AC3E}">
        <p14:creationId xmlns:p14="http://schemas.microsoft.com/office/powerpoint/2010/main" val="2283085722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2783DD9-F00D-4BD7-B663-C9610D480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04665"/>
            <a:ext cx="8229600" cy="5919936"/>
          </a:xfrm>
        </p:spPr>
        <p:txBody>
          <a:bodyPr/>
          <a:lstStyle/>
          <a:p>
            <a:pPr marL="0" indent="0">
              <a:buNone/>
            </a:pPr>
            <a:r>
              <a:rPr lang="es-E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s-E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E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900" dirty="0" err="1">
                <a:solidFill>
                  <a:srgbClr val="2B91AF"/>
                </a:solidFill>
                <a:latin typeface="Consolas" panose="020B0609020204030204" pitchFamily="49" charset="0"/>
              </a:rPr>
              <a:t>ProductTableComponent</a:t>
            </a:r>
            <a:r>
              <a:rPr lang="es-ES" sz="9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endParaRPr lang="es-E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@Input(</a:t>
            </a:r>
            <a:r>
              <a:rPr lang="es-ES" sz="900" dirty="0">
                <a:solidFill>
                  <a:srgbClr val="A31515"/>
                </a:solidFill>
                <a:latin typeface="Consolas" panose="020B0609020204030204" pitchFamily="49" charset="0"/>
              </a:rPr>
              <a:t>"model"</a:t>
            </a:r>
            <a:r>
              <a:rPr lang="es-ES" sz="9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s-E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dataModel</a:t>
            </a:r>
            <a:r>
              <a:rPr lang="es-ES" sz="9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</a:t>
            </a:r>
            <a:r>
              <a:rPr lang="es-ES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s-E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getProduct</a:t>
            </a:r>
            <a:r>
              <a:rPr lang="es-E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key</a:t>
            </a:r>
            <a:r>
              <a:rPr lang="es-ES" sz="9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number</a:t>
            </a:r>
            <a:r>
              <a:rPr lang="es-ES" sz="900" dirty="0">
                <a:solidFill>
                  <a:srgbClr val="000000"/>
                </a:solidFill>
                <a:latin typeface="Consolas" panose="020B0609020204030204" pitchFamily="49" charset="0"/>
              </a:rPr>
              <a:t>): </a:t>
            </a:r>
            <a:r>
              <a:rPr lang="es-E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</a:t>
            </a:r>
            <a:r>
              <a:rPr lang="es-ES" sz="9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.dataModel.getProduct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(key);</a:t>
            </a:r>
          </a:p>
          <a:p>
            <a:pPr marL="0" indent="0">
              <a:buNone/>
            </a:pPr>
            <a:r>
              <a:rPr lang="es-E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es-E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getProducts</a:t>
            </a:r>
            <a:r>
              <a:rPr lang="es-ES" sz="900" dirty="0">
                <a:solidFill>
                  <a:srgbClr val="000000"/>
                </a:solidFill>
                <a:latin typeface="Consolas" panose="020B0609020204030204" pitchFamily="49" charset="0"/>
              </a:rPr>
              <a:t>(): </a:t>
            </a:r>
            <a:r>
              <a:rPr lang="es-E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</a:t>
            </a:r>
            <a:r>
              <a:rPr lang="es-ES" sz="900" dirty="0">
                <a:solidFill>
                  <a:srgbClr val="000000"/>
                </a:solidFill>
                <a:latin typeface="Consolas" panose="020B0609020204030204" pitchFamily="49" charset="0"/>
              </a:rPr>
              <a:t>[] {</a:t>
            </a:r>
          </a:p>
          <a:p>
            <a:pPr marL="0" indent="0">
              <a:buNone/>
            </a:pPr>
            <a:r>
              <a:rPr lang="es-E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s-E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s-E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.dataModel.getProducts</a:t>
            </a:r>
            <a:r>
              <a:rPr lang="es-ES" sz="9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s-E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es-E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deleteProduct</a:t>
            </a:r>
            <a:r>
              <a:rPr lang="es-E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key</a:t>
            </a:r>
            <a:r>
              <a:rPr lang="es-ES" sz="9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number</a:t>
            </a:r>
            <a:r>
              <a:rPr lang="es-ES" sz="9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s-E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s-E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.dataModel.deleteProduct</a:t>
            </a:r>
            <a:r>
              <a:rPr lang="es-E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key</a:t>
            </a:r>
            <a:r>
              <a:rPr lang="es-ES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s-E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es-E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showTable</a:t>
            </a:r>
            <a:r>
              <a:rPr lang="es-ES" sz="9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boolean</a:t>
            </a:r>
            <a:r>
              <a:rPr lang="es-ES" sz="9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9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s-ES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s-E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@ViewChildren(PaCellColor)</a:t>
            </a:r>
          </a:p>
          <a:p>
            <a:pPr marL="0" indent="0">
              <a:buNone/>
            </a:pPr>
            <a:r>
              <a:rPr lang="es-E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viewChildren</a:t>
            </a:r>
            <a:r>
              <a:rPr lang="es-ES" sz="9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QueryList</a:t>
            </a:r>
            <a:r>
              <a:rPr lang="es-ES" sz="9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s-E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PaCellColor</a:t>
            </a:r>
            <a:r>
              <a:rPr lang="es-ES" sz="900" dirty="0">
                <a:solidFill>
                  <a:srgbClr val="000000"/>
                </a:solidFill>
                <a:latin typeface="Consolas" panose="020B0609020204030204" pitchFamily="49" charset="0"/>
              </a:rPr>
              <a:t>&gt;;</a:t>
            </a:r>
          </a:p>
          <a:p>
            <a:pPr marL="0" indent="0">
              <a:buNone/>
            </a:pPr>
            <a:r>
              <a:rPr lang="es-ES" sz="9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</a:p>
          <a:p>
            <a:pPr marL="0" indent="0">
              <a:buNone/>
            </a:pPr>
            <a:r>
              <a:rPr lang="es-E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ngAfterViewInit</a:t>
            </a:r>
            <a:r>
              <a:rPr lang="es-ES" sz="9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s-E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s-E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.viewChildren.changes.subscribe</a:t>
            </a:r>
            <a:r>
              <a:rPr lang="es-ES" sz="900" dirty="0">
                <a:solidFill>
                  <a:srgbClr val="000000"/>
                </a:solidFill>
                <a:latin typeface="Consolas" panose="020B0609020204030204" pitchFamily="49" charset="0"/>
              </a:rPr>
              <a:t>(() =&gt; {</a:t>
            </a:r>
          </a:p>
          <a:p>
            <a:pPr marL="0" indent="0">
              <a:buNone/>
            </a:pPr>
            <a:r>
              <a:rPr lang="es-E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s-E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.updateViewChildren</a:t>
            </a:r>
            <a:r>
              <a:rPr lang="es-ES" sz="9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s-E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});</a:t>
            </a:r>
          </a:p>
          <a:p>
            <a:pPr marL="0" indent="0">
              <a:buNone/>
            </a:pPr>
            <a:r>
              <a:rPr lang="es-E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s-E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.updateViewChildren</a:t>
            </a:r>
            <a:r>
              <a:rPr lang="es-ES" sz="9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s-E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es-E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s-E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updateViewChildren</a:t>
            </a:r>
            <a:r>
              <a:rPr lang="es-ES" sz="9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s-E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setTimeout</a:t>
            </a:r>
            <a:r>
              <a:rPr lang="es-ES" sz="900" dirty="0">
                <a:solidFill>
                  <a:srgbClr val="000000"/>
                </a:solidFill>
                <a:latin typeface="Consolas" panose="020B0609020204030204" pitchFamily="49" charset="0"/>
              </a:rPr>
              <a:t>(() =&gt; {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.viewChildren.forEach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((child, index) =&gt; {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child.setColor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(index % 2 ?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s-E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})</a:t>
            </a:r>
          </a:p>
          <a:p>
            <a:pPr marL="0" indent="0">
              <a:buNone/>
            </a:pPr>
            <a:r>
              <a:rPr lang="es-E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}, 0);</a:t>
            </a:r>
          </a:p>
          <a:p>
            <a:pPr marL="0" indent="0">
              <a:buNone/>
            </a:pPr>
            <a:r>
              <a:rPr lang="es-E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s-ES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888F368-9348-479B-97ED-DBFCA123EC27}"/>
              </a:ext>
            </a:extLst>
          </p:cNvPr>
          <p:cNvSpPr txBox="1"/>
          <p:nvPr/>
        </p:nvSpPr>
        <p:spPr>
          <a:xfrm>
            <a:off x="5949322" y="5955269"/>
            <a:ext cx="2736302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dirty="0"/>
              <a:t>Visualizar</a:t>
            </a:r>
          </a:p>
        </p:txBody>
      </p:sp>
    </p:spTree>
    <p:extLst>
      <p:ext uri="{BB962C8B-B14F-4D97-AF65-F5344CB8AC3E}">
        <p14:creationId xmlns:p14="http://schemas.microsoft.com/office/powerpoint/2010/main" val="3884816157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9DFEC4-888B-43F9-B015-827245959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32657"/>
            <a:ext cx="8229600" cy="5991944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NOTA PARA EL CURSO: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En caso de que el proyecto no funcione bien, descomprimir el fichero</a:t>
            </a:r>
          </a:p>
          <a:p>
            <a:pPr marL="0" indent="0">
              <a:buNone/>
            </a:pPr>
            <a:r>
              <a:rPr lang="es-ES" dirty="0"/>
              <a:t>C:\MASTER_CURSO\ANGULAR_CURSO\PROYECTOS\example</a:t>
            </a:r>
          </a:p>
          <a:p>
            <a:pPr marL="0" indent="0">
              <a:buNone/>
            </a:pPr>
            <a:r>
              <a:rPr lang="es-ES" dirty="0"/>
              <a:t>Y ejecutar lo siguiente en el </a:t>
            </a:r>
            <a:r>
              <a:rPr lang="es-ES" dirty="0" err="1"/>
              <a:t>prompt</a:t>
            </a:r>
            <a:r>
              <a:rPr lang="es-ES" dirty="0"/>
              <a:t>(en principio, esto no hace falta ya que el proyecto comprimido ya lo lleva):</a:t>
            </a:r>
          </a:p>
          <a:p>
            <a:pPr marL="0" indent="0">
              <a:buNone/>
            </a:pPr>
            <a:r>
              <a:rPr lang="es-ES" i="1" dirty="0" err="1"/>
              <a:t>npm</a:t>
            </a:r>
            <a:r>
              <a:rPr lang="es-ES" i="1" dirty="0"/>
              <a:t> </a:t>
            </a:r>
            <a:r>
              <a:rPr lang="es-ES" i="1" dirty="0" err="1"/>
              <a:t>install</a:t>
            </a:r>
            <a:r>
              <a:rPr lang="es-ES" i="1" dirty="0"/>
              <a:t> --</a:t>
            </a:r>
            <a:r>
              <a:rPr lang="es-ES" i="1" dirty="0" err="1"/>
              <a:t>save-dev</a:t>
            </a:r>
            <a:r>
              <a:rPr lang="es-ES" i="1" dirty="0"/>
              <a:t> @angular-devkit</a:t>
            </a:r>
            <a:r>
              <a:rPr lang="es-ES" i="1"/>
              <a:t>/build-angular</a:t>
            </a:r>
          </a:p>
          <a:p>
            <a:pPr marL="0" indent="0">
              <a:buNone/>
            </a:pPr>
            <a:endParaRPr lang="es-ES" i="1" dirty="0"/>
          </a:p>
          <a:p>
            <a:pPr marL="0" indent="0">
              <a:buNone/>
            </a:pPr>
            <a:r>
              <a:rPr lang="es-ES" dirty="0"/>
              <a:t>Y continuar con este proyecto para los siguientes temas</a:t>
            </a:r>
          </a:p>
        </p:txBody>
      </p:sp>
    </p:spTree>
    <p:extLst>
      <p:ext uri="{BB962C8B-B14F-4D97-AF65-F5344CB8AC3E}">
        <p14:creationId xmlns:p14="http://schemas.microsoft.com/office/powerpoint/2010/main" val="2976167434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FECC92-CDB3-46FD-9755-D55BE1AC6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76673"/>
            <a:ext cx="8229600" cy="5847928"/>
          </a:xfrm>
        </p:spPr>
        <p:txBody>
          <a:bodyPr/>
          <a:lstStyle/>
          <a:p>
            <a:pPr marL="0" indent="0">
              <a:buNone/>
            </a:pPr>
            <a:r>
              <a:rPr lang="es-ES" b="1" u="sng" dirty="0"/>
              <a:t>Ejercicio Propuesto(7.1)</a:t>
            </a:r>
          </a:p>
          <a:p>
            <a:pPr marL="514350" indent="-514350">
              <a:buAutoNum type="alphaLcParenR"/>
            </a:pPr>
            <a:r>
              <a:rPr lang="es-ES" dirty="0"/>
              <a:t>Preparar el </a:t>
            </a:r>
            <a:r>
              <a:rPr lang="es-ES" dirty="0" err="1"/>
              <a:t>template</a:t>
            </a:r>
            <a:r>
              <a:rPr lang="es-ES" dirty="0"/>
              <a:t> para trabajar con 2 bloques</a:t>
            </a:r>
          </a:p>
          <a:p>
            <a:pPr marL="514350" indent="-514350">
              <a:buAutoNum type="alphaLcParenR"/>
            </a:pPr>
            <a:r>
              <a:rPr lang="es-ES" dirty="0"/>
              <a:t>Crear Componentes:</a:t>
            </a:r>
          </a:p>
          <a:p>
            <a:pPr marL="881063" lvl="1" indent="-514350">
              <a:buAutoNum type="alphaLcParenR"/>
            </a:pPr>
            <a:r>
              <a:rPr lang="es-ES" dirty="0" err="1"/>
              <a:t>courseTable.component.ts</a:t>
            </a:r>
            <a:endParaRPr lang="es-ES" dirty="0"/>
          </a:p>
          <a:p>
            <a:pPr marL="881063" lvl="1" indent="-514350">
              <a:buAutoNum type="alphaLcParenR"/>
            </a:pPr>
            <a:r>
              <a:rPr lang="es-ES" dirty="0" err="1"/>
              <a:t>courseForm.component.ts</a:t>
            </a:r>
            <a:endParaRPr lang="es-ES" dirty="0"/>
          </a:p>
          <a:p>
            <a:pPr marL="514350" indent="-514350">
              <a:buAutoNum type="alphaLcParenR"/>
            </a:pPr>
            <a:r>
              <a:rPr lang="es-ES" dirty="0"/>
              <a:t>Activar los nuevos componentes</a:t>
            </a:r>
          </a:p>
          <a:p>
            <a:pPr marL="514350" indent="-514350">
              <a:buAutoNum type="alphaLcParenR"/>
            </a:pPr>
            <a:r>
              <a:rPr lang="es-ES" dirty="0"/>
              <a:t>Añadir los nuevos componentes al </a:t>
            </a:r>
            <a:r>
              <a:rPr lang="es-ES" dirty="0" err="1"/>
              <a:t>template</a:t>
            </a:r>
            <a:endParaRPr lang="es-ES" dirty="0"/>
          </a:p>
          <a:p>
            <a:pPr marL="514350" indent="-514350">
              <a:buAutoNum type="alphaLcParenR"/>
            </a:pPr>
            <a:r>
              <a:rPr lang="es-ES" dirty="0"/>
              <a:t>Definir una plantilla “</a:t>
            </a:r>
            <a:r>
              <a:rPr lang="es-ES" dirty="0" err="1"/>
              <a:t>inline</a:t>
            </a:r>
            <a:r>
              <a:rPr lang="es-ES" dirty="0"/>
              <a:t>” para el primer componente</a:t>
            </a:r>
          </a:p>
          <a:p>
            <a:pPr marL="514350" indent="-514350">
              <a:buAutoNum type="alphaLcParenR"/>
            </a:pPr>
            <a:r>
              <a:rPr lang="es-ES" dirty="0"/>
              <a:t>Definir una plantilla externa para el 2º componente</a:t>
            </a:r>
          </a:p>
          <a:p>
            <a:pPr marL="881063" lvl="1" indent="-514350">
              <a:buAutoNum type="alphaLcParenR"/>
            </a:pPr>
            <a:r>
              <a:rPr lang="es-ES" dirty="0" err="1"/>
              <a:t>courseForm.component.ts</a:t>
            </a:r>
            <a:endParaRPr lang="es-ES" dirty="0"/>
          </a:p>
          <a:p>
            <a:pPr marL="881063" lvl="1" indent="-514350">
              <a:buAutoNum type="alphaLcParenR"/>
            </a:pPr>
            <a:r>
              <a:rPr lang="es-ES" dirty="0"/>
              <a:t>courseForm.component.html</a:t>
            </a:r>
          </a:p>
          <a:p>
            <a:pPr marL="514350" indent="-514350">
              <a:buAutoNum type="alphaLcParenR"/>
            </a:pPr>
            <a:r>
              <a:rPr lang="es-ES" dirty="0"/>
              <a:t>Modificar la plantilla “</a:t>
            </a:r>
            <a:r>
              <a:rPr lang="es-ES" dirty="0" err="1"/>
              <a:t>inline</a:t>
            </a:r>
            <a:r>
              <a:rPr lang="es-ES" dirty="0"/>
              <a:t>” del primer componente en una plantilla externa</a:t>
            </a:r>
          </a:p>
        </p:txBody>
      </p:sp>
    </p:spTree>
    <p:extLst>
      <p:ext uri="{BB962C8B-B14F-4D97-AF65-F5344CB8AC3E}">
        <p14:creationId xmlns:p14="http://schemas.microsoft.com/office/powerpoint/2010/main" val="1325678099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9934E8-7381-4B42-AE1E-E5C102E4D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20689"/>
            <a:ext cx="8229600" cy="5703912"/>
          </a:xfrm>
        </p:spPr>
        <p:txBody>
          <a:bodyPr/>
          <a:lstStyle/>
          <a:p>
            <a:pPr marL="0" indent="0">
              <a:buNone/>
            </a:pPr>
            <a:r>
              <a:rPr lang="es-ES" u="sng" dirty="0"/>
              <a:t>Creando </a:t>
            </a:r>
            <a:r>
              <a:rPr lang="es-ES" u="sng" dirty="0" err="1"/>
              <a:t>Components</a:t>
            </a:r>
            <a:r>
              <a:rPr lang="es-ES" u="sng" dirty="0"/>
              <a:t>.</a:t>
            </a:r>
          </a:p>
          <a:p>
            <a:r>
              <a:rPr lang="es-ES" sz="2000" dirty="0"/>
              <a:t>Nuevo fichero </a:t>
            </a:r>
            <a:r>
              <a:rPr lang="es-ES" sz="2000" dirty="0">
                <a:sym typeface="Wingdings" panose="05000000000000000000" pitchFamily="2" charset="2"/>
              </a:rPr>
              <a:t> </a:t>
            </a:r>
            <a:r>
              <a:rPr lang="es-ES" sz="2000" b="1" dirty="0" err="1">
                <a:sym typeface="Wingdings" panose="05000000000000000000" pitchFamily="2" charset="2"/>
              </a:rPr>
              <a:t>productTable.component.ts</a:t>
            </a:r>
            <a:r>
              <a:rPr lang="es-ES" sz="2000" b="1" dirty="0">
                <a:sym typeface="Wingdings" panose="05000000000000000000" pitchFamily="2" charset="2"/>
              </a:rPr>
              <a:t> </a:t>
            </a:r>
            <a:r>
              <a:rPr lang="es-ES" sz="2000" dirty="0">
                <a:sym typeface="Wingdings" panose="05000000000000000000" pitchFamily="2" charset="2"/>
              </a:rPr>
              <a:t>en </a:t>
            </a:r>
            <a:r>
              <a:rPr lang="es-ES" sz="2000" b="1" dirty="0" err="1">
                <a:sym typeface="Wingdings" panose="05000000000000000000" pitchFamily="2" charset="2"/>
              </a:rPr>
              <a:t>src</a:t>
            </a:r>
            <a:r>
              <a:rPr lang="es-ES" sz="2000" b="1" dirty="0">
                <a:sym typeface="Wingdings" panose="05000000000000000000" pitchFamily="2" charset="2"/>
              </a:rPr>
              <a:t>/app </a:t>
            </a:r>
          </a:p>
          <a:p>
            <a:pPr marL="0" indent="0">
              <a:buNone/>
            </a:pPr>
            <a:r>
              <a:rPr lang="es-ES" sz="1600" b="1" dirty="0">
                <a:solidFill>
                  <a:srgbClr val="FF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		(Listado 7.2)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Component }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"@angular/core"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Component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({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selector: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paProductTable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template: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"&lt;div&gt;This is the table component&lt;/div&gt;"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pPr marL="0" indent="0">
              <a:buNone/>
            </a:pP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ProductTableComponent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{}</a:t>
            </a:r>
            <a:endParaRPr lang="es-ES" sz="1600" b="1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0E64D96-2F93-4E75-A5F6-ACDF9855AB17}"/>
              </a:ext>
            </a:extLst>
          </p:cNvPr>
          <p:cNvSpPr txBox="1"/>
          <p:nvPr/>
        </p:nvSpPr>
        <p:spPr>
          <a:xfrm>
            <a:off x="454995" y="4293276"/>
            <a:ext cx="7859216" cy="203132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b="1" dirty="0"/>
              <a:t>La convención para nombrar Componentes es que tienen que ser un nombre descriptivo seguido de </a:t>
            </a:r>
            <a:r>
              <a:rPr lang="es-ES" b="1" dirty="0" err="1"/>
              <a:t>component.ts</a:t>
            </a:r>
            <a:r>
              <a:rPr lang="es-ES" b="1" dirty="0"/>
              <a:t>.</a:t>
            </a:r>
          </a:p>
          <a:p>
            <a:endParaRPr lang="es-ES" b="1" dirty="0"/>
          </a:p>
          <a:p>
            <a:r>
              <a:rPr lang="es-ES" b="1" dirty="0"/>
              <a:t>Ver tabla para las propiedades del @Component.</a:t>
            </a:r>
          </a:p>
          <a:p>
            <a:r>
              <a:rPr lang="es-ES" b="1" dirty="0"/>
              <a:t>En el ejemplo: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u="sng" dirty="0"/>
              <a:t>selector</a:t>
            </a:r>
            <a:r>
              <a:rPr lang="es-ES" b="1" dirty="0"/>
              <a:t>: es usado para especificar el selector CSS.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u="sng" dirty="0" err="1"/>
              <a:t>template</a:t>
            </a:r>
            <a:r>
              <a:rPr lang="es-ES" b="1" dirty="0"/>
              <a:t> : es usado para especificar una plantilla HTML.</a:t>
            </a:r>
          </a:p>
        </p:txBody>
      </p:sp>
    </p:spTree>
    <p:extLst>
      <p:ext uri="{BB962C8B-B14F-4D97-AF65-F5344CB8AC3E}">
        <p14:creationId xmlns:p14="http://schemas.microsoft.com/office/powerpoint/2010/main" val="3933882260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9B21BF-9CB0-4C57-A996-B11DA6F43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20689"/>
            <a:ext cx="8229600" cy="5703912"/>
          </a:xfrm>
        </p:spPr>
        <p:txBody>
          <a:bodyPr/>
          <a:lstStyle/>
          <a:p>
            <a:pPr lvl="1"/>
            <a:r>
              <a:rPr lang="es-ES" dirty="0" err="1"/>
              <a:t>courseTable.component.ts</a:t>
            </a:r>
            <a:r>
              <a:rPr lang="es-ES" dirty="0"/>
              <a:t> </a:t>
            </a:r>
            <a:r>
              <a:rPr lang="es-ES" dirty="0">
                <a:sym typeface="Wingdings" panose="05000000000000000000" pitchFamily="2" charset="2"/>
              </a:rPr>
              <a:t>courseTable.component.html</a:t>
            </a:r>
          </a:p>
          <a:p>
            <a:pPr marL="0" indent="0">
              <a:buNone/>
            </a:pPr>
            <a:r>
              <a:rPr lang="es-ES" dirty="0"/>
              <a:t>h) Definir una propiedad “input” en </a:t>
            </a:r>
            <a:r>
              <a:rPr lang="es-ES" dirty="0" err="1"/>
              <a:t>courseTable</a:t>
            </a:r>
            <a:endParaRPr lang="es-ES" dirty="0"/>
          </a:p>
          <a:p>
            <a:pPr marL="571500" indent="-571500">
              <a:buAutoNum type="romanLcParenR"/>
            </a:pPr>
            <a:r>
              <a:rPr lang="es-ES" dirty="0"/>
              <a:t>Restaurar la tabla courseTable.component.html</a:t>
            </a:r>
          </a:p>
          <a:p>
            <a:pPr marL="0" indent="0">
              <a:buNone/>
            </a:pPr>
            <a:r>
              <a:rPr lang="es-ES" dirty="0"/>
              <a:t>j) Definir una propiedad “output” en</a:t>
            </a:r>
          </a:p>
          <a:p>
            <a:pPr lvl="1"/>
            <a:r>
              <a:rPr lang="es-ES" dirty="0" err="1">
                <a:solidFill>
                  <a:prstClr val="black"/>
                </a:solidFill>
                <a:sym typeface="Wingdings" panose="05000000000000000000" pitchFamily="2" charset="2"/>
              </a:rPr>
              <a:t>courseForm.component.ts</a:t>
            </a:r>
            <a:r>
              <a:rPr lang="es-ES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</a:pPr>
            <a:r>
              <a:rPr lang="es-ES" dirty="0">
                <a:solidFill>
                  <a:prstClr val="black"/>
                </a:solidFill>
                <a:sym typeface="Wingdings" panose="05000000000000000000" pitchFamily="2" charset="2"/>
              </a:rPr>
              <a:t>k) Proyectar el contenido de la tabla para que muestre un </a:t>
            </a:r>
            <a:r>
              <a:rPr lang="es-ES" dirty="0" err="1">
                <a:solidFill>
                  <a:prstClr val="black"/>
                </a:solidFill>
                <a:sym typeface="Wingdings" panose="05000000000000000000" pitchFamily="2" charset="2"/>
              </a:rPr>
              <a:t>checkbox</a:t>
            </a:r>
            <a:r>
              <a:rPr lang="es-ES" dirty="0">
                <a:solidFill>
                  <a:prstClr val="black"/>
                </a:solidFill>
                <a:sym typeface="Wingdings" panose="05000000000000000000" pitchFamily="2" charset="2"/>
              </a:rPr>
              <a:t> que permita mostrarla y ocultarla</a:t>
            </a:r>
          </a:p>
          <a:p>
            <a:pPr marL="0" indent="0">
              <a:buNone/>
            </a:pPr>
            <a:r>
              <a:rPr lang="es-ES" dirty="0">
                <a:solidFill>
                  <a:prstClr val="black"/>
                </a:solidFill>
                <a:sym typeface="Wingdings" panose="05000000000000000000" pitchFamily="2" charset="2"/>
              </a:rPr>
              <a:t>l) Eliminar contenido obsoleto en </a:t>
            </a:r>
            <a:r>
              <a:rPr lang="es-ES" dirty="0" err="1">
                <a:solidFill>
                  <a:prstClr val="black"/>
                </a:solidFill>
                <a:sym typeface="Wingdings" panose="05000000000000000000" pitchFamily="2" charset="2"/>
              </a:rPr>
              <a:t>component.ts</a:t>
            </a:r>
            <a:endParaRPr lang="es-ES" dirty="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s-ES" dirty="0">
                <a:solidFill>
                  <a:prstClr val="black"/>
                </a:solidFill>
                <a:sym typeface="Wingdings" panose="05000000000000000000" pitchFamily="2" charset="2"/>
              </a:rPr>
              <a:t>m) Definir un </a:t>
            </a:r>
            <a:r>
              <a:rPr lang="es-ES" dirty="0" err="1">
                <a:solidFill>
                  <a:prstClr val="black"/>
                </a:solidFill>
                <a:sym typeface="Wingdings" panose="05000000000000000000" pitchFamily="2" charset="2"/>
              </a:rPr>
              <a:t>style</a:t>
            </a:r>
            <a:r>
              <a:rPr lang="es-ES" dirty="0">
                <a:solidFill>
                  <a:prstClr val="black"/>
                </a:solidFill>
                <a:sym typeface="Wingdings" panose="05000000000000000000" pitchFamily="2" charset="2"/>
              </a:rPr>
              <a:t> “in line” para el formulario</a:t>
            </a:r>
          </a:p>
          <a:p>
            <a:pPr marL="0" indent="0">
              <a:buNone/>
            </a:pPr>
            <a:r>
              <a:rPr lang="es-ES" dirty="0">
                <a:solidFill>
                  <a:prstClr val="black"/>
                </a:solidFill>
                <a:sym typeface="Wingdings" panose="05000000000000000000" pitchFamily="2" charset="2"/>
              </a:rPr>
              <a:t>n) Definir un </a:t>
            </a:r>
            <a:r>
              <a:rPr lang="es-ES" dirty="0" err="1">
                <a:solidFill>
                  <a:prstClr val="black"/>
                </a:solidFill>
                <a:sym typeface="Wingdings" panose="05000000000000000000" pitchFamily="2" charset="2"/>
              </a:rPr>
              <a:t>style</a:t>
            </a:r>
            <a:r>
              <a:rPr lang="es-ES" dirty="0">
                <a:solidFill>
                  <a:prstClr val="black"/>
                </a:solidFill>
                <a:sym typeface="Wingdings" panose="05000000000000000000" pitchFamily="2" charset="2"/>
              </a:rPr>
              <a:t> externo para el formulario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888614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AAC2BF-56FC-4E71-8A5A-745CC6BE5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063953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Propiedades </a:t>
            </a:r>
            <a:r>
              <a:rPr lang="es-ES" dirty="0" err="1"/>
              <a:t>Component</a:t>
            </a:r>
            <a:endParaRPr lang="es-ES" dirty="0"/>
          </a:p>
          <a:p>
            <a:r>
              <a:rPr lang="es-ES" sz="2400" u="sng" dirty="0" err="1"/>
              <a:t>animation</a:t>
            </a:r>
            <a:r>
              <a:rPr lang="es-ES" sz="2400" dirty="0"/>
              <a:t>: usada para configuración de animaciones.</a:t>
            </a:r>
          </a:p>
          <a:p>
            <a:r>
              <a:rPr lang="es-ES" sz="2400" u="sng" dirty="0" err="1"/>
              <a:t>encapsulation</a:t>
            </a:r>
            <a:r>
              <a:rPr lang="es-ES" sz="2400" dirty="0"/>
              <a:t>: controla como los </a:t>
            </a:r>
            <a:r>
              <a:rPr lang="es-ES" sz="2400" dirty="0" err="1"/>
              <a:t>styles</a:t>
            </a:r>
            <a:r>
              <a:rPr lang="es-ES" sz="2400" dirty="0"/>
              <a:t> de los </a:t>
            </a:r>
            <a:r>
              <a:rPr lang="es-ES" sz="2400" dirty="0" err="1"/>
              <a:t>comoponentes</a:t>
            </a:r>
            <a:r>
              <a:rPr lang="es-ES" sz="2400" dirty="0"/>
              <a:t> quedan aislados del resto del HTML.</a:t>
            </a:r>
          </a:p>
          <a:p>
            <a:r>
              <a:rPr lang="es-ES" sz="2400" u="sng" dirty="0"/>
              <a:t>selector</a:t>
            </a:r>
            <a:r>
              <a:rPr lang="es-ES" sz="2400" dirty="0"/>
              <a:t>: es usado para especificar el selector CSS.</a:t>
            </a:r>
          </a:p>
          <a:p>
            <a:r>
              <a:rPr lang="es-ES" sz="2400" u="sng" dirty="0" err="1"/>
              <a:t>styles</a:t>
            </a:r>
            <a:r>
              <a:rPr lang="es-ES" sz="2400" dirty="0"/>
              <a:t>: define estilos aplicable a la plantilla. Se define </a:t>
            </a:r>
            <a:r>
              <a:rPr lang="es-ES" sz="2400" dirty="0" err="1"/>
              <a:t>inline</a:t>
            </a:r>
            <a:r>
              <a:rPr lang="es-ES" sz="2400" dirty="0"/>
              <a:t> como parte del fichero </a:t>
            </a:r>
            <a:r>
              <a:rPr lang="es-ES" sz="2400" dirty="0" err="1"/>
              <a:t>TypeScript</a:t>
            </a:r>
            <a:endParaRPr lang="es-ES" sz="2400" dirty="0"/>
          </a:p>
          <a:p>
            <a:r>
              <a:rPr lang="es-ES" sz="2400" u="sng" dirty="0" err="1"/>
              <a:t>styleUrls</a:t>
            </a:r>
            <a:r>
              <a:rPr lang="es-ES" sz="2400" dirty="0"/>
              <a:t>: define estilos aplicados a la plantilla. Se define en un fichero CSS separado</a:t>
            </a:r>
          </a:p>
          <a:p>
            <a:r>
              <a:rPr lang="es-ES" sz="2400" dirty="0" err="1"/>
              <a:t>template</a:t>
            </a:r>
            <a:r>
              <a:rPr lang="es-ES" sz="2400" dirty="0"/>
              <a:t> : es usado para especificar una plantilla HTML </a:t>
            </a:r>
            <a:r>
              <a:rPr lang="es-ES" sz="2400" dirty="0" err="1"/>
              <a:t>inline</a:t>
            </a:r>
            <a:endParaRPr lang="es-ES" sz="2400" dirty="0"/>
          </a:p>
          <a:p>
            <a:r>
              <a:rPr lang="es-ES" sz="2400" u="sng" dirty="0" err="1"/>
              <a:t>templateUrl</a:t>
            </a:r>
            <a:r>
              <a:rPr lang="es-ES" sz="2400" dirty="0"/>
              <a:t>: es usado para especificar una plantilla externa</a:t>
            </a:r>
          </a:p>
          <a:p>
            <a:r>
              <a:rPr lang="es-ES" sz="2400" u="sng" dirty="0" err="1"/>
              <a:t>providers</a:t>
            </a:r>
            <a:r>
              <a:rPr lang="es-ES" sz="2400" dirty="0"/>
              <a:t>: para crear proveedores de servicios</a:t>
            </a:r>
          </a:p>
          <a:p>
            <a:r>
              <a:rPr lang="es-ES" sz="2400" u="sng" dirty="0" err="1"/>
              <a:t>viewProviders</a:t>
            </a:r>
            <a:r>
              <a:rPr lang="es-ES" sz="2400" dirty="0"/>
              <a:t>: proveedores de servicios que solo son accesibles para las vistas hijas.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25712401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9B0CEB-7AAD-4081-B5CD-D6A51DA357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919936"/>
          </a:xfrm>
        </p:spPr>
        <p:txBody>
          <a:bodyPr/>
          <a:lstStyle/>
          <a:p>
            <a:pPr marL="0" indent="0">
              <a:buNone/>
            </a:pPr>
            <a:r>
              <a:rPr lang="es-ES" sz="2400" dirty="0"/>
              <a:t>Nuevo fichero </a:t>
            </a:r>
            <a:r>
              <a:rPr lang="es-ES" sz="2400" dirty="0">
                <a:sym typeface="Wingdings" panose="05000000000000000000" pitchFamily="2" charset="2"/>
              </a:rPr>
              <a:t> </a:t>
            </a:r>
            <a:r>
              <a:rPr lang="es-ES" sz="2400" b="1" dirty="0" err="1">
                <a:sym typeface="Wingdings" panose="05000000000000000000" pitchFamily="2" charset="2"/>
              </a:rPr>
              <a:t>productForm.component.ts</a:t>
            </a:r>
            <a:r>
              <a:rPr lang="es-ES" sz="2400" dirty="0">
                <a:sym typeface="Wingdings" panose="05000000000000000000" pitchFamily="2" charset="2"/>
              </a:rPr>
              <a:t> en </a:t>
            </a:r>
            <a:r>
              <a:rPr lang="es-ES" sz="2400" b="1" dirty="0" err="1">
                <a:sym typeface="Wingdings" panose="05000000000000000000" pitchFamily="2" charset="2"/>
              </a:rPr>
              <a:t>src</a:t>
            </a:r>
            <a:r>
              <a:rPr lang="es-ES" sz="2400" b="1" dirty="0">
                <a:sym typeface="Wingdings" panose="05000000000000000000" pitchFamily="2" charset="2"/>
              </a:rPr>
              <a:t>/app</a:t>
            </a:r>
          </a:p>
          <a:p>
            <a:pPr marL="0" indent="0">
              <a:buNone/>
            </a:pPr>
            <a:r>
              <a:rPr lang="es-ES" sz="1600" b="1" dirty="0">
                <a:solidFill>
                  <a:srgbClr val="FF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		</a:t>
            </a:r>
          </a:p>
          <a:p>
            <a:pPr marL="0" indent="0">
              <a:buNone/>
            </a:pPr>
            <a:r>
              <a:rPr lang="es-ES" sz="1600" b="1" dirty="0">
                <a:solidFill>
                  <a:srgbClr val="FF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		(Listado 7.3)</a:t>
            </a:r>
          </a:p>
          <a:p>
            <a:pPr marL="0" indent="0">
              <a:buNone/>
            </a:pPr>
            <a:endParaRPr lang="es-ES" sz="1600" b="1" dirty="0">
              <a:solidFill>
                <a:srgbClr val="FF0000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Component }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"@angular/core"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Component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({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selector: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paProductForm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template: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"&lt;div&gt;This is the form component&lt;/div&gt;"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pPr marL="0" indent="0">
              <a:buNone/>
            </a:pP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ProductFormComponent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}</a:t>
            </a:r>
            <a:endParaRPr lang="es-ES" sz="1600" b="1" dirty="0"/>
          </a:p>
        </p:txBody>
      </p:sp>
    </p:spTree>
    <p:extLst>
      <p:ext uri="{BB962C8B-B14F-4D97-AF65-F5344CB8AC3E}">
        <p14:creationId xmlns:p14="http://schemas.microsoft.com/office/powerpoint/2010/main" val="4087593832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C84DE8-F733-47A2-85FF-5F19265C0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60649"/>
            <a:ext cx="8229600" cy="6063952"/>
          </a:xfrm>
        </p:spPr>
        <p:txBody>
          <a:bodyPr/>
          <a:lstStyle/>
          <a:p>
            <a:pPr marL="0" indent="0">
              <a:buNone/>
            </a:pPr>
            <a:r>
              <a:rPr lang="es-ES" sz="2000" dirty="0"/>
              <a:t>Activar los nuevos componentes </a:t>
            </a:r>
          </a:p>
          <a:p>
            <a:pPr marL="0" indent="0">
              <a:buNone/>
            </a:pPr>
            <a:r>
              <a:rPr lang="es-ES" sz="2000" dirty="0">
                <a:sym typeface="Wingdings" panose="05000000000000000000" pitchFamily="2" charset="2"/>
              </a:rPr>
              <a:t> </a:t>
            </a:r>
            <a:r>
              <a:rPr lang="es-ES" sz="2000" b="1" dirty="0" err="1">
                <a:sym typeface="Wingdings" panose="05000000000000000000" pitchFamily="2" charset="2"/>
              </a:rPr>
              <a:t>app.module.ts</a:t>
            </a:r>
            <a:r>
              <a:rPr lang="es-ES" sz="2000" b="1" dirty="0">
                <a:sym typeface="Wingdings" panose="05000000000000000000" pitchFamily="2" charset="2"/>
              </a:rPr>
              <a:t> </a:t>
            </a:r>
            <a:r>
              <a:rPr lang="es-ES" sz="2000" dirty="0">
                <a:sym typeface="Wingdings" panose="05000000000000000000" pitchFamily="2" charset="2"/>
              </a:rPr>
              <a:t>en </a:t>
            </a:r>
            <a:r>
              <a:rPr lang="es-ES" sz="2000" b="1" dirty="0" err="1">
                <a:sym typeface="Wingdings" panose="05000000000000000000" pitchFamily="2" charset="2"/>
              </a:rPr>
              <a:t>src</a:t>
            </a:r>
            <a:r>
              <a:rPr lang="es-ES" sz="2000" b="1" dirty="0">
                <a:sym typeface="Wingdings" panose="05000000000000000000" pitchFamily="2" charset="2"/>
              </a:rPr>
              <a:t>/app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BrowserModule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'@angular/platform-browser'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NgModule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'@angular/core'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ProductComponent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s-E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component</a:t>
            </a:r>
            <a:r>
              <a:rPr lang="es-E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FormsModule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ReactiveFormsModule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"@angular/forms"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PaAttrDirective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attr.directive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PaModel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twoway.directive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PaStructureDirective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s-E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structure.directive</a:t>
            </a:r>
            <a:r>
              <a:rPr lang="es-E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PaIteratorDirective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iterator.directive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PaCellColor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cellColor.directive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PaCellColorSwitcher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cellColorSwitcher.directive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ProductTableComponent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s-ES" sz="14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productTable.component</a:t>
            </a:r>
            <a:r>
              <a:rPr lang="es-ES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ProductFormComponent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n-US" sz="14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productForm.component</a:t>
            </a:r>
            <a:r>
              <a:rPr lang="en-US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NgModule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({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imports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BrowserModule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FormsModule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ReactiveFormsModule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],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declarations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  <a:r>
              <a:rPr lang="es-E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ProductComponent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PaAttrDirective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PaModel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PaStructureDirective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PaIteratorDirective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PaCellColor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PaCellColorSwitcher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ProductTableComponent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ProductFormComponent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],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bootstrap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ProductComponent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pPr marL="0" indent="0">
              <a:buNone/>
            </a:pP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AppModule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}</a:t>
            </a:r>
            <a:endParaRPr lang="es-ES" sz="1400" b="1" dirty="0"/>
          </a:p>
        </p:txBody>
      </p:sp>
      <p:sp>
        <p:nvSpPr>
          <p:cNvPr id="2" name="CuadroTexto 1"/>
          <p:cNvSpPr txBox="1"/>
          <p:nvPr/>
        </p:nvSpPr>
        <p:spPr>
          <a:xfrm>
            <a:off x="4283968" y="620688"/>
            <a:ext cx="2520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solidFill>
                  <a:srgbClr val="FF0000"/>
                </a:solidFill>
              </a:rPr>
              <a:t>(Listado 7.4)</a:t>
            </a:r>
          </a:p>
        </p:txBody>
      </p:sp>
      <p:cxnSp>
        <p:nvCxnSpPr>
          <p:cNvPr id="5" name="Conector recto de flecha 4"/>
          <p:cNvCxnSpPr/>
          <p:nvPr/>
        </p:nvCxnSpPr>
        <p:spPr>
          <a:xfrm flipH="1">
            <a:off x="7020272" y="3717032"/>
            <a:ext cx="86409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Conector recto de flecha 5"/>
          <p:cNvCxnSpPr/>
          <p:nvPr/>
        </p:nvCxnSpPr>
        <p:spPr>
          <a:xfrm flipH="1">
            <a:off x="7020272" y="4005064"/>
            <a:ext cx="86409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Conector recto de flecha 7"/>
          <p:cNvCxnSpPr/>
          <p:nvPr/>
        </p:nvCxnSpPr>
        <p:spPr>
          <a:xfrm flipV="1">
            <a:off x="4283968" y="5661248"/>
            <a:ext cx="0" cy="5040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/>
          <p:nvPr/>
        </p:nvCxnSpPr>
        <p:spPr>
          <a:xfrm flipV="1">
            <a:off x="6300192" y="5661404"/>
            <a:ext cx="0" cy="5040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7455605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EB4B0C-85B8-4C08-9D44-4F1D381D3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69032"/>
            <a:ext cx="8229600" cy="5919936"/>
          </a:xfrm>
        </p:spPr>
        <p:txBody>
          <a:bodyPr/>
          <a:lstStyle/>
          <a:p>
            <a:pPr marL="0" indent="0">
              <a:buNone/>
            </a:pPr>
            <a:r>
              <a:rPr lang="es-ES" sz="2000" dirty="0"/>
              <a:t>Paso final: </a:t>
            </a:r>
            <a:r>
              <a:rPr lang="es-ES" sz="2000" u="sng" dirty="0"/>
              <a:t>añadir los host </a:t>
            </a:r>
            <a:r>
              <a:rPr lang="es-ES" sz="2000" u="sng" dirty="0" err="1"/>
              <a:t>element</a:t>
            </a:r>
            <a:r>
              <a:rPr lang="es-ES" sz="2000" u="sng" dirty="0"/>
              <a:t> </a:t>
            </a:r>
          </a:p>
          <a:p>
            <a:pPr marL="0" indent="0">
              <a:buNone/>
            </a:pPr>
            <a:r>
              <a:rPr lang="es-ES" sz="2000" dirty="0">
                <a:sym typeface="Wingdings" panose="05000000000000000000" pitchFamily="2" charset="2"/>
              </a:rPr>
              <a:t> </a:t>
            </a:r>
            <a:r>
              <a:rPr lang="es-ES" sz="2000" b="1" dirty="0">
                <a:sym typeface="Wingdings" panose="05000000000000000000" pitchFamily="2" charset="2"/>
              </a:rPr>
              <a:t>template.html </a:t>
            </a:r>
            <a:r>
              <a:rPr lang="es-ES" sz="2000" dirty="0">
                <a:sym typeface="Wingdings" panose="05000000000000000000" pitchFamily="2" charset="2"/>
              </a:rPr>
              <a:t>en </a:t>
            </a:r>
            <a:r>
              <a:rPr lang="es-ES" sz="2000" b="1" dirty="0" err="1">
                <a:sym typeface="Wingdings" panose="05000000000000000000" pitchFamily="2" charset="2"/>
              </a:rPr>
              <a:t>src</a:t>
            </a:r>
            <a:r>
              <a:rPr lang="es-ES" sz="2000" b="1" dirty="0">
                <a:sym typeface="Wingdings" panose="05000000000000000000" pitchFamily="2" charset="2"/>
              </a:rPr>
              <a:t>/app</a:t>
            </a:r>
          </a:p>
          <a:p>
            <a:pPr marL="0" indent="0">
              <a:buNone/>
            </a:pPr>
            <a:endParaRPr lang="es-ES" sz="2000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		(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Listado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 7.5)</a:t>
            </a:r>
          </a:p>
          <a:p>
            <a:pPr marL="0" indent="0">
              <a:buNone/>
            </a:pPr>
            <a:endParaRPr lang="en-US" sz="16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="row text-white m-2"&gt;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="col-4 p-2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bg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-success"&gt;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6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paProductForm</a:t>
            </a:r>
            <a:r>
              <a:rPr lang="es-E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&gt;&lt;/</a:t>
            </a:r>
            <a:r>
              <a:rPr lang="es-ES" sz="16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paProductForm</a:t>
            </a:r>
            <a:r>
              <a:rPr lang="es-E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="col-4 p-2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bg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-primary"&gt;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6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paProductTable</a:t>
            </a:r>
            <a:r>
              <a:rPr lang="es-E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&gt;&lt;/</a:t>
            </a:r>
            <a:r>
              <a:rPr lang="es-ES" sz="16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paProductTable</a:t>
            </a:r>
            <a:r>
              <a:rPr lang="es-E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b="1" dirty="0"/>
          </a:p>
        </p:txBody>
      </p:sp>
      <p:cxnSp>
        <p:nvCxnSpPr>
          <p:cNvPr id="4" name="Conector recto de flecha 3"/>
          <p:cNvCxnSpPr/>
          <p:nvPr/>
        </p:nvCxnSpPr>
        <p:spPr>
          <a:xfrm flipH="1">
            <a:off x="4716016" y="2924944"/>
            <a:ext cx="10801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Conector recto de flecha 4"/>
          <p:cNvCxnSpPr/>
          <p:nvPr/>
        </p:nvCxnSpPr>
        <p:spPr>
          <a:xfrm flipH="1">
            <a:off x="4788024" y="3789040"/>
            <a:ext cx="10801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F23E5D5E-73B4-4B28-B468-920B94BB5BBE}"/>
              </a:ext>
            </a:extLst>
          </p:cNvPr>
          <p:cNvSpPr txBox="1"/>
          <p:nvPr/>
        </p:nvSpPr>
        <p:spPr>
          <a:xfrm>
            <a:off x="5004048" y="5229200"/>
            <a:ext cx="2664296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dirty="0"/>
              <a:t>Visualizar</a:t>
            </a:r>
          </a:p>
        </p:txBody>
      </p:sp>
    </p:spTree>
    <p:extLst>
      <p:ext uri="{BB962C8B-B14F-4D97-AF65-F5344CB8AC3E}">
        <p14:creationId xmlns:p14="http://schemas.microsoft.com/office/powerpoint/2010/main" val="133431844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5A3C28-8254-4DD9-948A-94F791681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48681"/>
            <a:ext cx="8229600" cy="5775920"/>
          </a:xfrm>
        </p:spPr>
        <p:txBody>
          <a:bodyPr/>
          <a:lstStyle/>
          <a:p>
            <a:pPr marL="0" indent="0">
              <a:buNone/>
            </a:pPr>
            <a:r>
              <a:rPr lang="es-ES" u="sng" dirty="0"/>
              <a:t>Importante entender</a:t>
            </a:r>
            <a:r>
              <a:rPr lang="es-ES" dirty="0"/>
              <a:t>:</a:t>
            </a:r>
          </a:p>
          <a:p>
            <a:pPr marL="0" indent="0">
              <a:buNone/>
            </a:pPr>
            <a:endParaRPr lang="es-ES" dirty="0"/>
          </a:p>
          <a:p>
            <a:pPr lvl="1"/>
            <a:r>
              <a:rPr lang="es-ES" dirty="0"/>
              <a:t>El contenido HTML que se muestra en el navegador está formado por varias plantillas, cada una de las cuales es manejada por su propio componente.</a:t>
            </a:r>
          </a:p>
          <a:p>
            <a:pPr lvl="1"/>
            <a:r>
              <a:rPr lang="es-ES" b="1" i="1" dirty="0" err="1"/>
              <a:t>ProductComponent</a:t>
            </a:r>
            <a:r>
              <a:rPr lang="es-ES" dirty="0"/>
              <a:t> es ahora </a:t>
            </a:r>
            <a:r>
              <a:rPr lang="es-ES" b="1" dirty="0"/>
              <a:t>padre</a:t>
            </a:r>
            <a:r>
              <a:rPr lang="es-ES" dirty="0"/>
              <a:t> de </a:t>
            </a:r>
            <a:r>
              <a:rPr lang="es-ES" b="1" i="1" dirty="0" err="1"/>
              <a:t>ProductFormComponent</a:t>
            </a:r>
            <a:r>
              <a:rPr lang="es-ES" dirty="0"/>
              <a:t>  y </a:t>
            </a:r>
            <a:r>
              <a:rPr lang="es-ES" b="1" i="1" dirty="0" err="1"/>
              <a:t>ProductTableComponent</a:t>
            </a:r>
            <a:endParaRPr lang="es-ES" dirty="0"/>
          </a:p>
          <a:p>
            <a:pPr lvl="1"/>
            <a:r>
              <a:rPr lang="es-ES" dirty="0"/>
              <a:t>Relación que queda definida en </a:t>
            </a:r>
            <a:r>
              <a:rPr lang="es-ES" i="1" dirty="0"/>
              <a:t>template.html</a:t>
            </a:r>
            <a:r>
              <a:rPr lang="es-ES" dirty="0"/>
              <a:t>, que es la plantilla para </a:t>
            </a:r>
            <a:r>
              <a:rPr lang="es-ES" i="1" dirty="0" err="1"/>
              <a:t>ProductComponent</a:t>
            </a:r>
            <a:r>
              <a:rPr lang="es-ES" dirty="0"/>
              <a:t>. </a:t>
            </a:r>
          </a:p>
          <a:p>
            <a:pPr lvl="1"/>
            <a:r>
              <a:rPr lang="es-ES" dirty="0"/>
              <a:t>Igualmente los nuevos componentes son </a:t>
            </a:r>
            <a:r>
              <a:rPr lang="es-ES" b="1" dirty="0"/>
              <a:t>hijos</a:t>
            </a:r>
            <a:r>
              <a:rPr lang="es-ES" dirty="0"/>
              <a:t> de </a:t>
            </a:r>
            <a:r>
              <a:rPr lang="es-ES" i="1" dirty="0" err="1"/>
              <a:t>ProductComponent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64280500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ma1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irador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ujo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ujo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5DCB70DEA487A545B677C80EEB19CE41" ma:contentTypeVersion="4" ma:contentTypeDescription="Crear nuevo documento." ma:contentTypeScope="" ma:versionID="d8e8462086fb63a1c463c3e5e982a0c7">
  <xsd:schema xmlns:xsd="http://www.w3.org/2001/XMLSchema" xmlns:xs="http://www.w3.org/2001/XMLSchema" xmlns:p="http://schemas.microsoft.com/office/2006/metadata/properties" xmlns:ns2="9d135851-b8f6-4004-af2f-444391dbed93" targetNamespace="http://schemas.microsoft.com/office/2006/metadata/properties" ma:root="true" ma:fieldsID="b534dfdeda0afbcece299890afb31e4b" ns2:_="">
    <xsd:import namespace="9d135851-b8f6-4004-af2f-444391dbed9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135851-b8f6-4004-af2f-444391dbed9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6669E59-E2CB-4F3A-AD19-AAB6585B56AF}"/>
</file>

<file path=customXml/itemProps2.xml><?xml version="1.0" encoding="utf-8"?>
<ds:datastoreItem xmlns:ds="http://schemas.openxmlformats.org/officeDocument/2006/customXml" ds:itemID="{ECC0885F-669D-40E9-B1A7-D164E61FDC8D}"/>
</file>

<file path=customXml/itemProps3.xml><?xml version="1.0" encoding="utf-8"?>
<ds:datastoreItem xmlns:ds="http://schemas.openxmlformats.org/officeDocument/2006/customXml" ds:itemID="{1F518C20-CAFC-4CEB-9241-EF35D5C38EC5}"/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10514</TotalTime>
  <Words>4532</Words>
  <Application>Microsoft Office PowerPoint</Application>
  <PresentationFormat>Presentación en pantalla (4:3)</PresentationFormat>
  <Paragraphs>612</Paragraphs>
  <Slides>40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40</vt:i4>
      </vt:variant>
    </vt:vector>
  </HeadingPairs>
  <TitlesOfParts>
    <vt:vector size="46" baseType="lpstr">
      <vt:lpstr>Arial</vt:lpstr>
      <vt:lpstr>Calibri</vt:lpstr>
      <vt:lpstr>Consolas</vt:lpstr>
      <vt:lpstr>Constantia</vt:lpstr>
      <vt:lpstr>Wingdings 2</vt:lpstr>
      <vt:lpstr>Tema1</vt:lpstr>
      <vt:lpstr>ANGULAR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Capitulo 8</dc:title>
  <dc:creator>DiegoyRosaura</dc:creator>
  <cp:lastModifiedBy>Javier Vázquez Albarrán</cp:lastModifiedBy>
  <cp:revision>430</cp:revision>
  <dcterms:created xsi:type="dcterms:W3CDTF">2012-09-30T16:13:01Z</dcterms:created>
  <dcterms:modified xsi:type="dcterms:W3CDTF">2021-09-13T17:12:29Z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0x0101005DCB70DEA487A545B677C80EEB19CE41</vt:lpwstr>
  </property>
</Properties>
</file>