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5" autoAdjust="0"/>
    <p:restoredTop sz="94249" autoAdjust="0"/>
  </p:normalViewPr>
  <p:slideViewPr>
    <p:cSldViewPr>
      <p:cViewPr varScale="1">
        <p:scale>
          <a:sx n="72" d="100"/>
          <a:sy n="72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8C39CCD-AD91-4890-8833-01C0682F0D00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D8CC346-951D-41B2-B92F-5BC6E24E86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426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2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8CC346-951D-41B2-B92F-5BC6E24E861B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0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audio" Target="../media/audio1.wav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C251C-736A-45F3-B943-CCD3D0A67D63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8D141-C358-413F-B216-F4F67B1D10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FF0B-EDF0-4D92-8703-3E22DEE9A19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2DA4-F178-4A0A-9C89-1F2F8D9E7A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BC507-FD20-48C7-86DD-194D947AE138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6DC56-2459-4136-8837-AB4751925E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67A9B-0E58-48AF-990A-545DEFC61EC8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28228-34DF-4887-9B39-C070A8D07F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81F52-29D1-48D4-BB58-E65B2F8AE19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070DDC-78A9-4738-AA0B-513523330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zoom/>
    <p:sndAc>
      <p:stSnd>
        <p:snd r:embed="rId2" name="wind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82D53-A2C8-45DB-B385-1743A847731B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DE7-EA01-4C9E-A439-6A3083F9CB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64E5-58EC-4C90-BECD-095D87AD5A08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0E2B-FB09-4C43-A105-B0A680AA62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F6A6D-8E42-4A70-AF7D-AFCB3515CF82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5658-4812-4235-AB55-257D5BDEA7F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3FF7-CE3B-4D41-BFBC-D00105C09623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12D2F-AEE1-43C1-A57C-9A7E1E1FE3A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F6C0-337F-4886-AF82-F389B24A210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73E5F-9369-41BF-A029-9A955EF1862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E062CC-D765-47EA-A495-4EA041F4543C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550547-7952-4EBE-B1C4-E725604BDD4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slow">
    <p:zoom/>
    <p:sndAc>
      <p:stSnd>
        <p:snd r:embed="rId1" name="wind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1029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8696E-54F5-4D74-9761-3913C8C2221D}" type="datetimeFigureOut">
              <a:rPr lang="es-ES"/>
              <a:pPr>
                <a:defRPr/>
              </a:pPr>
              <a:t>13/09/2021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FB97-061A-4E4E-86D3-853DF03BFC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33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74" r:id="rId9"/>
    <p:sldLayoutId id="2147483665" r:id="rId10"/>
    <p:sldLayoutId id="2147483664" r:id="rId11"/>
  </p:sldLayoutIdLst>
  <p:transition spd="slow">
    <p:zoom/>
    <p:sndAc>
      <p:stSnd>
        <p:snd r:embed="rId13" name="wind.wav"/>
      </p:stSnd>
    </p:sndAc>
  </p:transition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ANGULAR</a:t>
            </a: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r>
              <a:rPr lang="es-ES" dirty="0"/>
              <a:t>8-  Usando y creando Pipes</a:t>
            </a:r>
            <a:endParaRPr lang="es-ES" b="1" dirty="0"/>
          </a:p>
        </p:txBody>
      </p:sp>
    </p:spTree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237D8-F4F4-46B4-9BD8-BAF2B903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Combinar Pipes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8.5)</a:t>
            </a: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s-E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addTax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:(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taxRate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0)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USD":"symbol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8087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2F37E-4093-4A5E-9F0D-6D526FF8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Crear Pipes impuras</a:t>
            </a:r>
            <a:r>
              <a:rPr lang="es-ES" dirty="0"/>
              <a:t>: Se usan para detectar cambios en los datos con nuevos valores. Demo:</a:t>
            </a:r>
          </a:p>
          <a:p>
            <a:r>
              <a:rPr lang="es-ES" dirty="0">
                <a:sym typeface="Wingdings" panose="05000000000000000000" pitchFamily="2" charset="2"/>
              </a:rPr>
              <a:t>Nuevo fichero  </a:t>
            </a:r>
            <a:r>
              <a:rPr lang="es-ES" b="1" dirty="0" err="1">
                <a:sym typeface="Wingdings" panose="05000000000000000000" pitchFamily="2" charset="2"/>
              </a:rPr>
              <a:t>categoryFilter.pipe.ts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Pipe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transform(products: Product[], category: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Product[]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products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category);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9104CFC-13EA-4D30-8967-6E94D05E0207}"/>
              </a:ext>
            </a:extLst>
          </p:cNvPr>
          <p:cNvCxnSpPr/>
          <p:nvPr/>
        </p:nvCxnSpPr>
        <p:spPr>
          <a:xfrm flipH="1">
            <a:off x="2915816" y="342900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9F68543-E97D-4C8F-8F3E-306219285272}"/>
              </a:ext>
            </a:extLst>
          </p:cNvPr>
          <p:cNvSpPr txBox="1"/>
          <p:nvPr/>
        </p:nvSpPr>
        <p:spPr>
          <a:xfrm>
            <a:off x="3707904" y="3059668"/>
            <a:ext cx="4978896" cy="7386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Filtro puro que recibe un array de </a:t>
            </a:r>
            <a:r>
              <a:rPr lang="es-ES" sz="1400" b="1" dirty="0" err="1"/>
              <a:t>Product</a:t>
            </a:r>
            <a:r>
              <a:rPr lang="es-ES" sz="1400" b="1" dirty="0"/>
              <a:t> y devuelve solo los que su </a:t>
            </a:r>
            <a:r>
              <a:rPr lang="es-ES" sz="1400" b="1" dirty="0" err="1"/>
              <a:t>Category</a:t>
            </a:r>
            <a:r>
              <a:rPr lang="es-ES" sz="1400" b="1" dirty="0"/>
              <a:t> coincide con el argumento </a:t>
            </a:r>
            <a:r>
              <a:rPr lang="es-ES" sz="1400" b="1" dirty="0" err="1"/>
              <a:t>category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2920061414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71A79-DA94-45D7-A7A2-354C1717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r>
              <a:rPr lang="es-ES" dirty="0"/>
              <a:t>Registrando 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8.7)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7380312" y="6021288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55986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A8D53-2F34-4B34-9C4D-B501F2A7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9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sz="1600" dirty="0">
              <a:latin typeface="Consolas" panose="020B0609020204030204" pitchFamily="49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3491880" y="256490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7250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5019A-7268-4E26-BC43-F214D1AE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7"/>
          </a:xfrm>
        </p:spPr>
        <p:txBody>
          <a:bodyPr/>
          <a:lstStyle/>
          <a:p>
            <a:r>
              <a:rPr lang="es-ES" sz="2000" dirty="0"/>
              <a:t>Aplicando 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productTable.component.html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8.8)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[value]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taxRate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|| 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(change)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taxRate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=$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="10"&gt;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10%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="20"&gt;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20%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="50"&gt;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50%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s-E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Watersports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Soccer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Chess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01284156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980CD-1282-476A-BF29-DE7FC498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| filter: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addTax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:(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taxRate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0)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:"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USD":"symbol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6A1E56A-7781-409F-80D7-8566084474DF}"/>
              </a:ext>
            </a:extLst>
          </p:cNvPr>
          <p:cNvCxnSpPr/>
          <p:nvPr/>
        </p:nvCxnSpPr>
        <p:spPr>
          <a:xfrm flipH="1" flipV="1">
            <a:off x="7236296" y="1556792"/>
            <a:ext cx="1152128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7015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39CE8-F595-4297-8109-08A26B7A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r>
              <a:rPr lang="es-ES" dirty="0"/>
              <a:t>Para ver el problema seleccionar la </a:t>
            </a:r>
            <a:r>
              <a:rPr lang="es-ES" dirty="0" err="1"/>
              <a:t>category</a:t>
            </a:r>
            <a:r>
              <a:rPr lang="es-ES" dirty="0"/>
              <a:t> “soccer” e intentar añadir un nuevo producto. La tabla no se actualizará hasta que la pipe tenga un </a:t>
            </a:r>
            <a:r>
              <a:rPr lang="es-ES" b="1" dirty="0"/>
              <a:t>filtro</a:t>
            </a:r>
            <a:r>
              <a:rPr lang="es-ES" dirty="0"/>
              <a:t> </a:t>
            </a:r>
            <a:r>
              <a:rPr lang="es-ES" b="1" dirty="0"/>
              <a:t>impuro</a:t>
            </a:r>
            <a:r>
              <a:rPr lang="es-ES" dirty="0"/>
              <a:t>.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categoryFilter.pipe.ts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8.9)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Pipe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Product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product.model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pure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transform(products: Product[], category: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Product[] 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products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products.filter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(p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p.category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category);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E8723E6-3A33-4E67-BA1C-D9B4C8D642A1}"/>
              </a:ext>
            </a:extLst>
          </p:cNvPr>
          <p:cNvCxnSpPr/>
          <p:nvPr/>
        </p:nvCxnSpPr>
        <p:spPr>
          <a:xfrm flipH="1">
            <a:off x="179512" y="170080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5C74EDA-6E5E-4298-8A05-31293554EC48}"/>
              </a:ext>
            </a:extLst>
          </p:cNvPr>
          <p:cNvCxnSpPr/>
          <p:nvPr/>
        </p:nvCxnSpPr>
        <p:spPr>
          <a:xfrm>
            <a:off x="179512" y="1700808"/>
            <a:ext cx="0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2F65F86-D58B-4E4A-B939-7A725A6AA08D}"/>
              </a:ext>
            </a:extLst>
          </p:cNvPr>
          <p:cNvCxnSpPr/>
          <p:nvPr/>
        </p:nvCxnSpPr>
        <p:spPr>
          <a:xfrm>
            <a:off x="179512" y="379387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4008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8FE53-9F36-4E95-B3A7-0CBDC000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Usando Pipes </a:t>
            </a:r>
            <a:r>
              <a:rPr lang="es-ES" u="sng" dirty="0" err="1"/>
              <a:t>Autoimplementadas</a:t>
            </a:r>
            <a:r>
              <a:rPr lang="es-ES" u="sng" dirty="0"/>
              <a:t>:</a:t>
            </a:r>
          </a:p>
          <a:p>
            <a:r>
              <a:rPr lang="es-ES" i="1" dirty="0" err="1"/>
              <a:t>number</a:t>
            </a:r>
            <a:r>
              <a:rPr lang="es-ES" dirty="0"/>
              <a:t> : formateo de valores numéricos.</a:t>
            </a:r>
          </a:p>
          <a:p>
            <a:r>
              <a:rPr lang="es-ES" i="1" dirty="0" err="1"/>
              <a:t>currency</a:t>
            </a:r>
            <a:r>
              <a:rPr lang="es-ES" dirty="0"/>
              <a:t>: formateo de cantidades monetarias.</a:t>
            </a:r>
          </a:p>
          <a:p>
            <a:r>
              <a:rPr lang="es-ES" i="1" dirty="0" err="1"/>
              <a:t>percent</a:t>
            </a:r>
            <a:r>
              <a:rPr lang="es-ES" dirty="0"/>
              <a:t> : formateo de porcentajes.</a:t>
            </a:r>
          </a:p>
          <a:p>
            <a:r>
              <a:rPr lang="es-ES" i="1" dirty="0"/>
              <a:t>date</a:t>
            </a:r>
            <a:r>
              <a:rPr lang="es-ES" dirty="0"/>
              <a:t>: formateo de fechas.</a:t>
            </a:r>
          </a:p>
          <a:p>
            <a:r>
              <a:rPr lang="es-ES" i="1" dirty="0" err="1"/>
              <a:t>uppercase</a:t>
            </a:r>
            <a:r>
              <a:rPr lang="es-ES" i="1" dirty="0"/>
              <a:t> / </a:t>
            </a:r>
            <a:r>
              <a:rPr lang="es-ES" i="1" dirty="0" err="1"/>
              <a:t>lowercase</a:t>
            </a:r>
            <a:r>
              <a:rPr lang="es-ES" dirty="0"/>
              <a:t>: formateo mayúsculas/ minúsculas.</a:t>
            </a:r>
          </a:p>
          <a:p>
            <a:r>
              <a:rPr lang="es-ES" i="1" dirty="0" err="1"/>
              <a:t>json</a:t>
            </a:r>
            <a:r>
              <a:rPr lang="es-ES" dirty="0"/>
              <a:t>: transforma un objeto en una cadena JSON.</a:t>
            </a:r>
          </a:p>
          <a:p>
            <a:r>
              <a:rPr lang="es-ES" i="1" dirty="0" err="1"/>
              <a:t>slice</a:t>
            </a:r>
            <a:r>
              <a:rPr lang="es-ES" dirty="0"/>
              <a:t>: selecciona elementos de un array o caracteres de una cadena.</a:t>
            </a:r>
          </a:p>
          <a:p>
            <a:r>
              <a:rPr lang="es-ES" i="1" dirty="0" err="1"/>
              <a:t>async</a:t>
            </a:r>
            <a:r>
              <a:rPr lang="es-ES" dirty="0"/>
              <a:t>: se suscribe a un observable o a un </a:t>
            </a:r>
            <a:r>
              <a:rPr lang="es-ES" dirty="0" err="1"/>
              <a:t>promise</a:t>
            </a:r>
            <a:r>
              <a:rPr lang="es-ES" dirty="0"/>
              <a:t> y muestra el valor mas reciente producido.</a:t>
            </a:r>
          </a:p>
        </p:txBody>
      </p:sp>
    </p:spTree>
    <p:extLst>
      <p:ext uri="{BB962C8B-B14F-4D97-AF65-F5344CB8AC3E}">
        <p14:creationId xmlns:p14="http://schemas.microsoft.com/office/powerpoint/2010/main" val="4100872998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E5D70-0D69-4756-B39F-4041C849F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63953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 err="1"/>
              <a:t>Number</a:t>
            </a:r>
            <a:r>
              <a:rPr lang="es-ES" sz="2000" dirty="0"/>
              <a:t>:</a:t>
            </a:r>
          </a:p>
          <a:p>
            <a:r>
              <a:rPr lang="es-ES" sz="2000" dirty="0"/>
              <a:t>Eliminamos las pipes personalizadas anteriores para usar las </a:t>
            </a:r>
            <a:r>
              <a:rPr lang="es-ES" sz="2000" dirty="0" err="1"/>
              <a:t>autoimplementadas</a:t>
            </a:r>
            <a:r>
              <a:rPr lang="es-ES" sz="2000" dirty="0"/>
              <a:t>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productTable.component.html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8.10)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 | filter: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number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"3.2"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7A0E73C-6A10-4091-95E0-10A27E344852}"/>
              </a:ext>
            </a:extLst>
          </p:cNvPr>
          <p:cNvCxnSpPr/>
          <p:nvPr/>
        </p:nvCxnSpPr>
        <p:spPr>
          <a:xfrm flipH="1">
            <a:off x="4139952" y="400506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AD41227-B875-49A6-9C72-12976D4B75B5}"/>
              </a:ext>
            </a:extLst>
          </p:cNvPr>
          <p:cNvSpPr txBox="1"/>
          <p:nvPr/>
        </p:nvSpPr>
        <p:spPr>
          <a:xfrm>
            <a:off x="4860032" y="3774231"/>
            <a:ext cx="2797968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mínimo dígitos parte entera: 3</a:t>
            </a:r>
          </a:p>
          <a:p>
            <a:r>
              <a:rPr lang="es-ES" sz="1200" b="1" dirty="0"/>
              <a:t>mínimo dígitos para decimal: 2</a:t>
            </a:r>
          </a:p>
        </p:txBody>
      </p:sp>
    </p:spTree>
    <p:extLst>
      <p:ext uri="{BB962C8B-B14F-4D97-AF65-F5344CB8AC3E}">
        <p14:creationId xmlns:p14="http://schemas.microsoft.com/office/powerpoint/2010/main" val="381241087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EC54B-148E-4F46-A413-B4415716F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r>
              <a:rPr lang="es-ES" dirty="0"/>
              <a:t>La Pipe </a:t>
            </a:r>
            <a:r>
              <a:rPr lang="es-ES" dirty="0" err="1"/>
              <a:t>Number</a:t>
            </a:r>
            <a:r>
              <a:rPr lang="es-ES" dirty="0"/>
              <a:t> es sensitiva a la localización. Por defecto es en-US, si se quiere usar otra localización hay que especificarlo.</a:t>
            </a:r>
          </a:p>
          <a:p>
            <a:pPr marL="0" indent="0" algn="ctr">
              <a:buNone/>
            </a:pP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(Listado 8.11)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categoryFilter.pipe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3DA1F3-998B-4F03-8D35-0F19F09BA12B}"/>
              </a:ext>
            </a:extLst>
          </p:cNvPr>
          <p:cNvSpPr txBox="1"/>
          <p:nvPr/>
        </p:nvSpPr>
        <p:spPr>
          <a:xfrm>
            <a:off x="755576" y="18864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/>
              <a:t>app.module.ts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05282296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este tema:</a:t>
            </a:r>
          </a:p>
          <a:p>
            <a:r>
              <a:rPr lang="es-ES" b="1" dirty="0"/>
              <a:t>Pipes</a:t>
            </a:r>
            <a:r>
              <a:rPr lang="es-ES" dirty="0"/>
              <a:t> son clases que se usan para </a:t>
            </a:r>
            <a:r>
              <a:rPr lang="es-ES" b="1" dirty="0"/>
              <a:t>preparar los datos </a:t>
            </a:r>
            <a:r>
              <a:rPr lang="es-ES" dirty="0"/>
              <a:t>antes de mostrarlos al usuario.</a:t>
            </a:r>
          </a:p>
          <a:p>
            <a:r>
              <a:rPr lang="es-ES" b="1" dirty="0"/>
              <a:t>Permiten lógica </a:t>
            </a:r>
            <a:r>
              <a:rPr lang="es-ES" dirty="0"/>
              <a:t>para definir las clases que serán usadas, asegurando que los datos sean presentados correctamente.</a:t>
            </a:r>
          </a:p>
          <a:p>
            <a:r>
              <a:rPr lang="es-ES" dirty="0"/>
              <a:t>El decorador </a:t>
            </a:r>
            <a:r>
              <a:rPr lang="es-ES" b="1" i="1" dirty="0"/>
              <a:t>@Pipe </a:t>
            </a:r>
            <a:r>
              <a:rPr lang="es-ES" dirty="0"/>
              <a:t>se aplica a una clase y se usa un nombre específico por el cual la pipe puede ser usada en una plantilla.</a:t>
            </a:r>
          </a:p>
          <a:p>
            <a:endParaRPr lang="es-ES" dirty="0"/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5021727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D0846-6EF7-4580-B478-00D8EB88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LOCALE_ID }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'@angular/common/locales/es'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'@angular/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registerLocaleData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localeEs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PaCategoryFilterPipe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providers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[{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provide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LOCALE_ID,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useValue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"es-ES"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7285733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FB345-A4A0-4B17-B619-F5BDE092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 err="1"/>
              <a:t>Currency</a:t>
            </a:r>
            <a:r>
              <a:rPr lang="es-ES" b="1" dirty="0"/>
              <a:t>: 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productTable.component.html 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8.12)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 | filter: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:"EUE":"€":"2.2"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8727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2D28F-7A93-41E7-A5AA-E6374C0F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 err="1"/>
              <a:t>Percent</a:t>
            </a:r>
            <a:r>
              <a:rPr lang="es-ES" sz="2000" b="1" dirty="0"/>
              <a:t>: </a:t>
            </a:r>
            <a:r>
              <a:rPr lang="es-ES" sz="2000" dirty="0"/>
              <a:t>(Volvemos a implementar el </a:t>
            </a:r>
            <a:r>
              <a:rPr lang="es-ES" sz="2000" dirty="0" err="1"/>
              <a:t>tax</a:t>
            </a:r>
            <a:r>
              <a:rPr lang="es-ES" sz="2000" dirty="0"/>
              <a:t> </a:t>
            </a:r>
            <a:r>
              <a:rPr lang="es-ES" sz="2000" dirty="0" err="1"/>
              <a:t>filter</a:t>
            </a:r>
            <a:r>
              <a:rPr lang="es-ES" sz="2000" dirty="0"/>
              <a:t> y el </a:t>
            </a:r>
            <a:r>
              <a:rPr lang="es-ES" sz="2000" dirty="0" err="1"/>
              <a:t>select</a:t>
            </a:r>
            <a:r>
              <a:rPr lang="es-ES" sz="2000" dirty="0"/>
              <a:t> que lo manejaba en las Pipes Personalizadas).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productTable.component.html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8.13)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[value]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taxRate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|| 0"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(change)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taxRate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=$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None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="10"&gt;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0.1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percent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="20"&gt;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0.2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percent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="50"&gt;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0.5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percent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="150"&gt;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1.5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percent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221926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69A68-9CBC-427D-940A-F6643F28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() | filter: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; let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addTax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:(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taxRate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0)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"EUE":"€":"2.2-2"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610050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FCA25-5E8C-47D2-8AA6-35751B0E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Date</a:t>
            </a:r>
            <a:r>
              <a:rPr lang="es-ES" dirty="0"/>
              <a:t>: Las fechas pueden expresarse usando objetos Date JavaScript, como valores numéricos representando milisegundos desde 1970 </a:t>
            </a:r>
            <a:r>
              <a:rPr lang="es-ES" dirty="0" err="1"/>
              <a:t>ó</a:t>
            </a:r>
            <a:r>
              <a:rPr lang="es-ES" dirty="0"/>
              <a:t> como cadenas.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productTable.component.ts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en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8.14)</a:t>
            </a:r>
          </a:p>
          <a:p>
            <a:pPr marL="0" indent="0">
              <a:buNone/>
            </a:pPr>
            <a:r>
              <a:rPr lang="es-ES" sz="1600" b="1" dirty="0">
                <a:latin typeface="Consolas" panose="020B0609020204030204" pitchFamily="49" charset="0"/>
              </a:rPr>
              <a:t>//…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Date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Date(2020, 1, 20);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"2020-02-20T00:00:00.000Z"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1582156800000;</a:t>
            </a:r>
          </a:p>
          <a:p>
            <a:pPr marL="0" indent="0">
              <a:buNone/>
            </a:pP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//…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45DEE6-698C-417E-99E5-4546DDFEF987}"/>
              </a:ext>
            </a:extLst>
          </p:cNvPr>
          <p:cNvSpPr txBox="1"/>
          <p:nvPr/>
        </p:nvSpPr>
        <p:spPr>
          <a:xfrm>
            <a:off x="1259632" y="4725144"/>
            <a:ext cx="6336704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Los tres definen la misma fecha 20 de Febrero de 2020</a:t>
            </a:r>
          </a:p>
        </p:txBody>
      </p:sp>
    </p:spTree>
    <p:extLst>
      <p:ext uri="{BB962C8B-B14F-4D97-AF65-F5344CB8AC3E}">
        <p14:creationId xmlns:p14="http://schemas.microsoft.com/office/powerpoint/2010/main" val="397607876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CB941-2A22-4ED8-99B3-61CE8947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8.15)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-info p-2 text-white"&gt;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formatted from object: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dateObject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formatted from string: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dateString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formatted from number: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dateNumber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latin typeface="Consolas" panose="020B0609020204030204" pitchFamily="49" charset="0"/>
              </a:rPr>
              <a:t>//...</a:t>
            </a:r>
          </a:p>
          <a:p>
            <a:pPr marL="0" indent="0">
              <a:buNone/>
            </a:pPr>
            <a:endParaRPr lang="es-ES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/>
              <a:t>Al igual que </a:t>
            </a:r>
            <a:r>
              <a:rPr lang="es-ES" sz="1800" dirty="0" err="1"/>
              <a:t>currency</a:t>
            </a:r>
            <a:r>
              <a:rPr lang="es-ES" sz="1800" dirty="0"/>
              <a:t>, </a:t>
            </a:r>
            <a:r>
              <a:rPr lang="es-ES" sz="1800" i="1" dirty="0"/>
              <a:t>date</a:t>
            </a:r>
            <a:r>
              <a:rPr lang="es-ES" sz="1800" dirty="0"/>
              <a:t> es sensible a la localización, por lo que el resultado será una fecha castellanizada.</a:t>
            </a:r>
          </a:p>
        </p:txBody>
      </p:sp>
    </p:spTree>
    <p:extLst>
      <p:ext uri="{BB962C8B-B14F-4D97-AF65-F5344CB8AC3E}">
        <p14:creationId xmlns:p14="http://schemas.microsoft.com/office/powerpoint/2010/main" val="375031053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14F32-16F9-4AF7-AEED-BE43A957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332656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Formatos de fecha: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8.16)</a:t>
            </a:r>
          </a:p>
          <a:p>
            <a:pPr marL="0" indent="0" algn="ctr">
              <a:buNone/>
            </a:pPr>
            <a:endParaRPr lang="es-E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-info p-2 text-white"&gt;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formatted from object: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dateObject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date:"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shortDate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formatted from string: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dateString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date:"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mediumDate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Date formatted from number: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dateNumber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date:"</a:t>
            </a:r>
            <a:r>
              <a:rPr lang="en-US" sz="1800" dirty="0" err="1">
                <a:solidFill>
                  <a:srgbClr val="800080"/>
                </a:solidFill>
                <a:latin typeface="Consolas" panose="020B0609020204030204" pitchFamily="49" charset="0"/>
              </a:rPr>
              <a:t>longDate</a:t>
            </a:r>
            <a:r>
              <a:rPr lang="en-US" sz="1800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latin typeface="Consolas" panose="020B0609020204030204" pitchFamily="49" charset="0"/>
              </a:rPr>
              <a:t>//...</a:t>
            </a:r>
          </a:p>
          <a:p>
            <a:pPr marL="0" indent="0" algn="ctr">
              <a:buNone/>
            </a:pPr>
            <a:endParaRPr lang="es-E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396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48A77-8672-4AC8-8D22-29EC5FC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/>
              <a:t>UpperCase</a:t>
            </a:r>
            <a:r>
              <a:rPr lang="es-ES" b="1" dirty="0"/>
              <a:t> / </a:t>
            </a:r>
            <a:r>
              <a:rPr lang="es-ES" b="1" dirty="0" err="1"/>
              <a:t>LowerCase</a:t>
            </a:r>
            <a:r>
              <a:rPr lang="es-ES" b="1" dirty="0"/>
              <a:t>: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productTable.Component.html </a:t>
            </a:r>
            <a:r>
              <a:rPr lang="es-ES" dirty="0">
                <a:sym typeface="Wingdings" panose="05000000000000000000" pitchFamily="2" charset="2"/>
              </a:rPr>
              <a:t>en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8.17)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 | filter: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categoryFilter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uppercase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lowercase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}}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addTax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:(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taxRate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0)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"EUE":"€":"2.2-2"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7386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405CF-E6A6-4FA8-856D-42BA4883E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9"/>
            <a:ext cx="8229600" cy="6063952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JSON: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productTable.component.html </a:t>
            </a:r>
            <a:r>
              <a:rPr lang="es-ES" dirty="0">
                <a:sym typeface="Wingdings" panose="05000000000000000000" pitchFamily="2" charset="2"/>
              </a:rPr>
              <a:t>en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8.18)</a:t>
            </a:r>
          </a:p>
          <a:p>
            <a:pPr marL="0" indent="0" algn="ctr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bg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-info p-2 text-white"&gt;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getProducts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()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json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s-ES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>
                <a:latin typeface="Consolas" panose="020B0609020204030204" pitchFamily="49" charset="0"/>
              </a:rPr>
              <a:t>//...</a:t>
            </a:r>
          </a:p>
        </p:txBody>
      </p:sp>
    </p:spTree>
    <p:extLst>
      <p:ext uri="{BB962C8B-B14F-4D97-AF65-F5344CB8AC3E}">
        <p14:creationId xmlns:p14="http://schemas.microsoft.com/office/powerpoint/2010/main" val="51321987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62E89-069D-4A0D-9AA6-BB915E5D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541040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/>
              <a:t>Slice</a:t>
            </a:r>
            <a:r>
              <a:rPr lang="es-ES" b="1" dirty="0"/>
              <a:t>:</a:t>
            </a:r>
          </a:p>
          <a:p>
            <a:pPr marL="0" indent="0">
              <a:buNone/>
            </a:pPr>
            <a:r>
              <a:rPr lang="es-ES" b="1" dirty="0">
                <a:sym typeface="Wingdings" panose="05000000000000000000" pitchFamily="2" charset="2"/>
              </a:rPr>
              <a:t> productTable.component.html </a:t>
            </a:r>
            <a:r>
              <a:rPr lang="es-ES" dirty="0">
                <a:sym typeface="Wingdings" panose="05000000000000000000" pitchFamily="2" charset="2"/>
              </a:rPr>
              <a:t>en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(Listado 8.19)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Number of items: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[value]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itemCount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|| 1"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(change)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itemCount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=$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=index"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[value]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="i+1"&gt;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{{</a:t>
            </a:r>
            <a:r>
              <a:rPr lang="es-ES" sz="1800" b="1" dirty="0">
                <a:solidFill>
                  <a:srgbClr val="800080"/>
                </a:solidFill>
                <a:latin typeface="Consolas" panose="020B0609020204030204" pitchFamily="49" charset="0"/>
              </a:rPr>
              <a:t>i+1</a:t>
            </a: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800" b="1" dirty="0"/>
          </a:p>
        </p:txBody>
      </p:sp>
    </p:spTree>
    <p:extLst>
      <p:ext uri="{BB962C8B-B14F-4D97-AF65-F5344CB8AC3E}">
        <p14:creationId xmlns:p14="http://schemas.microsoft.com/office/powerpoint/2010/main" val="38747984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A42E6-78F8-4256-AB60-5FFCC370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Preparando el ejemplo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 err="1"/>
              <a:t>Desabilitar</a:t>
            </a:r>
            <a:r>
              <a:rPr lang="es-ES" sz="2000" dirty="0"/>
              <a:t> CSS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productForm.component.ts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dirty="0"/>
              <a:t>…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Component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selector: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paProductForm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"productForm.component.html"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E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styleUrls</a:t>
            </a:r>
            <a:r>
              <a:rPr lang="es-ES" sz="1400" dirty="0">
                <a:solidFill>
                  <a:srgbClr val="008000"/>
                </a:solidFill>
                <a:latin typeface="Consolas" panose="020B0609020204030204" pitchFamily="49" charset="0"/>
              </a:rPr>
              <a:t>: ["productForm.component.css"]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dirty="0"/>
              <a:t>…</a:t>
            </a:r>
          </a:p>
          <a:p>
            <a:r>
              <a:rPr lang="es-ES" sz="2000" dirty="0"/>
              <a:t>Cambiar el Selector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cellColor.directive.ts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>
              <a:buNone/>
            </a:pPr>
            <a:r>
              <a:rPr lang="es-ES" sz="2000" b="1" dirty="0"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Directive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selector: 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s-E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paApplyColor</a:t>
            </a:r>
            <a:r>
              <a:rPr lang="es-E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]"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2000" b="1" dirty="0"/>
              <a:t>…</a:t>
            </a:r>
          </a:p>
          <a:p>
            <a:pPr marL="0" indent="0">
              <a:buNone/>
            </a:pP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3463959711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566B03-1A5B-461D-B450-876F3BAF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| slice:0:(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itemCount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 || 1)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; let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uppercase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lowercase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addTax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:(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taxRate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0)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: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800080"/>
                </a:solidFill>
                <a:latin typeface="Consolas" panose="020B0609020204030204" pitchFamily="49" charset="0"/>
              </a:rPr>
              <a:t>"EUE":"€":"2.2-2"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6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8387146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b="1" u="sng" dirty="0"/>
              <a:t>Ejercicio Propuesto(8.1)</a:t>
            </a:r>
          </a:p>
          <a:p>
            <a:pPr marL="0" indent="0">
              <a:buNone/>
            </a:pPr>
            <a:r>
              <a:rPr lang="es-ES" dirty="0"/>
              <a:t>1. Crear una Pipe que permite seleccionar un ratio de asientos reservados para un determinado curso(</a:t>
            </a:r>
            <a:r>
              <a:rPr lang="es-ES" dirty="0" err="1"/>
              <a:t>None</a:t>
            </a:r>
            <a:r>
              <a:rPr lang="es-ES" dirty="0"/>
              <a:t>, 10%, 20%, 50%)</a:t>
            </a:r>
          </a:p>
          <a:p>
            <a:pPr marL="0" indent="0">
              <a:buNone/>
            </a:pPr>
            <a:r>
              <a:rPr lang="es-ES" dirty="0"/>
              <a:t>2. Crear una Pipe impura que permita mediante un desplegable filtrar los cursos por el nombre del instructor.</a:t>
            </a:r>
          </a:p>
          <a:p>
            <a:pPr marL="0" indent="0">
              <a:buNone/>
            </a:pPr>
            <a:r>
              <a:rPr lang="es-ES" dirty="0"/>
              <a:t>3. Utilizando Pipes </a:t>
            </a:r>
            <a:r>
              <a:rPr lang="es-ES" dirty="0" err="1"/>
              <a:t>Autoimplementadas</a:t>
            </a:r>
            <a:r>
              <a:rPr lang="es-ES" dirty="0"/>
              <a:t>:</a:t>
            </a:r>
          </a:p>
          <a:p>
            <a:r>
              <a:rPr lang="es-ES" dirty="0"/>
              <a:t>Utilizar </a:t>
            </a:r>
            <a:r>
              <a:rPr lang="es-ES" dirty="0" err="1"/>
              <a:t>percent</a:t>
            </a:r>
            <a:r>
              <a:rPr lang="es-ES" dirty="0"/>
              <a:t> en el </a:t>
            </a:r>
            <a:r>
              <a:rPr lang="es-ES" dirty="0" err="1"/>
              <a:t>select</a:t>
            </a:r>
            <a:r>
              <a:rPr lang="es-ES" dirty="0"/>
              <a:t> que permite calcular ratio de asientos reservados.</a:t>
            </a:r>
          </a:p>
          <a:p>
            <a:r>
              <a:rPr lang="es-ES" dirty="0"/>
              <a:t>Nombre de instructor </a:t>
            </a:r>
            <a:r>
              <a:rPr lang="es-ES"/>
              <a:t>en Mayúsculas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67490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2354A-8765-4CF4-B863-78153795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r>
              <a:rPr lang="es-ES" b="1" dirty="0"/>
              <a:t>Pipes</a:t>
            </a:r>
            <a:r>
              <a:rPr lang="es-ES" dirty="0"/>
              <a:t> : son clases que transforman los datos antes de ser recibidos por una directiva o un componente.</a:t>
            </a:r>
          </a:p>
          <a:p>
            <a:pPr marL="0" indent="0">
              <a:buNone/>
            </a:pPr>
            <a:r>
              <a:rPr lang="es-ES" sz="2000" u="sng" dirty="0"/>
              <a:t>Usando Pipe:</a:t>
            </a:r>
          </a:p>
          <a:p>
            <a:pPr marL="0" indent="0">
              <a:buNone/>
            </a:pP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>
                <a:sym typeface="Wingdings" panose="05000000000000000000" pitchFamily="2" charset="2"/>
              </a:rPr>
              <a:t>productTable.component.html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8.1)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currency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:"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USD":"symbol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"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191FE2D-FD06-413F-A974-FCBC55BE03DC}"/>
              </a:ext>
            </a:extLst>
          </p:cNvPr>
          <p:cNvSpPr txBox="1"/>
          <p:nvPr/>
        </p:nvSpPr>
        <p:spPr>
          <a:xfrm>
            <a:off x="5652120" y="5733256"/>
            <a:ext cx="2304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Visualizar</a:t>
            </a:r>
          </a:p>
        </p:txBody>
      </p:sp>
    </p:spTree>
    <p:extLst>
      <p:ext uri="{BB962C8B-B14F-4D97-AF65-F5344CB8AC3E}">
        <p14:creationId xmlns:p14="http://schemas.microsoft.com/office/powerpoint/2010/main" val="223180777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D0D75-490D-40AF-8E48-53F66E044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1"/>
            <a:ext cx="8229600" cy="5775920"/>
          </a:xfrm>
        </p:spPr>
        <p:txBody>
          <a:bodyPr/>
          <a:lstStyle/>
          <a:p>
            <a:pPr marL="0" indent="0">
              <a:buNone/>
            </a:pPr>
            <a:r>
              <a:rPr lang="es-ES" sz="2000" u="sng" dirty="0"/>
              <a:t>Creando Pipes personalizadas.</a:t>
            </a:r>
          </a:p>
          <a:p>
            <a:r>
              <a:rPr lang="es-ES" sz="2000" dirty="0"/>
              <a:t>Nuevo fichero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dirty="0" err="1">
                <a:sym typeface="Wingdings" panose="05000000000000000000" pitchFamily="2" charset="2"/>
              </a:rPr>
              <a:t>addTax.pipe.ts</a:t>
            </a:r>
            <a:r>
              <a:rPr lang="es-ES" sz="2000" b="1" dirty="0">
                <a:sym typeface="Wingdings" panose="05000000000000000000" pitchFamily="2" charset="2"/>
              </a:rPr>
              <a:t> </a:t>
            </a:r>
            <a:r>
              <a:rPr lang="es-ES" sz="2000" dirty="0">
                <a:sym typeface="Wingdings" panose="05000000000000000000" pitchFamily="2" charset="2"/>
              </a:rPr>
              <a:t>en </a:t>
            </a:r>
            <a:r>
              <a:rPr lang="es-ES" sz="2000" b="1" dirty="0" err="1">
                <a:sym typeface="Wingdings" panose="05000000000000000000" pitchFamily="2" charset="2"/>
              </a:rPr>
              <a:t>src</a:t>
            </a:r>
            <a:r>
              <a:rPr lang="es-ES" sz="2000" b="1" dirty="0">
                <a:sym typeface="Wingdings" panose="05000000000000000000" pitchFamily="2" charset="2"/>
              </a:rPr>
              <a:t>/app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Pipe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"@angular/core"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@Pipe({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transform(value: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rate?: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any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Number.parseFloat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rateNumber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.defaultRate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Number.parseInt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(rate);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rateNumber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 100));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791E55A-CE70-4E11-8D6B-817549F1D2EA}"/>
              </a:ext>
            </a:extLst>
          </p:cNvPr>
          <p:cNvCxnSpPr/>
          <p:nvPr/>
        </p:nvCxnSpPr>
        <p:spPr>
          <a:xfrm flipH="1">
            <a:off x="2627784" y="2564904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4E2F695-08FD-4914-AC74-667ABF1837C6}"/>
              </a:ext>
            </a:extLst>
          </p:cNvPr>
          <p:cNvSpPr txBox="1"/>
          <p:nvPr/>
        </p:nvSpPr>
        <p:spPr>
          <a:xfrm>
            <a:off x="4860032" y="2350621"/>
            <a:ext cx="201622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Especifica el nombre con el que se aplicará la pipe en las plantillas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9C0C13-5DC5-466E-883E-52A8AF249563}"/>
              </a:ext>
            </a:extLst>
          </p:cNvPr>
          <p:cNvCxnSpPr/>
          <p:nvPr/>
        </p:nvCxnSpPr>
        <p:spPr>
          <a:xfrm>
            <a:off x="1547664" y="407707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CEEAB75-5DEB-4F66-8BA6-CC3DB7690652}"/>
              </a:ext>
            </a:extLst>
          </p:cNvPr>
          <p:cNvCxnSpPr/>
          <p:nvPr/>
        </p:nvCxnSpPr>
        <p:spPr>
          <a:xfrm>
            <a:off x="1547664" y="4077072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430998-97F1-4562-966B-4A00CA2B1A1A}"/>
              </a:ext>
            </a:extLst>
          </p:cNvPr>
          <p:cNvSpPr txBox="1"/>
          <p:nvPr/>
        </p:nvSpPr>
        <p:spPr>
          <a:xfrm>
            <a:off x="4716025" y="3638288"/>
            <a:ext cx="3970776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Debe aceptar al menos un argumento el cual Angular usa para proporcionar el valor que la pipe formatea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B2D060B-62CA-48A7-BBD2-49BFE2F1D6CA}"/>
              </a:ext>
            </a:extLst>
          </p:cNvPr>
          <p:cNvSpPr txBox="1"/>
          <p:nvPr/>
        </p:nvSpPr>
        <p:spPr>
          <a:xfrm>
            <a:off x="2329408" y="6061393"/>
            <a:ext cx="604867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b="1" dirty="0"/>
              <a:t>En este ejemplo el método </a:t>
            </a:r>
            <a:r>
              <a:rPr lang="es-ES" sz="1200" b="1" dirty="0" err="1"/>
              <a:t>transform</a:t>
            </a:r>
            <a:r>
              <a:rPr lang="es-ES" sz="1200" b="1" dirty="0"/>
              <a:t> acepta un valor </a:t>
            </a:r>
            <a:r>
              <a:rPr lang="es-ES" sz="1200" b="1" dirty="0" err="1"/>
              <a:t>number</a:t>
            </a:r>
            <a:r>
              <a:rPr lang="es-ES" sz="1200" b="1" dirty="0"/>
              <a:t> y devuelve el valor recibido sumado a </a:t>
            </a:r>
            <a:r>
              <a:rPr lang="es-ES" sz="1200" b="1"/>
              <a:t>los impuestos.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400836411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678E4-C53E-4B8A-B935-86B6EB60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7044"/>
            <a:ext cx="8229600" cy="5703912"/>
          </a:xfrm>
        </p:spPr>
        <p:txBody>
          <a:bodyPr/>
          <a:lstStyle/>
          <a:p>
            <a:r>
              <a:rPr lang="es-ES" dirty="0"/>
              <a:t>Registrar Pipe : usando la propiedad “</a:t>
            </a:r>
            <a:r>
              <a:rPr lang="es-ES" i="1" dirty="0" err="1"/>
              <a:t>declarations</a:t>
            </a:r>
            <a:r>
              <a:rPr lang="es-ES" i="1" dirty="0"/>
              <a:t>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app.module.ts</a:t>
            </a:r>
            <a:r>
              <a:rPr lang="es-ES" dirty="0">
                <a:sym typeface="Wingdings" panose="05000000000000000000" pitchFamily="2" charset="2"/>
              </a:rPr>
              <a:t> en </a:t>
            </a:r>
            <a:r>
              <a:rPr lang="es-ES" dirty="0" err="1">
                <a:sym typeface="Wingdings" panose="05000000000000000000" pitchFamily="2" charset="2"/>
              </a:rPr>
              <a:t>src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b="1" dirty="0">
                <a:sym typeface="Wingdings" panose="05000000000000000000" pitchFamily="2" charset="2"/>
              </a:rPr>
              <a:t>app	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8.3)</a:t>
            </a:r>
          </a:p>
          <a:p>
            <a:pPr marL="0" indent="0"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"@angular/forms"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attr.directive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twoway.directive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structure.directive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iterator.directive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cellColorSwitcher.directive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productTable.component</a:t>
            </a:r>
            <a:r>
              <a:rPr lang="es-E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productForm.component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toggleView.component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s-E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"./</a:t>
            </a:r>
            <a:r>
              <a:rPr lang="es-E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addTax.pipe</a:t>
            </a:r>
            <a:r>
              <a:rPr lang="es-E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5580112" y="6093296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8355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7873A2-64FE-46BB-B08F-21A3C163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ReactiveFormsModule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declarations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PaAttrDirective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PaModel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PaStructureDirective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PaIteratorDirective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PaCellColorSwitcher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ProductTableComponent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ProductFormComponent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PaToggleView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PaAddTaxPipe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bootstrap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ProductComponent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AppModule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ES" sz="1600" dirty="0"/>
          </a:p>
        </p:txBody>
      </p:sp>
      <p:cxnSp>
        <p:nvCxnSpPr>
          <p:cNvPr id="4" name="Conector recto de flecha 3"/>
          <p:cNvCxnSpPr/>
          <p:nvPr/>
        </p:nvCxnSpPr>
        <p:spPr>
          <a:xfrm flipV="1">
            <a:off x="5652120" y="285293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161117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51185-425B-4C83-8F6D-374D7A35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s-ES" u="sng" dirty="0"/>
              <a:t>Aplicar Pipe</a:t>
            </a:r>
            <a:r>
              <a:rPr lang="es-ES" dirty="0"/>
              <a:t>: una vez registrada usarla en expresiones data </a:t>
            </a:r>
            <a:r>
              <a:rPr lang="es-ES" dirty="0" err="1"/>
              <a:t>bindings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productTable.component.html </a:t>
            </a:r>
            <a:r>
              <a:rPr lang="es-ES" dirty="0">
                <a:sym typeface="Wingdings" panose="05000000000000000000" pitchFamily="2" charset="2"/>
              </a:rPr>
              <a:t>en </a:t>
            </a:r>
            <a:r>
              <a:rPr lang="es-ES" b="1" dirty="0" err="1">
                <a:sym typeface="Wingdings" panose="05000000000000000000" pitchFamily="2" charset="2"/>
              </a:rPr>
              <a:t>src</a:t>
            </a:r>
            <a:r>
              <a:rPr lang="es-ES" b="1" dirty="0">
                <a:sym typeface="Wingdings" panose="05000000000000000000" pitchFamily="2" charset="2"/>
              </a:rPr>
              <a:t>/app	</a:t>
            </a:r>
          </a:p>
          <a:p>
            <a:pPr marL="0" indent="0" algn="ctr">
              <a:buNone/>
            </a:pPr>
            <a:r>
              <a:rPr lang="es-ES" sz="1600" b="1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(Listado 8.4)</a:t>
            </a:r>
          </a:p>
          <a:p>
            <a:pPr marL="0" indent="0">
              <a:buNone/>
            </a:pP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</a:t>
            </a: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[value]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taxRate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|| 0"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(change)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taxRate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=$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event.target.value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None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="10"&gt;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10%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="20"&gt;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20%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="50"&gt;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50%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s-E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206577-7041-4711-914D-DA75AF2BF282}"/>
              </a:ext>
            </a:extLst>
          </p:cNvPr>
          <p:cNvSpPr txBox="1"/>
          <p:nvPr/>
        </p:nvSpPr>
        <p:spPr>
          <a:xfrm>
            <a:off x="611560" y="5906461"/>
            <a:ext cx="8229600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err="1"/>
              <a:t>Binding</a:t>
            </a:r>
            <a:r>
              <a:rPr lang="es-ES" sz="1400" b="1" dirty="0"/>
              <a:t> a una variable llamada </a:t>
            </a:r>
            <a:r>
              <a:rPr lang="es-ES" sz="1400" b="1" dirty="0" err="1"/>
              <a:t>taxRate</a:t>
            </a:r>
            <a:r>
              <a:rPr lang="es-ES" sz="1400" b="1" dirty="0"/>
              <a:t> </a:t>
            </a:r>
            <a:r>
              <a:rPr lang="es-ES" sz="1400" b="1" dirty="0" err="1"/>
              <a:t>ó</a:t>
            </a:r>
            <a:r>
              <a:rPr lang="es-ES" sz="1400" b="1" dirty="0"/>
              <a:t> 0 si la propiedad no ha sido definida. </a:t>
            </a:r>
          </a:p>
          <a:p>
            <a:r>
              <a:rPr lang="es-ES" sz="1400" b="1" dirty="0"/>
              <a:t>Evento </a:t>
            </a:r>
            <a:r>
              <a:rPr lang="es-ES" sz="1400" b="1" dirty="0" err="1"/>
              <a:t>change</a:t>
            </a:r>
            <a:r>
              <a:rPr lang="es-ES" sz="1400" b="1" dirty="0"/>
              <a:t> que adjudica el valor de la propiedad </a:t>
            </a:r>
            <a:r>
              <a:rPr lang="es-ES" sz="1400" b="1" dirty="0" err="1"/>
              <a:t>taxRate</a:t>
            </a:r>
            <a:r>
              <a:rPr lang="es-ES" sz="1400" b="1" dirty="0"/>
              <a:t>.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7EA95E4-B1CC-4AA8-A0BB-76BEE385FF74}"/>
              </a:ext>
            </a:extLst>
          </p:cNvPr>
          <p:cNvCxnSpPr/>
          <p:nvPr/>
        </p:nvCxnSpPr>
        <p:spPr>
          <a:xfrm>
            <a:off x="251520" y="342900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FEA9DE4-749A-454B-BBD4-162DD8DC3E90}"/>
              </a:ext>
            </a:extLst>
          </p:cNvPr>
          <p:cNvCxnSpPr/>
          <p:nvPr/>
        </p:nvCxnSpPr>
        <p:spPr>
          <a:xfrm>
            <a:off x="251520" y="3429000"/>
            <a:ext cx="0" cy="273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>
            <a:endCxn id="4" idx="1"/>
          </p:cNvCxnSpPr>
          <p:nvPr/>
        </p:nvCxnSpPr>
        <p:spPr>
          <a:xfrm>
            <a:off x="251520" y="616807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5352"/>
      </p:ext>
    </p:extLst>
  </p:cSld>
  <p:clrMapOvr>
    <a:masterClrMapping/>
  </p:clrMapOvr>
  <p:transition spd="slow">
    <p:zoom/>
    <p:sndAc>
      <p:stSnd>
        <p:snd r:embed="rId2" name="wind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951B5-9887-447B-9F7C-72DAB6A2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5847928"/>
          </a:xfrm>
        </p:spPr>
        <p:txBody>
          <a:bodyPr/>
          <a:lstStyle/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="table table-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table-bordered table-striped"&gt;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="let item of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getProducts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(); let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= index; let odd = odd;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let even = even"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[class.bg-info]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="odd"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[class.bg-warning]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="even"&gt;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+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>
                <a:solidFill>
                  <a:srgbClr val="800080"/>
                </a:solidFill>
                <a:latin typeface="Consolas" panose="020B0609020204030204" pitchFamily="49" charset="0"/>
              </a:rPr>
              <a:t>item.name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dirty="0" err="1">
                <a:solidFill>
                  <a:srgbClr val="800080"/>
                </a:solidFill>
                <a:latin typeface="Consolas" panose="020B0609020204030204" pitchFamily="49" charset="0"/>
              </a:rPr>
              <a:t>item.category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vertical-align</a:t>
            </a:r>
            <a:r>
              <a:rPr lang="es-E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middle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item.price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|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addTax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:(</a:t>
            </a:r>
            <a:r>
              <a:rPr lang="es-ES" sz="1400" b="1" dirty="0" err="1">
                <a:solidFill>
                  <a:srgbClr val="800080"/>
                </a:solidFill>
                <a:latin typeface="Consolas" panose="020B0609020204030204" pitchFamily="49" charset="0"/>
              </a:rPr>
              <a:t>taxRate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||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>
                <a:solidFill>
                  <a:srgbClr val="800080"/>
                </a:solidFill>
                <a:latin typeface="Consolas" panose="020B0609020204030204" pitchFamily="49" charset="0"/>
              </a:rPr>
              <a:t>0)</a:t>
            </a:r>
            <a:r>
              <a:rPr lang="es-E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-center"&gt;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btn-danger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btn-sm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s-ES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deleteProduct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item.id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)"&gt;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s-ES" sz="14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s-E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CBD26A6-59A1-4ECA-B586-462D9CE1FB39}"/>
              </a:ext>
            </a:extLst>
          </p:cNvPr>
          <p:cNvCxnSpPr/>
          <p:nvPr/>
        </p:nvCxnSpPr>
        <p:spPr>
          <a:xfrm>
            <a:off x="179512" y="292494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65851C1-6BD4-40F6-A6B3-DD17C8AE9CA5}"/>
              </a:ext>
            </a:extLst>
          </p:cNvPr>
          <p:cNvCxnSpPr/>
          <p:nvPr/>
        </p:nvCxnSpPr>
        <p:spPr>
          <a:xfrm>
            <a:off x="179512" y="2924944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512904F-021A-4A2C-8C5E-811E579B2E53}"/>
              </a:ext>
            </a:extLst>
          </p:cNvPr>
          <p:cNvCxnSpPr/>
          <p:nvPr/>
        </p:nvCxnSpPr>
        <p:spPr>
          <a:xfrm>
            <a:off x="179512" y="5229200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B37C17-2ECC-4358-B357-2A2B1F8C6E92}"/>
              </a:ext>
            </a:extLst>
          </p:cNvPr>
          <p:cNvSpPr txBox="1"/>
          <p:nvPr/>
        </p:nvSpPr>
        <p:spPr>
          <a:xfrm>
            <a:off x="2267744" y="4869160"/>
            <a:ext cx="5328592" cy="52322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/>
              <a:t>La propiedad </a:t>
            </a:r>
            <a:r>
              <a:rPr lang="es-ES" sz="1400" b="1" dirty="0" err="1"/>
              <a:t>taxRate</a:t>
            </a:r>
            <a:r>
              <a:rPr lang="es-ES" sz="1400" b="1" dirty="0"/>
              <a:t> es usada si ha sido definida, con un valor por defecto de 0</a:t>
            </a:r>
          </a:p>
        </p:txBody>
      </p:sp>
    </p:spTree>
    <p:extLst>
      <p:ext uri="{BB962C8B-B14F-4D97-AF65-F5344CB8AC3E}">
        <p14:creationId xmlns:p14="http://schemas.microsoft.com/office/powerpoint/2010/main" val="2342730113"/>
      </p:ext>
    </p:extLst>
  </p:cSld>
  <p:clrMapOvr>
    <a:masterClrMapping/>
  </p:clrMapOvr>
  <p:transition spd="slow">
    <p:zoom/>
    <p:sndAc>
      <p:stSnd>
        <p:snd r:embed="rId3" name="wind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CB70DEA487A545B677C80EEB19CE41" ma:contentTypeVersion="4" ma:contentTypeDescription="Crear nuevo documento." ma:contentTypeScope="" ma:versionID="d8e8462086fb63a1c463c3e5e982a0c7">
  <xsd:schema xmlns:xsd="http://www.w3.org/2001/XMLSchema" xmlns:xs="http://www.w3.org/2001/XMLSchema" xmlns:p="http://schemas.microsoft.com/office/2006/metadata/properties" xmlns:ns2="9d135851-b8f6-4004-af2f-444391dbed93" targetNamespace="http://schemas.microsoft.com/office/2006/metadata/properties" ma:root="true" ma:fieldsID="b534dfdeda0afbcece299890afb31e4b" ns2:_="">
    <xsd:import namespace="9d135851-b8f6-4004-af2f-444391dbed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35851-b8f6-4004-af2f-444391dbe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462CF6-50F6-4803-8049-7FE76D1B17A8}"/>
</file>

<file path=customXml/itemProps2.xml><?xml version="1.0" encoding="utf-8"?>
<ds:datastoreItem xmlns:ds="http://schemas.openxmlformats.org/officeDocument/2006/customXml" ds:itemID="{2A8D6B49-9F2B-4DDC-A1AB-95FC1260EDD8}"/>
</file>

<file path=customXml/itemProps3.xml><?xml version="1.0" encoding="utf-8"?>
<ds:datastoreItem xmlns:ds="http://schemas.openxmlformats.org/officeDocument/2006/customXml" ds:itemID="{15726473-5B58-41F2-B08F-B9DD7D98B000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10861</TotalTime>
  <Words>4049</Words>
  <Application>Microsoft Office PowerPoint</Application>
  <PresentationFormat>Presentación en pantalla (4:3)</PresentationFormat>
  <Paragraphs>451</Paragraphs>
  <Slides>31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Constantia</vt:lpstr>
      <vt:lpstr>Wingdings 2</vt:lpstr>
      <vt:lpstr>Tema1</vt:lpstr>
      <vt:lpstr>ANGULAR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8</dc:title>
  <dc:creator>DiegoyRosaura</dc:creator>
  <cp:lastModifiedBy>Javier Vázquez Albarrán</cp:lastModifiedBy>
  <cp:revision>423</cp:revision>
  <dcterms:created xsi:type="dcterms:W3CDTF">2012-09-30T16:13:01Z</dcterms:created>
  <dcterms:modified xsi:type="dcterms:W3CDTF">2021-09-14T08:23:00Z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0x0101005DCB70DEA487A545B677C80EEB19CE41</vt:lpwstr>
  </property>
</Properties>
</file>