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8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5" autoAdjust="0"/>
    <p:restoredTop sz="90353" autoAdjust="0"/>
  </p:normalViewPr>
  <p:slideViewPr>
    <p:cSldViewPr>
      <p:cViewPr varScale="1">
        <p:scale>
          <a:sx n="65" d="100"/>
          <a:sy n="65" d="100"/>
        </p:scale>
        <p:origin x="18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73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81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FINAL BLOQUE BASICO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86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6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ANGULAR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dirty="0"/>
              <a:t>9-  Usando </a:t>
            </a:r>
            <a:r>
              <a:rPr lang="es-ES" dirty="0" err="1"/>
              <a:t>Services</a:t>
            </a:r>
            <a:endParaRPr lang="es-ES" b="1" dirty="0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23E170-989B-4AC9-BC78-11C1B390A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r>
              <a:rPr lang="es-ES" dirty="0"/>
              <a:t>El paso final es crear un objeto compartido en el </a:t>
            </a:r>
            <a:r>
              <a:rPr lang="es-ES" i="1" dirty="0" err="1"/>
              <a:t>Component</a:t>
            </a:r>
            <a:r>
              <a:rPr lang="es-ES" i="1" dirty="0"/>
              <a:t> Padre </a:t>
            </a:r>
            <a:r>
              <a:rPr lang="es-ES" dirty="0"/>
              <a:t>que proporcione el valor para las dos expresiones del data </a:t>
            </a:r>
            <a:r>
              <a:rPr lang="es-ES" dirty="0" err="1"/>
              <a:t>bindings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productTable.component.ts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9.7)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Input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"productTable.component.html"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@Input(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2007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8FA6B-D1E8-49BA-9E97-87090894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.dataModel.getProduct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.dataModel.getProducts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.dataModel.deleteProduct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showTable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Date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Date(2020, 1, 20);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"2020-02-20T00:00:00.000Z"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dateNumber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1582156800000;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5381D22-D320-49F2-B15F-F77B1575E101}"/>
              </a:ext>
            </a:extLst>
          </p:cNvPr>
          <p:cNvSpPr txBox="1"/>
          <p:nvPr/>
        </p:nvSpPr>
        <p:spPr>
          <a:xfrm>
            <a:off x="6372200" y="6139935"/>
            <a:ext cx="194421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46563087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56224-A092-466D-9A58-12778A38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5487888"/>
          </a:xfrm>
        </p:spPr>
        <p:txBody>
          <a:bodyPr/>
          <a:lstStyle/>
          <a:p>
            <a:r>
              <a:rPr lang="es-ES" dirty="0"/>
              <a:t>El problema aquí es que existe una fuerte dependencia entre los Componentes y las Directivas. Cualquier movimiento en el Componente implicaría una refactorización completa de las Directivas.</a:t>
            </a:r>
          </a:p>
          <a:p>
            <a:r>
              <a:rPr lang="es-ES" dirty="0"/>
              <a:t>Hay una mejor manera de distribuir objetos a las clases que dependen de ellas y es usar </a:t>
            </a:r>
            <a:r>
              <a:rPr lang="es-ES" b="1" dirty="0"/>
              <a:t>inyección de dependencia</a:t>
            </a:r>
            <a:r>
              <a:rPr lang="es-ES" dirty="0"/>
              <a:t> donde los objetos son proporcionados desde una fuente externa.</a:t>
            </a:r>
          </a:p>
        </p:txBody>
      </p:sp>
    </p:spTree>
    <p:extLst>
      <p:ext uri="{BB962C8B-B14F-4D97-AF65-F5344CB8AC3E}">
        <p14:creationId xmlns:p14="http://schemas.microsoft.com/office/powerpoint/2010/main" val="127385834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2AE103-C30D-49BF-8284-1A94F133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Usar </a:t>
            </a:r>
            <a:r>
              <a:rPr lang="es-ES" u="sng" dirty="0" err="1"/>
              <a:t>Dependency</a:t>
            </a:r>
            <a:r>
              <a:rPr lang="es-ES" u="sng" dirty="0"/>
              <a:t> </a:t>
            </a:r>
            <a:r>
              <a:rPr lang="es-ES" u="sng" dirty="0" err="1"/>
              <a:t>Injection</a:t>
            </a:r>
            <a:endParaRPr lang="es-ES" u="sng" dirty="0"/>
          </a:p>
          <a:p>
            <a:r>
              <a:rPr lang="es-ES" sz="2400" dirty="0"/>
              <a:t>Preparando el </a:t>
            </a:r>
            <a:r>
              <a:rPr lang="es-ES" sz="2400" dirty="0" err="1"/>
              <a:t>Service</a:t>
            </a:r>
            <a:r>
              <a:rPr lang="es-ES" sz="2400" dirty="0"/>
              <a:t>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discount.service.ts</a:t>
            </a:r>
            <a:r>
              <a:rPr lang="es-ES" sz="2400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9.8)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Injectable }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discountValue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.discountValue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discount(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.discountValue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|| 0;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        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applyDiscount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(price -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.discountValue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C99B71B-497F-4AF2-A9F2-9393B69760B4}"/>
              </a:ext>
            </a:extLst>
          </p:cNvPr>
          <p:cNvCxnSpPr/>
          <p:nvPr/>
        </p:nvCxnSpPr>
        <p:spPr>
          <a:xfrm flipH="1">
            <a:off x="1835696" y="2636912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DD6A83A-C159-4361-8FA3-BF540EE642E7}"/>
              </a:ext>
            </a:extLst>
          </p:cNvPr>
          <p:cNvCxnSpPr>
            <a:cxnSpLocks/>
          </p:cNvCxnSpPr>
          <p:nvPr/>
        </p:nvCxnSpPr>
        <p:spPr>
          <a:xfrm>
            <a:off x="5004048" y="263691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F497CB71-81D2-4DE9-A574-7086F09122EF}"/>
              </a:ext>
            </a:extLst>
          </p:cNvPr>
          <p:cNvSpPr txBox="1"/>
          <p:nvPr/>
        </p:nvSpPr>
        <p:spPr>
          <a:xfrm>
            <a:off x="5148064" y="2636912"/>
            <a:ext cx="3538736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Angular define </a:t>
            </a:r>
            <a:r>
              <a:rPr lang="es-ES" sz="1400" b="1" dirty="0" err="1"/>
              <a:t>Service</a:t>
            </a:r>
            <a:r>
              <a:rPr lang="es-ES" sz="1400" b="1" dirty="0"/>
              <a:t> usando este decorador, el cual no tiene ninguna propiedad</a:t>
            </a:r>
          </a:p>
        </p:txBody>
      </p:sp>
    </p:spTree>
    <p:extLst>
      <p:ext uri="{BB962C8B-B14F-4D97-AF65-F5344CB8AC3E}">
        <p14:creationId xmlns:p14="http://schemas.microsoft.com/office/powerpoint/2010/main" val="373205595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E1CC1C-800D-40D3-8435-D5907FB8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b="1" dirty="0"/>
              <a:t>Preparando los Componentes dependientes:</a:t>
            </a:r>
          </a:p>
          <a:p>
            <a:pPr marL="0" indent="0">
              <a:buNone/>
            </a:pPr>
            <a:r>
              <a:rPr lang="es-ES" dirty="0"/>
              <a:t>El termino </a:t>
            </a:r>
            <a:r>
              <a:rPr lang="es-ES" i="1" dirty="0" err="1"/>
              <a:t>dependency</a:t>
            </a:r>
            <a:r>
              <a:rPr lang="es-ES" i="1" dirty="0"/>
              <a:t> </a:t>
            </a:r>
            <a:r>
              <a:rPr lang="es-ES" i="1" dirty="0" err="1"/>
              <a:t>injection</a:t>
            </a:r>
            <a:r>
              <a:rPr lang="es-ES" i="1" dirty="0"/>
              <a:t> </a:t>
            </a:r>
            <a:r>
              <a:rPr lang="es-ES" dirty="0"/>
              <a:t>surge porque la dependencia es </a:t>
            </a:r>
            <a:r>
              <a:rPr lang="es-ES" i="1" u="sng" dirty="0"/>
              <a:t>inyectada dentro del constructor </a:t>
            </a:r>
            <a:r>
              <a:rPr lang="es-ES" dirty="0"/>
              <a:t>para crear una nueva instancia.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discountDisplay.component.ts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9.9)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Input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paDiscountDisplay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template: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`&lt;div class="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-info text-white p-2"&gt;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The discount is {{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discounter.discount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&lt;/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&gt;`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1526107-80C0-4007-93AD-796B0A33E000}"/>
              </a:ext>
            </a:extLst>
          </p:cNvPr>
          <p:cNvCxnSpPr/>
          <p:nvPr/>
        </p:nvCxnSpPr>
        <p:spPr>
          <a:xfrm flipH="1">
            <a:off x="6588224" y="6284913"/>
            <a:ext cx="1440160" cy="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D8CCC5D-09A9-4E64-B178-15D70A275C8D}"/>
              </a:ext>
            </a:extLst>
          </p:cNvPr>
          <p:cNvCxnSpPr/>
          <p:nvPr/>
        </p:nvCxnSpPr>
        <p:spPr>
          <a:xfrm flipV="1">
            <a:off x="8028384" y="2060848"/>
            <a:ext cx="0" cy="422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4860032" y="206084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4860032" y="170080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366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0312ED-F457-44CF-B87D-DC2228867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discountEditor.component.ts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9.10)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Input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paDiscountEditor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`&lt;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form-group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&lt;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&lt;input [(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ngModel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)]="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discounter.discount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     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-control" 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 /&gt;             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&lt;/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&gt;`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27639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2B34BC-8E3D-468C-9FAB-C866F1F99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dirty="0"/>
              <a:t>Podemos ahora eliminar el objeto </a:t>
            </a:r>
            <a:r>
              <a:rPr lang="es-ES" dirty="0" err="1"/>
              <a:t>DiscountService</a:t>
            </a:r>
            <a:r>
              <a:rPr lang="es-ES" dirty="0"/>
              <a:t> desde el </a:t>
            </a:r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 err="1"/>
              <a:t>Product</a:t>
            </a:r>
            <a:r>
              <a:rPr lang="es-ES" dirty="0"/>
              <a:t> Table: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productTable.component.ts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9.11)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Input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"productTable.component.html"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discounter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= new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@Input(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>
                <a:latin typeface="Consolas" panose="020B0609020204030204" pitchFamily="49" charset="0"/>
              </a:rPr>
              <a:t>//...</a:t>
            </a:r>
          </a:p>
        </p:txBody>
      </p:sp>
    </p:spTree>
    <p:extLst>
      <p:ext uri="{BB962C8B-B14F-4D97-AF65-F5344CB8AC3E}">
        <p14:creationId xmlns:p14="http://schemas.microsoft.com/office/powerpoint/2010/main" val="261475080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801B8-48F3-4F4C-8D23-B574BBB5C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Por tanto, podemos eliminar los </a:t>
            </a:r>
            <a:r>
              <a:rPr lang="es-ES" i="1" dirty="0"/>
              <a:t>data </a:t>
            </a:r>
            <a:r>
              <a:rPr lang="es-ES" i="1" dirty="0" err="1"/>
              <a:t>bindings</a:t>
            </a:r>
            <a:r>
              <a:rPr lang="es-ES" i="1" dirty="0"/>
              <a:t> </a:t>
            </a:r>
            <a:r>
              <a:rPr lang="es-ES" dirty="0"/>
              <a:t>desde la plantilla: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productTable.component.html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9.12)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paFor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index; let odd = odd;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let even = even"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"EUE":"€"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9538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D06D4-DE4D-4AA0-8F67-315B157A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paDiscountEditor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paDiscountEditor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paDiscountDisplay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paDiscountDisplay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119A25C-C53B-4A7A-B764-519D3C77933C}"/>
              </a:ext>
            </a:extLst>
          </p:cNvPr>
          <p:cNvCxnSpPr/>
          <p:nvPr/>
        </p:nvCxnSpPr>
        <p:spPr>
          <a:xfrm flipH="1">
            <a:off x="4788024" y="328498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378BBF3-A668-46FB-AB9D-02F21767F1A3}"/>
              </a:ext>
            </a:extLst>
          </p:cNvPr>
          <p:cNvCxnSpPr/>
          <p:nvPr/>
        </p:nvCxnSpPr>
        <p:spPr>
          <a:xfrm flipH="1">
            <a:off x="4932040" y="364502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A0D2401-410E-4A43-9BBB-07459BD905A0}"/>
              </a:ext>
            </a:extLst>
          </p:cNvPr>
          <p:cNvCxnSpPr/>
          <p:nvPr/>
        </p:nvCxnSpPr>
        <p:spPr>
          <a:xfrm>
            <a:off x="5724128" y="3284984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76AC5A-E9C3-4790-8CA4-2721383B3F2A}"/>
              </a:ext>
            </a:extLst>
          </p:cNvPr>
          <p:cNvSpPr txBox="1"/>
          <p:nvPr/>
        </p:nvSpPr>
        <p:spPr>
          <a:xfrm>
            <a:off x="5724128" y="3753906"/>
            <a:ext cx="252028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Data </a:t>
            </a:r>
            <a:r>
              <a:rPr lang="es-ES" b="1" dirty="0" err="1"/>
              <a:t>bindings</a:t>
            </a:r>
            <a:r>
              <a:rPr lang="es-ES" b="1" dirty="0"/>
              <a:t> eliminados.</a:t>
            </a:r>
          </a:p>
        </p:txBody>
      </p:sp>
    </p:spTree>
    <p:extLst>
      <p:ext uri="{BB962C8B-B14F-4D97-AF65-F5344CB8AC3E}">
        <p14:creationId xmlns:p14="http://schemas.microsoft.com/office/powerpoint/2010/main" val="284889437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03123-C618-4472-BA2D-3D74E93AB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u="sng" dirty="0"/>
              <a:t>Registrar el </a:t>
            </a:r>
            <a:r>
              <a:rPr lang="es-ES" u="sng" dirty="0" err="1"/>
              <a:t>Service</a:t>
            </a:r>
            <a:r>
              <a:rPr lang="es-ES" dirty="0"/>
              <a:t>: (cambio final) configurar la </a:t>
            </a:r>
            <a:r>
              <a:rPr lang="es-ES" i="1" dirty="0" err="1"/>
              <a:t>dependency</a:t>
            </a:r>
            <a:r>
              <a:rPr lang="es-ES" i="1" dirty="0"/>
              <a:t> </a:t>
            </a:r>
            <a:r>
              <a:rPr lang="es-ES" i="1" dirty="0" err="1"/>
              <a:t>injection</a:t>
            </a:r>
            <a:r>
              <a:rPr lang="es-ES" i="1" dirty="0"/>
              <a:t> </a:t>
            </a:r>
            <a:r>
              <a:rPr lang="es-ES" dirty="0"/>
              <a:t>para que pueda proporcionar </a:t>
            </a:r>
            <a:r>
              <a:rPr lang="es-ES" i="1" dirty="0" err="1"/>
              <a:t>DiscountService</a:t>
            </a:r>
            <a:r>
              <a:rPr lang="es-ES" dirty="0"/>
              <a:t> a cualquier componente que lo requiera.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9.13)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attr.directive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twoway.directive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structure.directive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iterator.directive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cellColorSwitcher.directive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productTable.component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productForm.component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toggleView.component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addTax.pipe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1970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este tema:</a:t>
            </a:r>
          </a:p>
          <a:p>
            <a:r>
              <a:rPr lang="es-ES" b="1" dirty="0" err="1"/>
              <a:t>Services</a:t>
            </a:r>
            <a:r>
              <a:rPr lang="es-ES" dirty="0"/>
              <a:t> son objetos que </a:t>
            </a:r>
            <a:r>
              <a:rPr lang="es-ES" b="1" dirty="0"/>
              <a:t>proporcionan soporte </a:t>
            </a:r>
            <a:r>
              <a:rPr lang="es-ES" dirty="0"/>
              <a:t>a otros bloques de funcionalidad de la aplicación tales como </a:t>
            </a:r>
            <a:r>
              <a:rPr lang="es-ES" i="1" dirty="0"/>
              <a:t>directives</a:t>
            </a:r>
            <a:r>
              <a:rPr lang="es-ES" dirty="0"/>
              <a:t>, </a:t>
            </a:r>
            <a:r>
              <a:rPr lang="es-ES" i="1" dirty="0" err="1"/>
              <a:t>components</a:t>
            </a:r>
            <a:r>
              <a:rPr lang="es-ES" dirty="0"/>
              <a:t> o </a:t>
            </a:r>
            <a:r>
              <a:rPr lang="es-ES" i="1" dirty="0"/>
              <a:t>pipes</a:t>
            </a:r>
            <a:r>
              <a:rPr lang="es-ES" dirty="0"/>
              <a:t> en un proceso llamado </a:t>
            </a:r>
            <a:r>
              <a:rPr lang="es-ES" b="1" i="1" dirty="0"/>
              <a:t>Inyección de dependencia</a:t>
            </a:r>
            <a:r>
              <a:rPr lang="es-ES" i="1" dirty="0"/>
              <a:t>.</a:t>
            </a:r>
            <a:endParaRPr lang="es-ES" dirty="0"/>
          </a:p>
          <a:p>
            <a:r>
              <a:rPr lang="es-ES" dirty="0"/>
              <a:t>Simplifican la estructura de la aplicación haciéndola más fácil de mover permitiendo reusar su funcionalidad.</a:t>
            </a:r>
          </a:p>
          <a:p>
            <a:r>
              <a:rPr lang="es-ES" dirty="0"/>
              <a:t>Son clases a las que se les aplica el decorador </a:t>
            </a:r>
            <a:r>
              <a:rPr lang="es-ES" b="1" i="1" dirty="0"/>
              <a:t>@</a:t>
            </a:r>
            <a:r>
              <a:rPr lang="es-ES" b="1" i="1" dirty="0" err="1"/>
              <a:t>Injectable</a:t>
            </a:r>
            <a:r>
              <a:rPr lang="es-ES" b="1" i="1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CCFE98-D061-49AC-876B-944820590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categoryFilter.pipe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LOCALE_ID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'@angular/common/locales/es'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discountDisplay.component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discountEditor.component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[{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LOCALE_ID,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"es-ES"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4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3BE3B04-8500-40DB-BACB-B51B611B9ADE}"/>
              </a:ext>
            </a:extLst>
          </p:cNvPr>
          <p:cNvCxnSpPr/>
          <p:nvPr/>
        </p:nvCxnSpPr>
        <p:spPr>
          <a:xfrm flipH="1">
            <a:off x="6012160" y="206084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6D89077-1976-4EC5-9F19-3911081881D2}"/>
              </a:ext>
            </a:extLst>
          </p:cNvPr>
          <p:cNvCxnSpPr/>
          <p:nvPr/>
        </p:nvCxnSpPr>
        <p:spPr>
          <a:xfrm flipH="1">
            <a:off x="2771800" y="515719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8614097-3E62-41ED-8100-4ACAB8870469}"/>
              </a:ext>
            </a:extLst>
          </p:cNvPr>
          <p:cNvSpPr txBox="1"/>
          <p:nvPr/>
        </p:nvSpPr>
        <p:spPr>
          <a:xfrm>
            <a:off x="6467814" y="6156012"/>
            <a:ext cx="194421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42577092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06531C-A050-41B6-81C7-1EF23DEA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5036"/>
            <a:ext cx="8229600" cy="5847928"/>
          </a:xfrm>
        </p:spPr>
        <p:txBody>
          <a:bodyPr/>
          <a:lstStyle/>
          <a:p>
            <a:r>
              <a:rPr lang="es-ES" dirty="0"/>
              <a:t>Ahora será muy sencillo inyectar </a:t>
            </a:r>
            <a:r>
              <a:rPr lang="es-ES" i="1" dirty="0" err="1"/>
              <a:t>DiscountService</a:t>
            </a:r>
            <a:r>
              <a:rPr lang="es-ES" dirty="0"/>
              <a:t> en cualquier parte de la aplicación: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productForm.component.html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9.14)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novalidate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formGroup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ngSubmit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submitForm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="form-group"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="let control of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form.productControls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control.label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-control"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control.modelProperty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]"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control.modelProperty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formControlName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control.modelProperty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text-danger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list-unstyled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||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control.dirty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) &amp;&amp; !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control.valid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error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control.getValidationMessages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error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8881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92C9B7-36B9-4013-B983-AF4699E5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&amp;&amp; !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form.valid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class.btn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-secondary]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&amp;&amp; !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form.valid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paDiscountEditor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paDiscountEditor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paDiscountDisplay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paDiscountDisplay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725E103-9ADA-4F5B-A7D0-8ECED24F640D}"/>
              </a:ext>
            </a:extLst>
          </p:cNvPr>
          <p:cNvCxnSpPr/>
          <p:nvPr/>
        </p:nvCxnSpPr>
        <p:spPr>
          <a:xfrm flipH="1">
            <a:off x="5364088" y="2924944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FDF6B8F-5252-4E57-832E-8F5EF697E8C8}"/>
              </a:ext>
            </a:extLst>
          </p:cNvPr>
          <p:cNvCxnSpPr/>
          <p:nvPr/>
        </p:nvCxnSpPr>
        <p:spPr>
          <a:xfrm flipH="1">
            <a:off x="5508104" y="328498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4CD0D3C-6BB4-4196-9FAF-567C99C3D4B9}"/>
              </a:ext>
            </a:extLst>
          </p:cNvPr>
          <p:cNvSpPr txBox="1"/>
          <p:nvPr/>
        </p:nvSpPr>
        <p:spPr>
          <a:xfrm>
            <a:off x="7219572" y="6324601"/>
            <a:ext cx="194421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352279796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B4BDFB-121A-402B-9446-C4E5786C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9" y="332656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Declarando Dependencias en otros bloques</a:t>
            </a:r>
          </a:p>
          <a:p>
            <a:r>
              <a:rPr lang="es-ES" u="sng" dirty="0"/>
              <a:t>Declaración en una </a:t>
            </a:r>
            <a:r>
              <a:rPr lang="es-ES" i="1" u="sng" dirty="0"/>
              <a:t>Pipe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Nuevo fichero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discount.pipe.ts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  <a:endParaRPr lang="es-E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9.15)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Pipe, Injectable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@Pipe({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pure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PaDiscountPipe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.discount.applyDiscount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1A40F1B-745F-4E2E-AE34-22CF2CEF6AE3}"/>
              </a:ext>
            </a:extLst>
          </p:cNvPr>
          <p:cNvCxnSpPr>
            <a:cxnSpLocks/>
          </p:cNvCxnSpPr>
          <p:nvPr/>
        </p:nvCxnSpPr>
        <p:spPr>
          <a:xfrm flipH="1">
            <a:off x="3995936" y="465313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7DC828B-B1F3-4B91-B953-1F36EA883877}"/>
              </a:ext>
            </a:extLst>
          </p:cNvPr>
          <p:cNvCxnSpPr>
            <a:cxnSpLocks/>
          </p:cNvCxnSpPr>
          <p:nvPr/>
        </p:nvCxnSpPr>
        <p:spPr>
          <a:xfrm flipV="1">
            <a:off x="4788024" y="4003287"/>
            <a:ext cx="0" cy="649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4B28CB5-0657-4AD3-93C4-1FF7E82A9BFF}"/>
              </a:ext>
            </a:extLst>
          </p:cNvPr>
          <p:cNvSpPr txBox="1"/>
          <p:nvPr/>
        </p:nvSpPr>
        <p:spPr>
          <a:xfrm>
            <a:off x="4804719" y="4003286"/>
            <a:ext cx="338437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Es una pipe que recibe un precio y genera un resultado llamando al método </a:t>
            </a:r>
            <a:r>
              <a:rPr lang="es-ES" sz="1200" b="1" dirty="0" err="1"/>
              <a:t>DiscountService.applyDiscount</a:t>
            </a:r>
            <a:endParaRPr lang="es-ES" sz="1200" b="1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DF46341-5AFB-49AF-8582-19ECF58B9667}"/>
              </a:ext>
            </a:extLst>
          </p:cNvPr>
          <p:cNvCxnSpPr/>
          <p:nvPr/>
        </p:nvCxnSpPr>
        <p:spPr>
          <a:xfrm flipH="1">
            <a:off x="2339752" y="4003286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406EAB6-6592-48A7-842C-DCBFCECC0AF7}"/>
              </a:ext>
            </a:extLst>
          </p:cNvPr>
          <p:cNvCxnSpPr/>
          <p:nvPr/>
        </p:nvCxnSpPr>
        <p:spPr>
          <a:xfrm flipV="1">
            <a:off x="3995936" y="3068960"/>
            <a:ext cx="0" cy="934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4C84DD-EE3B-4321-A978-5A82B877D025}"/>
              </a:ext>
            </a:extLst>
          </p:cNvPr>
          <p:cNvSpPr txBox="1"/>
          <p:nvPr/>
        </p:nvSpPr>
        <p:spPr>
          <a:xfrm>
            <a:off x="3995936" y="3068960"/>
            <a:ext cx="4536503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Para poder actualizar los resultados cada vez que el </a:t>
            </a:r>
            <a:r>
              <a:rPr lang="es-ES" sz="1200" b="1" dirty="0" err="1"/>
              <a:t>DiscountServices</a:t>
            </a:r>
            <a:r>
              <a:rPr lang="es-ES" sz="1200" b="1" dirty="0"/>
              <a:t> cambie.</a:t>
            </a:r>
          </a:p>
        </p:txBody>
      </p:sp>
    </p:spTree>
    <p:extLst>
      <p:ext uri="{BB962C8B-B14F-4D97-AF65-F5344CB8AC3E}">
        <p14:creationId xmlns:p14="http://schemas.microsoft.com/office/powerpoint/2010/main" val="410881558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DAF63-646E-4172-9975-AE4886F6E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Registrando la Pipe: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9.16)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attr.directive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twoway.directive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structure.directive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iterator.directive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cellColorSwitcher.directive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productTable.component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productForm.component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toggleView.component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addTax.pipe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categoryFilter.pipe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LOCALE_ID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'@angular/common/locales/es'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discountDisplay.component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discountEditor.component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46221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1CE70-4DF6-439C-A8E5-376A0ACA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2428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PaDiscountPipe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discount.pipe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LOCALE_ID,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"es-ES"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17EF33A-28BD-43AB-BC63-324B7B6093CD}"/>
              </a:ext>
            </a:extLst>
          </p:cNvPr>
          <p:cNvCxnSpPr/>
          <p:nvPr/>
        </p:nvCxnSpPr>
        <p:spPr>
          <a:xfrm flipH="1">
            <a:off x="6156176" y="98072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91C5163-29E8-4A64-992C-3AEBDD79FCF1}"/>
              </a:ext>
            </a:extLst>
          </p:cNvPr>
          <p:cNvCxnSpPr/>
          <p:nvPr/>
        </p:nvCxnSpPr>
        <p:spPr>
          <a:xfrm flipH="1">
            <a:off x="5940152" y="414908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805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CACDCE-CB4C-4FC4-A59D-5B54F1C29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Aplicando la Pipe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productTable.component.html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9.17)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paFor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= index; let odd = odd;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let even = even"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discount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"EUE":"€"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paDiscountEditor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paDiscountEditor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paDiscountDisplay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paDiscountDisplay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F0335F2-3D0B-4A0F-B843-DB9A7A0CEDB4}"/>
              </a:ext>
            </a:extLst>
          </p:cNvPr>
          <p:cNvCxnSpPr/>
          <p:nvPr/>
        </p:nvCxnSpPr>
        <p:spPr>
          <a:xfrm flipV="1">
            <a:off x="2555776" y="3717032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19C87BF-E0AD-423C-A11D-1885B5C08F67}"/>
              </a:ext>
            </a:extLst>
          </p:cNvPr>
          <p:cNvCxnSpPr/>
          <p:nvPr/>
        </p:nvCxnSpPr>
        <p:spPr>
          <a:xfrm>
            <a:off x="2555776" y="3861048"/>
            <a:ext cx="33843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1"/>
          <p:cNvSpPr txBox="1"/>
          <p:nvPr/>
        </p:nvSpPr>
        <p:spPr>
          <a:xfrm>
            <a:off x="6948264" y="6155324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4008736468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0145E-2136-4770-86FE-4C321AA18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Declaración de Dependencias en </a:t>
            </a:r>
            <a:r>
              <a:rPr lang="es-ES" b="1" dirty="0"/>
              <a:t>Directivas</a:t>
            </a:r>
          </a:p>
          <a:p>
            <a:pPr marL="0" indent="0">
              <a:buNone/>
            </a:pPr>
            <a:r>
              <a:rPr lang="es-ES" dirty="0"/>
              <a:t>Para demostrar el </a:t>
            </a:r>
            <a:r>
              <a:rPr lang="es-ES" u="sng" dirty="0"/>
              <a:t>uso de Servicios en Directivas</a:t>
            </a:r>
            <a:r>
              <a:rPr lang="es-ES" dirty="0"/>
              <a:t>: nuevo fichero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discountAmount.directive.ts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9.18)</a:t>
            </a:r>
          </a:p>
          <a:p>
            <a:pPr marL="0" indent="0">
              <a:buNone/>
            </a:pP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HostBinding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 Input,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SimpleChange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KeyValueDiffer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KeyValueDiffers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ChangeDetectorRef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es-E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pa-price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exportAs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PaDiscountAmountDirective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differ: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KeyValueDiffer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keyValueDiffers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KeyValueDiffers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changeDetector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ChangeDetectorRef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@Input(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pa-price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originalPrice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discountAmount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.differ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.keyValueDiffers.find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.discount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).create();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ES" sz="1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35D33C-F98E-4DC8-8167-F06587D27E02}"/>
              </a:ext>
            </a:extLst>
          </p:cNvPr>
          <p:cNvSpPr txBox="1"/>
          <p:nvPr/>
        </p:nvSpPr>
        <p:spPr>
          <a:xfrm>
            <a:off x="4788024" y="2279045"/>
            <a:ext cx="3898776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Esta directiva muestra la cantidad a descontar para un Producto.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6A5351-374D-425D-B422-7350C03D77DF}"/>
              </a:ext>
            </a:extLst>
          </p:cNvPr>
          <p:cNvSpPr txBox="1"/>
          <p:nvPr/>
        </p:nvSpPr>
        <p:spPr>
          <a:xfrm>
            <a:off x="4788024" y="2924944"/>
            <a:ext cx="3898776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La propiedad “</a:t>
            </a:r>
            <a:r>
              <a:rPr lang="es-ES" sz="1200" b="1" i="1" dirty="0"/>
              <a:t>selector</a:t>
            </a:r>
            <a:r>
              <a:rPr lang="es-ES" sz="1200" b="1" dirty="0"/>
              <a:t>” enlaza con elementos </a:t>
            </a:r>
            <a:r>
              <a:rPr lang="es-ES" sz="1200" b="1" dirty="0" err="1"/>
              <a:t>td</a:t>
            </a:r>
            <a:r>
              <a:rPr lang="es-ES" sz="1200" b="1" dirty="0"/>
              <a:t> que tienen el atributo </a:t>
            </a:r>
            <a:r>
              <a:rPr lang="es-ES" sz="1200" b="1" i="1" dirty="0" err="1"/>
              <a:t>pa-price</a:t>
            </a:r>
            <a:r>
              <a:rPr lang="es-ES" sz="1200" b="1" dirty="0"/>
              <a:t>, lo cual también sirve para una propiedad input que recibe el </a:t>
            </a:r>
            <a:r>
              <a:rPr lang="es-ES" sz="1200" b="1" i="1" dirty="0" err="1"/>
              <a:t>price</a:t>
            </a:r>
            <a:r>
              <a:rPr lang="es-ES" sz="1200" b="1" dirty="0"/>
              <a:t> que será descontado.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C4D68C6-7430-44F8-9193-F0CFC1B4D382}"/>
              </a:ext>
            </a:extLst>
          </p:cNvPr>
          <p:cNvCxnSpPr>
            <a:cxnSpLocks/>
          </p:cNvCxnSpPr>
          <p:nvPr/>
        </p:nvCxnSpPr>
        <p:spPr>
          <a:xfrm>
            <a:off x="251520" y="5225218"/>
            <a:ext cx="48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2EEAD33-DC06-4B3C-BA2A-6EBB7EA88EC3}"/>
              </a:ext>
            </a:extLst>
          </p:cNvPr>
          <p:cNvCxnSpPr/>
          <p:nvPr/>
        </p:nvCxnSpPr>
        <p:spPr>
          <a:xfrm>
            <a:off x="251520" y="3425483"/>
            <a:ext cx="48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CD3E16-04F4-4170-9616-3591807C9A4E}"/>
              </a:ext>
            </a:extLst>
          </p:cNvPr>
          <p:cNvCxnSpPr>
            <a:cxnSpLocks/>
          </p:cNvCxnSpPr>
          <p:nvPr/>
        </p:nvCxnSpPr>
        <p:spPr>
          <a:xfrm flipV="1">
            <a:off x="251520" y="3068960"/>
            <a:ext cx="0" cy="215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94689DC-919D-4666-AC7A-97BD3CF8E899}"/>
              </a:ext>
            </a:extLst>
          </p:cNvPr>
          <p:cNvCxnSpPr/>
          <p:nvPr/>
        </p:nvCxnSpPr>
        <p:spPr>
          <a:xfrm>
            <a:off x="251520" y="3068960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7142BA4-25C6-4FEE-BAAD-89901EF9BCA4}"/>
              </a:ext>
            </a:extLst>
          </p:cNvPr>
          <p:cNvSpPr txBox="1"/>
          <p:nvPr/>
        </p:nvSpPr>
        <p:spPr>
          <a:xfrm>
            <a:off x="4788024" y="3933056"/>
            <a:ext cx="3898776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La directiva exporta su funcionalidad usando esta propiedad.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E61F9E5-96AA-47AB-B5AB-CEB144155AF8}"/>
              </a:ext>
            </a:extLst>
          </p:cNvPr>
          <p:cNvCxnSpPr>
            <a:cxnSpLocks/>
          </p:cNvCxnSpPr>
          <p:nvPr/>
        </p:nvCxnSpPr>
        <p:spPr>
          <a:xfrm flipH="1">
            <a:off x="2267744" y="3573016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F338CC8-15BC-42C7-8E3D-D572F7371266}"/>
              </a:ext>
            </a:extLst>
          </p:cNvPr>
          <p:cNvCxnSpPr/>
          <p:nvPr/>
        </p:nvCxnSpPr>
        <p:spPr>
          <a:xfrm>
            <a:off x="4355976" y="35730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59292FE-460F-4A0E-8E00-163158F157C4}"/>
              </a:ext>
            </a:extLst>
          </p:cNvPr>
          <p:cNvSpPr txBox="1"/>
          <p:nvPr/>
        </p:nvSpPr>
        <p:spPr>
          <a:xfrm>
            <a:off x="4788024" y="4653136"/>
            <a:ext cx="3898776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La directiva proporciona esta propiedad cuyo valor establece el descuento que será aplicado al </a:t>
            </a:r>
            <a:r>
              <a:rPr lang="es-ES" sz="1200" b="1" dirty="0" err="1"/>
              <a:t>produto</a:t>
            </a:r>
            <a:r>
              <a:rPr lang="es-ES" sz="1200" b="1" dirty="0"/>
              <a:t>.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3243F87-4132-403B-907F-9ACCA5CE0AA0}"/>
              </a:ext>
            </a:extLst>
          </p:cNvPr>
          <p:cNvCxnSpPr/>
          <p:nvPr/>
        </p:nvCxnSpPr>
        <p:spPr>
          <a:xfrm flipH="1">
            <a:off x="2555776" y="5800571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44F30AF-3C0C-4765-8822-E51BE47377D7}"/>
              </a:ext>
            </a:extLst>
          </p:cNvPr>
          <p:cNvCxnSpPr/>
          <p:nvPr/>
        </p:nvCxnSpPr>
        <p:spPr>
          <a:xfrm flipV="1">
            <a:off x="3779912" y="5085184"/>
            <a:ext cx="0" cy="71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CC26D07-8B97-4654-AA2A-264D813A9E25}"/>
              </a:ext>
            </a:extLst>
          </p:cNvPr>
          <p:cNvCxnSpPr/>
          <p:nvPr/>
        </p:nvCxnSpPr>
        <p:spPr>
          <a:xfrm>
            <a:off x="3779912" y="5085184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55CB1E8-A8A7-41EC-91A9-92F90F266D61}"/>
              </a:ext>
            </a:extLst>
          </p:cNvPr>
          <p:cNvSpPr txBox="1"/>
          <p:nvPr/>
        </p:nvSpPr>
        <p:spPr>
          <a:xfrm>
            <a:off x="4788038" y="5517233"/>
            <a:ext cx="3898762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err="1"/>
              <a:t>KeyValueDiffers</a:t>
            </a:r>
            <a:r>
              <a:rPr lang="es-ES" sz="1200" b="1" dirty="0"/>
              <a:t> y </a:t>
            </a:r>
            <a:r>
              <a:rPr lang="es-ES" sz="1200" b="1" dirty="0" err="1"/>
              <a:t>ChangeDetectorRef</a:t>
            </a:r>
            <a:r>
              <a:rPr lang="es-ES" sz="1200" b="1" dirty="0"/>
              <a:t> son también dependencias que Angular tendrá que resolver cuando cree una nueva instancia de la directiva. 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355976" y="414908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86592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EC1397-C123-4C33-A356-C3FBFB920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ngOnChanges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(changes: { [property: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SimpleChange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originalPrice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.updateValue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ngDoCheck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.differ.diff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.updateValue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updateValue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.discountAmount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.originalPrice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-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.discount.applyDiscount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.originalPrice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A2E7F5-5203-4EB3-BA7E-713323A47F41}"/>
              </a:ext>
            </a:extLst>
          </p:cNvPr>
          <p:cNvSpPr txBox="1"/>
          <p:nvPr/>
        </p:nvSpPr>
        <p:spPr>
          <a:xfrm>
            <a:off x="4593951" y="1413773"/>
            <a:ext cx="3888432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Responde a los cambios en el valor de la propiedad input. 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48E0C-760A-4402-ACCE-B6E34A3732E9}"/>
              </a:ext>
            </a:extLst>
          </p:cNvPr>
          <p:cNvCxnSpPr/>
          <p:nvPr/>
        </p:nvCxnSpPr>
        <p:spPr>
          <a:xfrm>
            <a:off x="1115616" y="332656"/>
            <a:ext cx="0" cy="21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A3C5EDF-5372-490E-9305-77A9D2D77129}"/>
              </a:ext>
            </a:extLst>
          </p:cNvPr>
          <p:cNvCxnSpPr>
            <a:cxnSpLocks/>
          </p:cNvCxnSpPr>
          <p:nvPr/>
        </p:nvCxnSpPr>
        <p:spPr>
          <a:xfrm>
            <a:off x="1115616" y="332656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60D3CA-BD5E-484C-BA42-B5A7C1EFDE76}"/>
              </a:ext>
            </a:extLst>
          </p:cNvPr>
          <p:cNvCxnSpPr>
            <a:cxnSpLocks/>
          </p:cNvCxnSpPr>
          <p:nvPr/>
        </p:nvCxnSpPr>
        <p:spPr>
          <a:xfrm flipH="1">
            <a:off x="8154282" y="332656"/>
            <a:ext cx="18118" cy="108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ECD415-840F-4EFC-96EC-03127C944F74}"/>
              </a:ext>
            </a:extLst>
          </p:cNvPr>
          <p:cNvSpPr txBox="1"/>
          <p:nvPr/>
        </p:nvSpPr>
        <p:spPr>
          <a:xfrm>
            <a:off x="4265850" y="5661248"/>
            <a:ext cx="3888432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Calcula el precio de descuento y lo asigna a la propiedad </a:t>
            </a:r>
            <a:r>
              <a:rPr lang="es-ES" sz="1200" b="1" dirty="0" err="1"/>
              <a:t>discountAmount</a:t>
            </a:r>
            <a:endParaRPr lang="es-ES" sz="1200" b="1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676002E-A886-4DB2-A5C2-105F613B3519}"/>
              </a:ext>
            </a:extLst>
          </p:cNvPr>
          <p:cNvCxnSpPr/>
          <p:nvPr/>
        </p:nvCxnSpPr>
        <p:spPr>
          <a:xfrm>
            <a:off x="2267744" y="3933056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0F9E5D9-6EE2-4014-BB48-B01246459D8C}"/>
              </a:ext>
            </a:extLst>
          </p:cNvPr>
          <p:cNvCxnSpPr/>
          <p:nvPr/>
        </p:nvCxnSpPr>
        <p:spPr>
          <a:xfrm flipH="1">
            <a:off x="323528" y="3933056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74BEA2A-D1C5-45C7-8277-3542DACAA326}"/>
              </a:ext>
            </a:extLst>
          </p:cNvPr>
          <p:cNvCxnSpPr/>
          <p:nvPr/>
        </p:nvCxnSpPr>
        <p:spPr>
          <a:xfrm>
            <a:off x="323528" y="3933056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A1C24E2-7FF6-4533-9A00-3E2665B4F0E1}"/>
              </a:ext>
            </a:extLst>
          </p:cNvPr>
          <p:cNvCxnSpPr/>
          <p:nvPr/>
        </p:nvCxnSpPr>
        <p:spPr>
          <a:xfrm>
            <a:off x="323528" y="5661248"/>
            <a:ext cx="3942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CE0969C-7F72-484E-B92F-A91366BAD528}"/>
              </a:ext>
            </a:extLst>
          </p:cNvPr>
          <p:cNvCxnSpPr/>
          <p:nvPr/>
        </p:nvCxnSpPr>
        <p:spPr>
          <a:xfrm>
            <a:off x="1547664" y="206084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118BB68-9191-4A95-B9FD-58F036E1AC3A}"/>
              </a:ext>
            </a:extLst>
          </p:cNvPr>
          <p:cNvCxnSpPr/>
          <p:nvPr/>
        </p:nvCxnSpPr>
        <p:spPr>
          <a:xfrm>
            <a:off x="1547664" y="2060848"/>
            <a:ext cx="660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8DA91211-6C57-4542-A55E-83EAB1EDDEC5}"/>
              </a:ext>
            </a:extLst>
          </p:cNvPr>
          <p:cNvCxnSpPr>
            <a:cxnSpLocks/>
          </p:cNvCxnSpPr>
          <p:nvPr/>
        </p:nvCxnSpPr>
        <p:spPr>
          <a:xfrm>
            <a:off x="8154282" y="2060848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152FE44-8F99-4EF0-B730-A00D5D97C82C}"/>
              </a:ext>
            </a:extLst>
          </p:cNvPr>
          <p:cNvSpPr txBox="1"/>
          <p:nvPr/>
        </p:nvSpPr>
        <p:spPr>
          <a:xfrm>
            <a:off x="4758331" y="3212976"/>
            <a:ext cx="3384376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La Directiva usa el par clave-valor </a:t>
            </a:r>
            <a:r>
              <a:rPr lang="es-ES" sz="1200" b="1" dirty="0" err="1"/>
              <a:t>differ</a:t>
            </a:r>
            <a:r>
              <a:rPr lang="es-ES" sz="1200" b="1" dirty="0"/>
              <a:t> para ver si ha habido algún cambio</a:t>
            </a:r>
          </a:p>
        </p:txBody>
      </p:sp>
    </p:spTree>
    <p:extLst>
      <p:ext uri="{BB962C8B-B14F-4D97-AF65-F5344CB8AC3E}">
        <p14:creationId xmlns:p14="http://schemas.microsoft.com/office/powerpoint/2010/main" val="129511695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8AB619-E8BE-40BE-BE88-BCDD093E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sz="2400" dirty="0"/>
              <a:t>Declarar la nueva directiva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app.module.ts</a:t>
            </a:r>
            <a:r>
              <a:rPr lang="es-ES" sz="2400" dirty="0">
                <a:sym typeface="Wingdings" panose="05000000000000000000" pitchFamily="2" charset="2"/>
              </a:rPr>
              <a:t> 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9.19)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attr.directive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twoway.directive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structure.directive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iterator.directive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cellColorSwitcher.directive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productTable.component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productForm.component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toggleView.component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addTax.pipe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categoryFilter.pipe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LOCALE_ID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'@angular/common/locales/es'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discountDisplay.component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discountEditor.component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discount.pipe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7086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9A85A-7009-4222-93E2-F64E0ACA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u="sng" dirty="0"/>
              <a:t>Preparar el Proyecto: </a:t>
            </a:r>
            <a:r>
              <a:rPr lang="es-ES" dirty="0"/>
              <a:t>(Eliminar Pipe)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productTable.component.html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9.1)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= index; let odd = odd;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let even = even"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"EUE":"€"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74F2B4-7156-4417-8690-CB9A0FC0BF30}"/>
              </a:ext>
            </a:extLst>
          </p:cNvPr>
          <p:cNvSpPr txBox="1"/>
          <p:nvPr/>
        </p:nvSpPr>
        <p:spPr>
          <a:xfrm>
            <a:off x="6588224" y="6372036"/>
            <a:ext cx="194421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34953241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38B77-842A-4DF1-92E3-1257AD89E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PaDiscountAmountDirective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discountAmount.directive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PaDiscountPipe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PaDiscountAmountDirective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[{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LOCALE_ID,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"es-ES"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68241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68F1CC-869C-41F4-B563-95FDEFDA1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dirty="0"/>
              <a:t>Aplicar la nueva directiva: nueva columna en la tabla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b="1" dirty="0">
                <a:sym typeface="Wingdings" panose="05000000000000000000" pitchFamily="2" charset="2"/>
              </a:rPr>
              <a:t>productTable.component.html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  <a:endParaRPr lang="es-E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9.20)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Discount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5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05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05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paFor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= index; let odd = odd;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        let even = even"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05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05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05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05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800080"/>
                </a:solidFill>
                <a:latin typeface="Consolas" panose="020B0609020204030204" pitchFamily="49" charset="0"/>
              </a:rPr>
              <a:t>discount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05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>
                <a:solidFill>
                  <a:srgbClr val="800080"/>
                </a:solidFill>
                <a:latin typeface="Consolas" panose="020B0609020204030204" pitchFamily="49" charset="0"/>
              </a:rPr>
              <a:t>"EUE":"€"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[pa-price]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item.price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#discount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="discount"&gt;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{{ </a:t>
            </a:r>
            <a:r>
              <a:rPr lang="es-ES" sz="105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discount.discountAmount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"EUE":"€"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</a:p>
          <a:p>
            <a:pPr marL="0" indent="0">
              <a:buNone/>
            </a:pP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paDiscountEditor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paDiscountEditor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paDiscountDisplay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paDiscountDisplay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ED6A7A6-FB17-424D-9E18-2C7BF0320E38}"/>
              </a:ext>
            </a:extLst>
          </p:cNvPr>
          <p:cNvCxnSpPr>
            <a:cxnSpLocks/>
          </p:cNvCxnSpPr>
          <p:nvPr/>
        </p:nvCxnSpPr>
        <p:spPr>
          <a:xfrm flipH="1">
            <a:off x="2915816" y="2348880"/>
            <a:ext cx="48245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0922C97-A199-4E2A-B67C-F6283CDE946C}"/>
              </a:ext>
            </a:extLst>
          </p:cNvPr>
          <p:cNvCxnSpPr/>
          <p:nvPr/>
        </p:nvCxnSpPr>
        <p:spPr>
          <a:xfrm flipH="1">
            <a:off x="6732240" y="443711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1"/>
          <p:cNvSpPr txBox="1"/>
          <p:nvPr/>
        </p:nvSpPr>
        <p:spPr>
          <a:xfrm>
            <a:off x="7020272" y="6197351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218382366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1BA59-2001-4B57-BBD2-E74EDE31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Aislamiento del Servicio para </a:t>
            </a:r>
            <a:r>
              <a:rPr lang="es-ES" b="1" dirty="0" err="1"/>
              <a:t>Unit</a:t>
            </a:r>
            <a:r>
              <a:rPr lang="es-ES" b="1" dirty="0"/>
              <a:t> Test</a:t>
            </a:r>
          </a:p>
          <a:p>
            <a:r>
              <a:rPr lang="es-ES" dirty="0"/>
              <a:t>El problema radica en que el </a:t>
            </a:r>
            <a:r>
              <a:rPr lang="es-ES" dirty="0" err="1"/>
              <a:t>root</a:t>
            </a:r>
            <a:r>
              <a:rPr lang="es-ES" dirty="0"/>
              <a:t> </a:t>
            </a:r>
            <a:r>
              <a:rPr lang="es-ES" dirty="0" err="1"/>
              <a:t>Component</a:t>
            </a:r>
            <a:r>
              <a:rPr lang="es-ES" dirty="0"/>
              <a:t> está definido como una clase </a:t>
            </a:r>
            <a:r>
              <a:rPr lang="es-ES" dirty="0" err="1"/>
              <a:t>ProductComponent</a:t>
            </a:r>
            <a:r>
              <a:rPr lang="es-ES" dirty="0"/>
              <a:t> y actualiza el valor de su modelo creando una nueva instancia de la clase </a:t>
            </a:r>
            <a:r>
              <a:rPr lang="es-ES" dirty="0" err="1"/>
              <a:t>Model</a:t>
            </a:r>
            <a:r>
              <a:rPr lang="es-ES" dirty="0"/>
              <a:t>, y esto no es fácil a la hora de realizar pruebas de test unitario.</a:t>
            </a:r>
          </a:p>
          <a:p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trabaja mejor aislando cada trozo de la aplicación, pero cuando creamos una instancia de </a:t>
            </a:r>
            <a:r>
              <a:rPr lang="es-ES" dirty="0" err="1"/>
              <a:t>ProductComponent</a:t>
            </a:r>
            <a:r>
              <a:rPr lang="es-ES" dirty="0"/>
              <a:t> estamos implícitamente creando una instancia de la clase </a:t>
            </a:r>
            <a:r>
              <a:rPr lang="es-ES" dirty="0" err="1"/>
              <a:t>Model</a:t>
            </a:r>
            <a:r>
              <a:rPr lang="es-ES" dirty="0"/>
              <a:t> también. Si estamos ejecutando el test </a:t>
            </a:r>
            <a:r>
              <a:rPr lang="es-ES" dirty="0" err="1"/>
              <a:t>unit</a:t>
            </a:r>
            <a:r>
              <a:rPr lang="es-ES" dirty="0"/>
              <a:t> en el método </a:t>
            </a:r>
            <a:r>
              <a:rPr lang="es-ES" dirty="0" err="1"/>
              <a:t>addProduct</a:t>
            </a:r>
            <a:r>
              <a:rPr lang="es-ES" dirty="0"/>
              <a:t> y salta un problema deberíamos saber si este está en la clase </a:t>
            </a:r>
            <a:r>
              <a:rPr lang="es-ES" dirty="0" err="1"/>
              <a:t>ProductComponent</a:t>
            </a:r>
            <a:r>
              <a:rPr lang="es-ES" dirty="0"/>
              <a:t> o en la clase </a:t>
            </a:r>
            <a:r>
              <a:rPr lang="es-ES" dirty="0" err="1"/>
              <a:t>Model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523044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9B3DE72-F884-4832-AB73-78221F33D906}"/>
              </a:ext>
            </a:extLst>
          </p:cNvPr>
          <p:cNvPicPr/>
          <p:nvPr/>
        </p:nvPicPr>
        <p:blipFill rotWithShape="1">
          <a:blip r:embed="rId3"/>
          <a:srcRect l="1763" t="10353" r="36149" b="31290"/>
          <a:stretch/>
        </p:blipFill>
        <p:spPr bwMode="auto">
          <a:xfrm>
            <a:off x="323528" y="692696"/>
            <a:ext cx="7344816" cy="33123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0BE8887-E44D-4F4E-B634-26465791F921}"/>
              </a:ext>
            </a:extLst>
          </p:cNvPr>
          <p:cNvCxnSpPr>
            <a:cxnSpLocks/>
          </p:cNvCxnSpPr>
          <p:nvPr/>
        </p:nvCxnSpPr>
        <p:spPr>
          <a:xfrm flipH="1">
            <a:off x="4427984" y="2996952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7337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6B9014-8179-4855-B459-3368257A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En su lugar es mejor </a:t>
            </a:r>
            <a:r>
              <a:rPr lang="es-ES" i="1" dirty="0"/>
              <a:t>inyectar dependencias </a:t>
            </a:r>
            <a:r>
              <a:rPr lang="es-ES" dirty="0"/>
              <a:t>para que cada clase pueda ser separada y testeada independientemente.</a:t>
            </a:r>
          </a:p>
          <a:p>
            <a:r>
              <a:rPr lang="es-ES" sz="2400" dirty="0"/>
              <a:t>Preparar el servicio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datasource.model.ts</a:t>
            </a:r>
            <a:r>
              <a:rPr lang="es-ES" sz="2400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9.21)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Injectable }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SimpleDataSource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data: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Array&lt;Product&gt;(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Product(1,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"Kayak"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"Watersports"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275),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Product(2,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"Lifejacket"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"Watersports"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48.95),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Product(3,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"Soccer Ball"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"Soccer"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19.50),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Product(4,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"Corner Flags"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"Soccer"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34.95),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Product(5,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"Thinking Cap"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"Chess"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16));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9C5E797-A025-434C-97BF-F4BCA7755219}"/>
              </a:ext>
            </a:extLst>
          </p:cNvPr>
          <p:cNvCxnSpPr/>
          <p:nvPr/>
        </p:nvCxnSpPr>
        <p:spPr>
          <a:xfrm flipH="1">
            <a:off x="4355976" y="2564904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12476EA-E340-4757-85B5-2E6A127246F3}"/>
              </a:ext>
            </a:extLst>
          </p:cNvPr>
          <p:cNvCxnSpPr>
            <a:cxnSpLocks/>
          </p:cNvCxnSpPr>
          <p:nvPr/>
        </p:nvCxnSpPr>
        <p:spPr>
          <a:xfrm flipH="1">
            <a:off x="1835696" y="3212976"/>
            <a:ext cx="46805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77681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01390-B779-4DEB-AAD2-329F9DEB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5036"/>
            <a:ext cx="8229600" cy="5847928"/>
          </a:xfrm>
        </p:spPr>
        <p:txBody>
          <a:bodyPr/>
          <a:lstStyle/>
          <a:p>
            <a:r>
              <a:rPr lang="es-ES" dirty="0"/>
              <a:t>Indicando </a:t>
            </a:r>
            <a:r>
              <a:rPr lang="es-ES" dirty="0" err="1"/>
              <a:t>Service</a:t>
            </a:r>
            <a:r>
              <a:rPr lang="es-ES" dirty="0"/>
              <a:t> y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repository.model.ts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9.22)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Injectable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SimpleDataSource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datasource.model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dataSource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SimpleDataSource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locator = (p: Product, id: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=&gt; p.id == id;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SimpleDataSource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this.dataSource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= new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SimpleDataSource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Array&lt;Product&gt;();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.dataSource.getData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.products.push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(p));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//...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EB7A6C3-F697-43D9-8C7A-8E1E1F81A234}"/>
              </a:ext>
            </a:extLst>
          </p:cNvPr>
          <p:cNvCxnSpPr/>
          <p:nvPr/>
        </p:nvCxnSpPr>
        <p:spPr>
          <a:xfrm flipH="1">
            <a:off x="5508104" y="1772816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F5A3BB6-C9B1-476C-8F99-2147385E2548}"/>
              </a:ext>
            </a:extLst>
          </p:cNvPr>
          <p:cNvCxnSpPr/>
          <p:nvPr/>
        </p:nvCxnSpPr>
        <p:spPr>
          <a:xfrm flipH="1">
            <a:off x="2267744" y="2924944"/>
            <a:ext cx="49685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84F0EA1-5985-4351-A716-E1BBB2445D8F}"/>
              </a:ext>
            </a:extLst>
          </p:cNvPr>
          <p:cNvCxnSpPr/>
          <p:nvPr/>
        </p:nvCxnSpPr>
        <p:spPr>
          <a:xfrm>
            <a:off x="3779912" y="4365104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A341120-3515-457D-85DE-FBC5D16E0C13}"/>
              </a:ext>
            </a:extLst>
          </p:cNvPr>
          <p:cNvCxnSpPr/>
          <p:nvPr/>
        </p:nvCxnSpPr>
        <p:spPr>
          <a:xfrm>
            <a:off x="3779912" y="4365104"/>
            <a:ext cx="34563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3122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76988-C0DD-4443-B990-83E64AB9F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505036"/>
            <a:ext cx="8229600" cy="5847928"/>
          </a:xfrm>
        </p:spPr>
        <p:txBody>
          <a:bodyPr/>
          <a:lstStyle/>
          <a:p>
            <a:r>
              <a:rPr lang="es-ES" dirty="0"/>
              <a:t>Registrar los </a:t>
            </a:r>
            <a:r>
              <a:rPr lang="es-ES" dirty="0" err="1"/>
              <a:t>Services</a:t>
            </a:r>
            <a:r>
              <a:rPr lang="es-ES" dirty="0"/>
              <a:t>: los </a:t>
            </a:r>
            <a:r>
              <a:rPr lang="es-ES" dirty="0" err="1"/>
              <a:t>services</a:t>
            </a:r>
            <a:r>
              <a:rPr lang="es-ES" dirty="0"/>
              <a:t> deben ser registrados para que Angular sepa como resolver las dependencias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9.23)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//...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PaDiscountAmountDirective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discountAmount.directive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SimpleDataSource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datasource.model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PaDiscountPipe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PaDiscountAmountDirective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LOCALE_ID,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"es-ES"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SimpleDataSource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DC32D82-0384-4C35-9E4C-93C1E77825A5}"/>
              </a:ext>
            </a:extLst>
          </p:cNvPr>
          <p:cNvCxnSpPr/>
          <p:nvPr/>
        </p:nvCxnSpPr>
        <p:spPr>
          <a:xfrm flipH="1">
            <a:off x="6588224" y="2636912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C20A1AA-CC56-464A-AF37-945E3C111543}"/>
              </a:ext>
            </a:extLst>
          </p:cNvPr>
          <p:cNvCxnSpPr/>
          <p:nvPr/>
        </p:nvCxnSpPr>
        <p:spPr>
          <a:xfrm flipH="1">
            <a:off x="4572000" y="5733256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CEC77720-02E1-4BD7-8F5E-9D189C069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66" y="2668034"/>
            <a:ext cx="938865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6631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96734-E441-4885-9466-C854562A7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sz="2400" u="sng" dirty="0"/>
              <a:t>Actualizar el </a:t>
            </a:r>
            <a:r>
              <a:rPr lang="es-ES" sz="2400" u="sng" dirty="0" err="1"/>
              <a:t>Root</a:t>
            </a:r>
            <a:r>
              <a:rPr lang="es-ES" sz="2400" u="sng" dirty="0"/>
              <a:t> y el </a:t>
            </a:r>
            <a:r>
              <a:rPr lang="es-ES" sz="2400" u="sng" dirty="0" err="1"/>
              <a:t>Template</a:t>
            </a:r>
            <a:r>
              <a:rPr lang="es-ES" sz="2400" u="sng" dirty="0"/>
              <a:t> : (</a:t>
            </a:r>
            <a:r>
              <a:rPr lang="es-ES" sz="2400" dirty="0"/>
              <a:t>Eliminar </a:t>
            </a:r>
            <a:r>
              <a:rPr lang="es-ES" sz="2400" dirty="0" err="1"/>
              <a:t>Model</a:t>
            </a:r>
            <a:r>
              <a:rPr lang="es-ES" sz="2400" dirty="0"/>
              <a:t> </a:t>
            </a:r>
            <a:r>
              <a:rPr lang="es-ES" sz="2400" dirty="0" err="1"/>
              <a:t>Object</a:t>
            </a:r>
            <a:r>
              <a:rPr lang="es-ES" sz="2400" dirty="0"/>
              <a:t>)</a:t>
            </a:r>
            <a:endParaRPr lang="es-ES" sz="2400" u="sng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9.24)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ApplicationRef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//import { Model } from "./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//import { Product } from "./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"./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form.model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= new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addProduct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(p: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this.model.saveProduct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(p);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53174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0DA34-A718-4C02-A846-41EA99FD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dirty="0"/>
              <a:t>Eliminar el Data </a:t>
            </a:r>
            <a:r>
              <a:rPr lang="es-ES" dirty="0" err="1"/>
              <a:t>Bindings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9.25)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row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m-2"&gt;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="col-4 p-2"&gt;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paProductForm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paProductForm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="col-8 p-2"&gt;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paToggleView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paToggleView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A116C7A-C268-42E0-9CD9-670F0A6F54C7}"/>
              </a:ext>
            </a:extLst>
          </p:cNvPr>
          <p:cNvCxnSpPr/>
          <p:nvPr/>
        </p:nvCxnSpPr>
        <p:spPr>
          <a:xfrm flipH="1">
            <a:off x="4572000" y="2780928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8701D026-260C-44F6-83D2-384E282E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786545"/>
            <a:ext cx="1877731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0265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91584C-3D9C-4D69-8DBC-22DFF241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r>
              <a:rPr lang="es-ES" dirty="0"/>
              <a:t>Actualizar los Child </a:t>
            </a:r>
            <a:r>
              <a:rPr lang="es-ES" dirty="0" err="1"/>
              <a:t>Components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productForm.component.ts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9.26)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Output,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"productForm.component.html"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styleUrls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: ["productForm.component.css"]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formSubmitted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//@Output("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paNewProduct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newProductEvent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= new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EventEmitter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&gt;();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99FA7D3-2498-430B-AB3F-E31CE064DEEB}"/>
              </a:ext>
            </a:extLst>
          </p:cNvPr>
          <p:cNvCxnSpPr>
            <a:cxnSpLocks/>
          </p:cNvCxnSpPr>
          <p:nvPr/>
        </p:nvCxnSpPr>
        <p:spPr>
          <a:xfrm flipH="1">
            <a:off x="5364088" y="2924944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23022AAE-E706-44E6-9A1F-C1863411A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6020006"/>
            <a:ext cx="1511939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8244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F1EC15-C056-40F0-A817-FDCCF67B0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Demostración del problema:</a:t>
            </a:r>
          </a:p>
          <a:p>
            <a:r>
              <a:rPr lang="es-ES" dirty="0"/>
              <a:t>Nuevo fichero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discount.service.ts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9.2)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discountValue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.discountValue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discount(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.discountValue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0;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         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applyDiscount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Math.max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(price -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.discountValue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A35FA72-52BA-43A5-B08D-ADA9A94ECD72}"/>
              </a:ext>
            </a:extLst>
          </p:cNvPr>
          <p:cNvCxnSpPr/>
          <p:nvPr/>
        </p:nvCxnSpPr>
        <p:spPr>
          <a:xfrm flipV="1">
            <a:off x="2699792" y="234888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88AC1E1-5B47-46DB-ADE5-3B5731193B0C}"/>
              </a:ext>
            </a:extLst>
          </p:cNvPr>
          <p:cNvCxnSpPr/>
          <p:nvPr/>
        </p:nvCxnSpPr>
        <p:spPr>
          <a:xfrm>
            <a:off x="2699792" y="2636912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3312DC9-5257-4194-9BAA-973D8A59417D}"/>
              </a:ext>
            </a:extLst>
          </p:cNvPr>
          <p:cNvCxnSpPr/>
          <p:nvPr/>
        </p:nvCxnSpPr>
        <p:spPr>
          <a:xfrm flipV="1">
            <a:off x="5796136" y="170080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33DB4C-7A3F-4254-863F-DBAE5145F1EB}"/>
              </a:ext>
            </a:extLst>
          </p:cNvPr>
          <p:cNvSpPr txBox="1"/>
          <p:nvPr/>
        </p:nvSpPr>
        <p:spPr>
          <a:xfrm>
            <a:off x="5796136" y="1700808"/>
            <a:ext cx="3240358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Almacena un número que es usado para reducir el precio del producto en el data </a:t>
            </a:r>
            <a:r>
              <a:rPr lang="es-ES" sz="1200" b="1" dirty="0" err="1"/>
              <a:t>model</a:t>
            </a:r>
            <a:endParaRPr lang="es-ES" sz="1200" b="1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373D0A7-8996-46E4-8333-90F7F7CDCB4B}"/>
              </a:ext>
            </a:extLst>
          </p:cNvPr>
          <p:cNvCxnSpPr>
            <a:cxnSpLocks/>
          </p:cNvCxnSpPr>
          <p:nvPr/>
        </p:nvCxnSpPr>
        <p:spPr>
          <a:xfrm>
            <a:off x="6300192" y="2780928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2003FE-DE02-411F-8522-F73EE9D62979}"/>
              </a:ext>
            </a:extLst>
          </p:cNvPr>
          <p:cNvSpPr txBox="1"/>
          <p:nvPr/>
        </p:nvSpPr>
        <p:spPr>
          <a:xfrm>
            <a:off x="6297345" y="3474964"/>
            <a:ext cx="2664293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err="1"/>
              <a:t>Getters</a:t>
            </a:r>
            <a:r>
              <a:rPr lang="es-ES" sz="1200" b="1" dirty="0"/>
              <a:t> y </a:t>
            </a:r>
            <a:r>
              <a:rPr lang="es-ES" sz="1200" b="1" dirty="0" err="1"/>
              <a:t>Setters</a:t>
            </a:r>
            <a:r>
              <a:rPr lang="es-ES" sz="1200" b="1" dirty="0"/>
              <a:t> para exponer el valor de la variable </a:t>
            </a:r>
            <a:r>
              <a:rPr lang="es-ES" sz="1200" b="1" dirty="0" err="1"/>
              <a:t>discountValue</a:t>
            </a:r>
            <a:endParaRPr lang="es-ES" sz="1200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1A11C4D-7A4C-47F8-AEF7-97B75A0DB57E}"/>
              </a:ext>
            </a:extLst>
          </p:cNvPr>
          <p:cNvCxnSpPr/>
          <p:nvPr/>
        </p:nvCxnSpPr>
        <p:spPr>
          <a:xfrm>
            <a:off x="2843808" y="508518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E0A2DD2-9A60-4EF8-B336-627F66AF6A9A}"/>
              </a:ext>
            </a:extLst>
          </p:cNvPr>
          <p:cNvCxnSpPr/>
          <p:nvPr/>
        </p:nvCxnSpPr>
        <p:spPr>
          <a:xfrm>
            <a:off x="2843808" y="5085184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C56EB1F-F5E8-4CF5-A390-B326878D61CF}"/>
              </a:ext>
            </a:extLst>
          </p:cNvPr>
          <p:cNvSpPr txBox="1"/>
          <p:nvPr/>
        </p:nvSpPr>
        <p:spPr>
          <a:xfrm>
            <a:off x="6657384" y="4762018"/>
            <a:ext cx="230425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Método que reduce el precio asegurándose que nunca será menor de 5€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0" y="0"/>
            <a:ext cx="912345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Declaración de Dependencias en </a:t>
            </a:r>
            <a:r>
              <a:rPr lang="es-ES" sz="2400" b="1" dirty="0"/>
              <a:t>Componentes</a:t>
            </a:r>
          </a:p>
        </p:txBody>
      </p:sp>
    </p:spTree>
    <p:extLst>
      <p:ext uri="{BB962C8B-B14F-4D97-AF65-F5344CB8AC3E}">
        <p14:creationId xmlns:p14="http://schemas.microsoft.com/office/powerpoint/2010/main" val="461340584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937778-028D-4DBC-844F-D2BDDB1D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submitForm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.formSubmitted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form.valid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this.newProductEvent.emit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this.newProduct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.model.saveProduct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.newProduct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.newProduct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.form.reset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.formSubmitted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8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E9F05F9-996C-4F06-A7A7-8ED5823AD545}"/>
              </a:ext>
            </a:extLst>
          </p:cNvPr>
          <p:cNvCxnSpPr>
            <a:cxnSpLocks/>
          </p:cNvCxnSpPr>
          <p:nvPr/>
        </p:nvCxnSpPr>
        <p:spPr>
          <a:xfrm flipH="1">
            <a:off x="6444208" y="2492896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65389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31ADC-0F28-428C-8553-36678278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productTable.component.ts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9.27)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Input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"productTable.component.html"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discounter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= new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//@Input("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dataModel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.dataModel.getProduct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 //…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5AB27D5-F37D-43F7-8A37-FE1534199D80}"/>
              </a:ext>
            </a:extLst>
          </p:cNvPr>
          <p:cNvCxnSpPr/>
          <p:nvPr/>
        </p:nvCxnSpPr>
        <p:spPr>
          <a:xfrm flipH="1">
            <a:off x="5508104" y="5013176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918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/>
              <a:t>Ejercicio Propuesto(9.1)</a:t>
            </a:r>
          </a:p>
          <a:p>
            <a:pPr marL="0" indent="0">
              <a:buNone/>
            </a:pPr>
            <a:r>
              <a:rPr lang="es-ES" dirty="0"/>
              <a:t>1. Añadir propiedad Price al modelo :</a:t>
            </a:r>
          </a:p>
          <a:p>
            <a:r>
              <a:rPr lang="en-US" sz="1800" dirty="0"/>
              <a:t>(1, "Agile",20, "John Jones",</a:t>
            </a:r>
            <a:r>
              <a:rPr lang="en-US" sz="1800" b="1" dirty="0"/>
              <a:t>274</a:t>
            </a:r>
            <a:r>
              <a:rPr lang="en-US" sz="1800" dirty="0"/>
              <a:t>),</a:t>
            </a:r>
          </a:p>
          <a:p>
            <a:r>
              <a:rPr lang="en-US" sz="1800" dirty="0"/>
              <a:t>(2, "C#", 15, "John Jones", </a:t>
            </a:r>
            <a:r>
              <a:rPr lang="en-US" sz="1800" b="1" dirty="0"/>
              <a:t>345.23</a:t>
            </a:r>
            <a:r>
              <a:rPr lang="en-US" sz="1800" dirty="0"/>
              <a:t>),</a:t>
            </a:r>
          </a:p>
          <a:p>
            <a:r>
              <a:rPr lang="en-US" sz="1800" dirty="0"/>
              <a:t>(3, "Angular", 13, "Ross Miller", </a:t>
            </a:r>
            <a:r>
              <a:rPr lang="en-US" sz="1800" b="1" dirty="0"/>
              <a:t>452</a:t>
            </a:r>
            <a:r>
              <a:rPr lang="en-US" sz="1800" dirty="0"/>
              <a:t>),</a:t>
            </a:r>
          </a:p>
          <a:p>
            <a:r>
              <a:rPr lang="en-US" sz="1800" dirty="0"/>
              <a:t>(4, "Java",10, "Alex Walker", </a:t>
            </a:r>
            <a:r>
              <a:rPr lang="en-US" sz="1800" b="1" dirty="0"/>
              <a:t>232.2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Preparar</a:t>
            </a:r>
            <a:r>
              <a:rPr lang="en-US" dirty="0"/>
              <a:t> un </a:t>
            </a:r>
            <a:r>
              <a:rPr lang="en-US" i="1" dirty="0" err="1"/>
              <a:t>servicio</a:t>
            </a:r>
            <a:r>
              <a:rPr lang="en-US" i="1" dirty="0"/>
              <a:t> injectable </a:t>
            </a:r>
            <a:r>
              <a:rPr lang="en-US" dirty="0"/>
              <a:t>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un </a:t>
            </a:r>
            <a:r>
              <a:rPr lang="en-US" dirty="0" err="1"/>
              <a:t>descuento</a:t>
            </a:r>
            <a:r>
              <a:rPr lang="en-US" dirty="0"/>
              <a:t> al </a:t>
            </a:r>
            <a:r>
              <a:rPr lang="en-US" dirty="0" err="1"/>
              <a:t>precio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parte de la </a:t>
            </a:r>
            <a:r>
              <a:rPr lang="en-US" dirty="0" err="1"/>
              <a:t>aplicación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Aplicar</a:t>
            </a:r>
            <a:r>
              <a:rPr lang="en-US" dirty="0"/>
              <a:t> el </a:t>
            </a:r>
            <a:r>
              <a:rPr lang="en-US" dirty="0" err="1"/>
              <a:t>servicio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pipe a la </a:t>
            </a:r>
            <a:r>
              <a:rPr lang="en-US" dirty="0" err="1"/>
              <a:t>propiedad</a:t>
            </a:r>
            <a:r>
              <a:rPr lang="en-US" dirty="0"/>
              <a:t> </a:t>
            </a:r>
            <a:r>
              <a:rPr lang="en-US" i="1" dirty="0"/>
              <a:t>Price</a:t>
            </a:r>
            <a:r>
              <a:rPr lang="en-US" dirty="0"/>
              <a:t> de la table.</a:t>
            </a:r>
          </a:p>
          <a:p>
            <a:pPr marL="0" indent="0">
              <a:buNone/>
            </a:pPr>
            <a:r>
              <a:rPr lang="en-US" dirty="0"/>
              <a:t>4. Mediante el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Servicios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Directivas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servicio</a:t>
            </a:r>
            <a:r>
              <a:rPr lang="en-US" dirty="0"/>
              <a:t>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especificar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dirty="0" err="1"/>
              <a:t>Descuento</a:t>
            </a:r>
            <a:r>
              <a:rPr lang="en-US" dirty="0"/>
              <a:t> </a:t>
            </a:r>
            <a:r>
              <a:rPr lang="en-US" dirty="0" err="1"/>
              <a:t>enlazada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binding al input </a:t>
            </a:r>
            <a:r>
              <a:rPr lang="en-US" dirty="0" err="1"/>
              <a:t>descuento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punto</a:t>
            </a:r>
            <a:r>
              <a:rPr lang="en-US" dirty="0"/>
              <a:t> 2.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02868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5. Realizar un aislamiento del Servicio inyectando dependencias para que cada clase pueda ser separada y testeada individualmente.</a:t>
            </a:r>
          </a:p>
        </p:txBody>
      </p:sp>
    </p:spTree>
    <p:extLst>
      <p:ext uri="{BB962C8B-B14F-4D97-AF65-F5344CB8AC3E}">
        <p14:creationId xmlns:p14="http://schemas.microsoft.com/office/powerpoint/2010/main" val="2939840326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FD090F-B1EA-48EE-A804-8E04EB57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dirty="0"/>
              <a:t>1er componente que hace uso del servicio:</a:t>
            </a:r>
          </a:p>
          <a:p>
            <a:pPr marL="0" indent="0">
              <a:buNone/>
            </a:pPr>
            <a:r>
              <a:rPr lang="es-ES" sz="2000" dirty="0"/>
              <a:t>Nuevo fichero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discountDisplay.component.ts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9.3)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Input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paDiscountDisplay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template: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`&lt;div class="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-info text-white p-2"&gt;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The discount is {{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discounter.discount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&lt;/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&gt;`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@Input(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discounter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C6B48E6-8780-4692-AF06-A8BC20DCFE70}"/>
              </a:ext>
            </a:extLst>
          </p:cNvPr>
          <p:cNvSpPr txBox="1"/>
          <p:nvPr/>
        </p:nvSpPr>
        <p:spPr>
          <a:xfrm>
            <a:off x="4199384" y="4692069"/>
            <a:ext cx="4716016" cy="132343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b="1" i="1" dirty="0" err="1"/>
              <a:t>DiscountDisplayComponent</a:t>
            </a:r>
            <a:r>
              <a:rPr lang="es-ES" sz="1600" b="1" dirty="0"/>
              <a:t> usa una plantilla en línea para mostrar la cantidad a descontar, la cual se obtiene desde el objeto </a:t>
            </a:r>
            <a:r>
              <a:rPr lang="es-ES" sz="1600" b="1" i="1" dirty="0" err="1"/>
              <a:t>DiscountService</a:t>
            </a:r>
            <a:r>
              <a:rPr lang="es-ES" sz="1600" b="1" dirty="0"/>
              <a:t> recibida a través de una propiedad input.</a:t>
            </a:r>
          </a:p>
        </p:txBody>
      </p:sp>
    </p:spTree>
    <p:extLst>
      <p:ext uri="{BB962C8B-B14F-4D97-AF65-F5344CB8AC3E}">
        <p14:creationId xmlns:p14="http://schemas.microsoft.com/office/powerpoint/2010/main" val="87599423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3EFC7-6CA3-40DB-9564-D94AA8BED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r>
              <a:rPr lang="es-ES" dirty="0"/>
              <a:t>2º componente que hace uso del servicio: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sz="2000" dirty="0"/>
              <a:t>Nuevo fichero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discountEditor.component.ts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9.4)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Input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paDiscountEditor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`&lt;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form-group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&lt;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&lt;input [(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ngModel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)]="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discounter.discount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     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-control" 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 /&gt;              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&lt;/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&gt;`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@Input(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discounter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22806C-D995-493F-A7CC-F22A17699824}"/>
              </a:ext>
            </a:extLst>
          </p:cNvPr>
          <p:cNvSpPr txBox="1"/>
          <p:nvPr/>
        </p:nvSpPr>
        <p:spPr>
          <a:xfrm>
            <a:off x="3923928" y="4869160"/>
            <a:ext cx="5040560" cy="132343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b="1" i="1" dirty="0" err="1"/>
              <a:t>DiscountEditorComponent</a:t>
            </a:r>
            <a:r>
              <a:rPr lang="es-ES" sz="1600" b="1" dirty="0"/>
              <a:t> usa una plantilla </a:t>
            </a:r>
            <a:r>
              <a:rPr lang="es-ES" sz="1600" b="1" dirty="0" err="1"/>
              <a:t>inline</a:t>
            </a:r>
            <a:r>
              <a:rPr lang="es-ES" sz="1600" b="1" dirty="0"/>
              <a:t> con un input que permite editar la cantidad a descontar. El input tiene un </a:t>
            </a:r>
            <a:r>
              <a:rPr lang="es-ES" sz="1600" b="1" i="1" dirty="0" err="1"/>
              <a:t>two-way</a:t>
            </a:r>
            <a:r>
              <a:rPr lang="es-ES" sz="1600" b="1" i="1" dirty="0"/>
              <a:t> </a:t>
            </a:r>
            <a:r>
              <a:rPr lang="es-ES" sz="1600" b="1" i="1" dirty="0" err="1"/>
              <a:t>binding</a:t>
            </a:r>
            <a:r>
              <a:rPr lang="es-ES" sz="1600" b="1" i="1" dirty="0"/>
              <a:t> </a:t>
            </a:r>
            <a:r>
              <a:rPr lang="es-ES" sz="1600" b="1" dirty="0"/>
              <a:t>sobre la propiedad </a:t>
            </a:r>
            <a:r>
              <a:rPr lang="es-ES" sz="1600" b="1" i="1" dirty="0" err="1"/>
              <a:t>DiscountService.discount</a:t>
            </a:r>
            <a:r>
              <a:rPr lang="es-ES" sz="1600" b="1" i="1" dirty="0"/>
              <a:t> </a:t>
            </a:r>
            <a:r>
              <a:rPr lang="es-ES" sz="1600" b="1" dirty="0"/>
              <a:t>mediante la directiva </a:t>
            </a:r>
            <a:r>
              <a:rPr lang="es-ES" sz="1600" b="1" i="1" dirty="0" err="1"/>
              <a:t>ngModel</a:t>
            </a:r>
            <a:endParaRPr lang="es-ES" sz="1600" b="1" i="1" dirty="0"/>
          </a:p>
        </p:txBody>
      </p:sp>
    </p:spTree>
    <p:extLst>
      <p:ext uri="{BB962C8B-B14F-4D97-AF65-F5344CB8AC3E}">
        <p14:creationId xmlns:p14="http://schemas.microsoft.com/office/powerpoint/2010/main" val="83934026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2AB95-4861-477A-95DB-04A97868F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r>
              <a:rPr lang="es-ES" sz="2400" dirty="0"/>
              <a:t>Activamos los </a:t>
            </a:r>
            <a:r>
              <a:rPr lang="es-ES" sz="2400" dirty="0" err="1"/>
              <a:t>Components</a:t>
            </a:r>
            <a:r>
              <a:rPr lang="es-ES" sz="2400" dirty="0"/>
              <a:t>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app.module.ts</a:t>
            </a:r>
            <a:r>
              <a:rPr lang="es-ES" sz="2400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9.5)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attr.directive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twoway.directive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structure.directive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iterator.directive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cellColorSwitcher.directive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productTable.component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productForm.component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toggleView.component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addTax.pipe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categoryFilter.pipe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LOCALE_ID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'@angular/common/locales/es'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6264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F176B-67CB-4DE5-87D3-A85476B7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endParaRPr lang="es-E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discountDisplay.component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discountEditor.component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LOCALE_ID,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"es-ES"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}],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1411373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AC3DB-FC07-43D8-B72C-7A1B0342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Añadimos los </a:t>
            </a:r>
            <a:r>
              <a:rPr lang="es-ES" dirty="0" err="1"/>
              <a:t>Components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productTable.component.html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9.6)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paFor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= index; let odd = odd;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let even = even"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"EUE":"€"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paDiscountEditor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discounter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discounter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paDiscountEditor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paDiscountDisplay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discounter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discounter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paDiscountDisplay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AC7C18D-37EC-4691-83EB-283DC66B7BB1}"/>
              </a:ext>
            </a:extLst>
          </p:cNvPr>
          <p:cNvCxnSpPr/>
          <p:nvPr/>
        </p:nvCxnSpPr>
        <p:spPr>
          <a:xfrm flipH="1">
            <a:off x="6012160" y="566124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3C0EEAE-382B-4A28-8DAD-6476F3E4DAF0}"/>
              </a:ext>
            </a:extLst>
          </p:cNvPr>
          <p:cNvCxnSpPr/>
          <p:nvPr/>
        </p:nvCxnSpPr>
        <p:spPr>
          <a:xfrm flipH="1">
            <a:off x="6012160" y="587727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FFA66E2-A3A5-440A-B279-0BCF8384155A}"/>
              </a:ext>
            </a:extLst>
          </p:cNvPr>
          <p:cNvCxnSpPr/>
          <p:nvPr/>
        </p:nvCxnSpPr>
        <p:spPr>
          <a:xfrm flipV="1">
            <a:off x="6804248" y="4509120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9D1B9503-5469-4F3C-BE9F-451B8505F196}"/>
              </a:ext>
            </a:extLst>
          </p:cNvPr>
          <p:cNvSpPr txBox="1"/>
          <p:nvPr/>
        </p:nvSpPr>
        <p:spPr>
          <a:xfrm>
            <a:off x="6821437" y="4508719"/>
            <a:ext cx="2160233" cy="181588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Estos elementos corresponden a las propiedades </a:t>
            </a:r>
            <a:r>
              <a:rPr lang="es-ES" sz="1400" b="1" i="1" dirty="0"/>
              <a:t>selector</a:t>
            </a:r>
            <a:r>
              <a:rPr lang="es-ES" sz="1400" b="1" dirty="0"/>
              <a:t> de los </a:t>
            </a:r>
            <a:r>
              <a:rPr lang="es-ES" sz="1400" b="1" i="1" dirty="0" err="1"/>
              <a:t>Components</a:t>
            </a:r>
            <a:r>
              <a:rPr lang="es-ES" sz="1400" b="1" dirty="0"/>
              <a:t> y usan data </a:t>
            </a:r>
            <a:r>
              <a:rPr lang="es-ES" sz="1400" b="1" dirty="0" err="1"/>
              <a:t>bindings</a:t>
            </a:r>
            <a:r>
              <a:rPr lang="es-ES" sz="1400" b="1" dirty="0"/>
              <a:t> para suministrar valores a las propiedades </a:t>
            </a:r>
            <a:r>
              <a:rPr lang="es-ES" sz="1400" b="1" i="1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9193904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1D70EF-37FF-4917-A1E6-AC75E0D1E00D}"/>
</file>

<file path=customXml/itemProps2.xml><?xml version="1.0" encoding="utf-8"?>
<ds:datastoreItem xmlns:ds="http://schemas.openxmlformats.org/officeDocument/2006/customXml" ds:itemID="{1B6FA15D-7666-4A7B-A917-849CCD1D9505}"/>
</file>

<file path=customXml/itemProps3.xml><?xml version="1.0" encoding="utf-8"?>
<ds:datastoreItem xmlns:ds="http://schemas.openxmlformats.org/officeDocument/2006/customXml" ds:itemID="{114A845C-A41E-4E35-98DC-2D944CE4C2D1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12313</TotalTime>
  <Words>5698</Words>
  <Application>Microsoft Office PowerPoint</Application>
  <PresentationFormat>Presentación en pantalla (4:3)</PresentationFormat>
  <Paragraphs>726</Paragraphs>
  <Slides>43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Constantia</vt:lpstr>
      <vt:lpstr>Wingdings 2</vt:lpstr>
      <vt:lpstr>Tema1</vt:lpstr>
      <vt:lpstr>ANGULAR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Vázquez Albarrán</cp:lastModifiedBy>
  <cp:revision>475</cp:revision>
  <dcterms:created xsi:type="dcterms:W3CDTF">2012-09-30T16:13:01Z</dcterms:created>
  <dcterms:modified xsi:type="dcterms:W3CDTF">2021-09-14T10:10:15Z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