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6"/>
  </p:notesMasterIdLst>
  <p:sldIdLst>
    <p:sldId id="256" r:id="rId5"/>
    <p:sldId id="288" r:id="rId6"/>
    <p:sldId id="270" r:id="rId7"/>
    <p:sldId id="271" r:id="rId8"/>
    <p:sldId id="287" r:id="rId9"/>
    <p:sldId id="272" r:id="rId10"/>
    <p:sldId id="273" r:id="rId11"/>
    <p:sldId id="274" r:id="rId12"/>
    <p:sldId id="275" r:id="rId13"/>
    <p:sldId id="276" r:id="rId14"/>
    <p:sldId id="277" r:id="rId15"/>
    <p:sldId id="278" r:id="rId16"/>
    <p:sldId id="289" r:id="rId17"/>
    <p:sldId id="280" r:id="rId18"/>
    <p:sldId id="281" r:id="rId19"/>
    <p:sldId id="282" r:id="rId20"/>
    <p:sldId id="283" r:id="rId21"/>
    <p:sldId id="290" r:id="rId22"/>
    <p:sldId id="284" r:id="rId23"/>
    <p:sldId id="285" r:id="rId24"/>
    <p:sldId id="286"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62" autoAdjust="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C6F23-6FFD-4FB4-8F21-6FFA694738A5}" type="datetimeFigureOut">
              <a:rPr lang="es-ES" smtClean="0"/>
              <a:t>19/10/2021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66166-2153-4665-B99E-CDA666243116}" type="slidenum">
              <a:rPr lang="es-ES" smtClean="0"/>
              <a:t>‹Nº›</a:t>
            </a:fld>
            <a:endParaRPr lang="es-ES"/>
          </a:p>
        </p:txBody>
      </p:sp>
    </p:spTree>
    <p:extLst>
      <p:ext uri="{BB962C8B-B14F-4D97-AF65-F5344CB8AC3E}">
        <p14:creationId xmlns:p14="http://schemas.microsoft.com/office/powerpoint/2010/main" val="78182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966166-2153-4665-B99E-CDA666243116}" type="slidenum">
              <a:rPr lang="es-ES" smtClean="0"/>
              <a:t>10</a:t>
            </a:fld>
            <a:endParaRPr lang="es-ES"/>
          </a:p>
        </p:txBody>
      </p:sp>
    </p:spTree>
    <p:extLst>
      <p:ext uri="{BB962C8B-B14F-4D97-AF65-F5344CB8AC3E}">
        <p14:creationId xmlns:p14="http://schemas.microsoft.com/office/powerpoint/2010/main" val="219872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Este tipo de clases no pueden ser instanciadas ya que se usan para definir comportamientos independientemente de su concreción. Su implementación en </a:t>
            </a:r>
            <a:r>
              <a:rPr lang="es-MX" sz="1200" b="0" i="0" kern="1200" dirty="0" err="1">
                <a:solidFill>
                  <a:schemeClr val="tx1"/>
                </a:solidFill>
                <a:effectLst/>
                <a:latin typeface="+mn-lt"/>
                <a:ea typeface="+mn-ea"/>
                <a:cs typeface="+mn-cs"/>
              </a:rPr>
              <a:t>typescript</a:t>
            </a:r>
            <a:r>
              <a:rPr lang="es-MX" sz="1200" b="0" i="0" kern="1200" dirty="0">
                <a:solidFill>
                  <a:schemeClr val="tx1"/>
                </a:solidFill>
                <a:effectLst/>
                <a:latin typeface="+mn-lt"/>
                <a:ea typeface="+mn-ea"/>
                <a:cs typeface="+mn-cs"/>
              </a:rPr>
              <a:t> es similar a la de una clase normal con la diferencia que hay que anteponer el termino </a:t>
            </a:r>
            <a:r>
              <a:rPr lang="es-MX" sz="1200" b="1" i="0" kern="1200" dirty="0" err="1">
                <a:solidFill>
                  <a:schemeClr val="tx1"/>
                </a:solidFill>
                <a:effectLst/>
                <a:latin typeface="+mn-lt"/>
                <a:ea typeface="+mn-ea"/>
                <a:cs typeface="+mn-cs"/>
              </a:rPr>
              <a:t>abstract</a:t>
            </a:r>
            <a:r>
              <a:rPr lang="es-MX" sz="1200" b="1" i="0" kern="1200" dirty="0">
                <a:solidFill>
                  <a:schemeClr val="tx1"/>
                </a:solidFill>
                <a:effectLst/>
                <a:latin typeface="+mn-lt"/>
                <a:ea typeface="+mn-ea"/>
                <a:cs typeface="+mn-cs"/>
              </a:rPr>
              <a:t> </a:t>
            </a:r>
            <a:r>
              <a:rPr lang="es-MX" sz="1200" b="0" i="0" kern="1200" dirty="0">
                <a:solidFill>
                  <a:schemeClr val="tx1"/>
                </a:solidFill>
                <a:effectLst/>
                <a:latin typeface="+mn-lt"/>
                <a:ea typeface="+mn-ea"/>
                <a:cs typeface="+mn-cs"/>
              </a:rPr>
              <a:t>antes de declararlas.</a:t>
            </a:r>
            <a:endParaRPr lang="es-ES" dirty="0"/>
          </a:p>
        </p:txBody>
      </p:sp>
      <p:sp>
        <p:nvSpPr>
          <p:cNvPr id="4" name="Marcador de número de diapositiva 3"/>
          <p:cNvSpPr>
            <a:spLocks noGrp="1"/>
          </p:cNvSpPr>
          <p:nvPr>
            <p:ph type="sldNum" sz="quarter" idx="5"/>
          </p:nvPr>
        </p:nvSpPr>
        <p:spPr/>
        <p:txBody>
          <a:bodyPr/>
          <a:lstStyle/>
          <a:p>
            <a:fld id="{F5966166-2153-4665-B99E-CDA666243116}" type="slidenum">
              <a:rPr lang="es-ES" smtClean="0"/>
              <a:t>16</a:t>
            </a:fld>
            <a:endParaRPr lang="es-ES"/>
          </a:p>
        </p:txBody>
      </p:sp>
    </p:spTree>
    <p:extLst>
      <p:ext uri="{BB962C8B-B14F-4D97-AF65-F5344CB8AC3E}">
        <p14:creationId xmlns:p14="http://schemas.microsoft.com/office/powerpoint/2010/main" val="69866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kern="1200" dirty="0">
                <a:solidFill>
                  <a:schemeClr val="tx1"/>
                </a:solidFill>
                <a:effectLst/>
                <a:latin typeface="+mn-lt"/>
                <a:ea typeface="+mn-ea"/>
                <a:cs typeface="+mn-cs"/>
              </a:rPr>
              <a:t>Las interfaces son abstracciones que definen el comportamiento de las clases que la implementan. Son muy prácticas ya que nos permiten decirle al compilador cual es el  comportamiento que debe esperar del objeto que definamos. Como ocurre en otros lenguajes de programación, </a:t>
            </a:r>
            <a:r>
              <a:rPr lang="es-MX" sz="1200" b="0" i="0" kern="1200" dirty="0" err="1">
                <a:solidFill>
                  <a:schemeClr val="tx1"/>
                </a:solidFill>
                <a:effectLst/>
                <a:latin typeface="+mn-lt"/>
                <a:ea typeface="+mn-ea"/>
                <a:cs typeface="+mn-cs"/>
              </a:rPr>
              <a:t>TypeScript</a:t>
            </a:r>
            <a:r>
              <a:rPr lang="es-MX" sz="1200" b="0" i="0" kern="1200" dirty="0">
                <a:solidFill>
                  <a:schemeClr val="tx1"/>
                </a:solidFill>
                <a:effectLst/>
                <a:latin typeface="+mn-lt"/>
                <a:ea typeface="+mn-ea"/>
                <a:cs typeface="+mn-cs"/>
              </a:rPr>
              <a:t> no requiere que un objeto tenga exactamente la misma estructura definida por la interfaz. Para que se los considere válidos, los objetos pueden tener cualquier forma siempre que definan las funciones y propiedades requeridas por la interfaz que implementan.</a:t>
            </a:r>
            <a:endParaRPr lang="es-ES" dirty="0"/>
          </a:p>
        </p:txBody>
      </p:sp>
      <p:sp>
        <p:nvSpPr>
          <p:cNvPr id="4" name="Marcador de número de diapositiva 3"/>
          <p:cNvSpPr>
            <a:spLocks noGrp="1"/>
          </p:cNvSpPr>
          <p:nvPr>
            <p:ph type="sldNum" sz="quarter" idx="5"/>
          </p:nvPr>
        </p:nvSpPr>
        <p:spPr/>
        <p:txBody>
          <a:bodyPr/>
          <a:lstStyle/>
          <a:p>
            <a:fld id="{F5966166-2153-4665-B99E-CDA666243116}" type="slidenum">
              <a:rPr lang="es-ES" smtClean="0"/>
              <a:t>17</a:t>
            </a:fld>
            <a:endParaRPr lang="es-ES"/>
          </a:p>
        </p:txBody>
      </p:sp>
    </p:spTree>
    <p:extLst>
      <p:ext uri="{BB962C8B-B14F-4D97-AF65-F5344CB8AC3E}">
        <p14:creationId xmlns:p14="http://schemas.microsoft.com/office/powerpoint/2010/main" val="424589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que funcione en el fichero </a:t>
            </a:r>
            <a:r>
              <a:rPr lang="es-ES" dirty="0" err="1"/>
              <a:t>tsconfig.ts</a:t>
            </a:r>
            <a:r>
              <a:rPr lang="es-ES" dirty="0"/>
              <a:t> </a:t>
            </a:r>
          </a:p>
          <a:p>
            <a:r>
              <a:rPr lang="es-ES" sz="1200" kern="1200" dirty="0">
                <a:solidFill>
                  <a:schemeClr val="tx1"/>
                </a:solidFill>
                <a:latin typeface="+mn-lt"/>
                <a:ea typeface="+mn-ea"/>
                <a:cs typeface="+mn-cs"/>
              </a:rPr>
              <a:t>"</a:t>
            </a:r>
            <a:r>
              <a:rPr lang="es-ES" sz="1200" kern="1200" dirty="0" err="1">
                <a:solidFill>
                  <a:schemeClr val="tx1"/>
                </a:solidFill>
                <a:latin typeface="+mn-lt"/>
                <a:ea typeface="+mn-ea"/>
                <a:cs typeface="+mn-cs"/>
              </a:rPr>
              <a:t>experimentalDecorators</a:t>
            </a:r>
            <a:r>
              <a:rPr lang="es-ES" sz="1200" kern="1200" dirty="0">
                <a:solidFill>
                  <a:schemeClr val="tx1"/>
                </a:solidFill>
                <a:latin typeface="+mn-lt"/>
                <a:ea typeface="+mn-ea"/>
                <a:cs typeface="+mn-cs"/>
              </a:rPr>
              <a:t>": true</a:t>
            </a:r>
            <a:endParaRPr lang="es-ES" dirty="0"/>
          </a:p>
        </p:txBody>
      </p:sp>
      <p:sp>
        <p:nvSpPr>
          <p:cNvPr id="4" name="Marcador de número de diapositiva 3"/>
          <p:cNvSpPr>
            <a:spLocks noGrp="1"/>
          </p:cNvSpPr>
          <p:nvPr>
            <p:ph type="sldNum" sz="quarter" idx="5"/>
          </p:nvPr>
        </p:nvSpPr>
        <p:spPr/>
        <p:txBody>
          <a:bodyPr/>
          <a:lstStyle/>
          <a:p>
            <a:fld id="{F5966166-2153-4665-B99E-CDA666243116}" type="slidenum">
              <a:rPr lang="es-ES" smtClean="0"/>
              <a:t>19</a:t>
            </a:fld>
            <a:endParaRPr lang="es-ES"/>
          </a:p>
        </p:txBody>
      </p:sp>
    </p:spTree>
    <p:extLst>
      <p:ext uri="{BB962C8B-B14F-4D97-AF65-F5344CB8AC3E}">
        <p14:creationId xmlns:p14="http://schemas.microsoft.com/office/powerpoint/2010/main" val="3886026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p>
        </p:txBody>
      </p:sp>
      <p:sp>
        <p:nvSpPr>
          <p:cNvPr id="4" name="29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5" name="18 Marcador de pie de página"/>
          <p:cNvSpPr>
            <a:spLocks noGrp="1"/>
          </p:cNvSpPr>
          <p:nvPr>
            <p:ph type="ftr" sz="quarter" idx="11"/>
          </p:nvPr>
        </p:nvSpPr>
        <p:spPr/>
        <p:txBody>
          <a:bodyPr/>
          <a:lstStyle>
            <a:lvl1pPr>
              <a:defRPr/>
            </a:lvl1pPr>
          </a:lstStyle>
          <a:p>
            <a:endParaRPr lang="es-ES"/>
          </a:p>
        </p:txBody>
      </p:sp>
      <p:sp>
        <p:nvSpPr>
          <p:cNvPr id="6" name="26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transition spd="slow">
    <p:zoom/>
    <p:sndAc>
      <p:stSnd>
        <p:snd r:embed="rId2" name="wind.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9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5" name="21 Marcador de pie de página"/>
          <p:cNvSpPr>
            <a:spLocks noGrp="1"/>
          </p:cNvSpPr>
          <p:nvPr>
            <p:ph type="ftr" sz="quarter" idx="11"/>
          </p:nvPr>
        </p:nvSpPr>
        <p:spPr/>
        <p:txBody>
          <a:bodyPr/>
          <a:lstStyle>
            <a:lvl1pPr>
              <a:defRPr/>
            </a:lvl1pPr>
          </a:lstStyle>
          <a:p>
            <a:endParaRPr lang="es-ES"/>
          </a:p>
        </p:txBody>
      </p:sp>
      <p:sp>
        <p:nvSpPr>
          <p:cNvPr id="6" name="17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masterClrMapping/>
  </p:clrMapOvr>
  <p:transition spd="slow">
    <p:zoom/>
    <p:sndAc>
      <p:stSnd>
        <p:snd r:embed="rId1" name="wind.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914401"/>
            <a:ext cx="6019800" cy="521176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9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5" name="21 Marcador de pie de página"/>
          <p:cNvSpPr>
            <a:spLocks noGrp="1"/>
          </p:cNvSpPr>
          <p:nvPr>
            <p:ph type="ftr" sz="quarter" idx="11"/>
          </p:nvPr>
        </p:nvSpPr>
        <p:spPr/>
        <p:txBody>
          <a:bodyPr/>
          <a:lstStyle>
            <a:lvl1pPr>
              <a:defRPr/>
            </a:lvl1pPr>
          </a:lstStyle>
          <a:p>
            <a:endParaRPr lang="es-ES"/>
          </a:p>
        </p:txBody>
      </p:sp>
      <p:sp>
        <p:nvSpPr>
          <p:cNvPr id="6" name="17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masterClrMapping/>
  </p:clrMapOvr>
  <p:transition spd="slow">
    <p:zoom/>
    <p:sndAc>
      <p:stSnd>
        <p:snd r:embed="rId1" name="wind.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9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5" name="21 Marcador de pie de página"/>
          <p:cNvSpPr>
            <a:spLocks noGrp="1"/>
          </p:cNvSpPr>
          <p:nvPr>
            <p:ph type="ftr" sz="quarter" idx="11"/>
          </p:nvPr>
        </p:nvSpPr>
        <p:spPr/>
        <p:txBody>
          <a:bodyPr/>
          <a:lstStyle>
            <a:lvl1pPr>
              <a:defRPr/>
            </a:lvl1pPr>
          </a:lstStyle>
          <a:p>
            <a:endParaRPr lang="es-ES"/>
          </a:p>
        </p:txBody>
      </p:sp>
      <p:sp>
        <p:nvSpPr>
          <p:cNvPr id="6" name="17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masterClrMapping/>
  </p:clrMapOvr>
  <p:transition spd="slow">
    <p:zoom/>
    <p:sndAc>
      <p:stSnd>
        <p:snd r:embed="rId1" name="wind.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s-ES"/>
              <a:t>Haga clic para modificar el estilo de título del patrón</a:t>
            </a:r>
          </a:p>
        </p:txBody>
      </p:sp>
      <p:sp>
        <p:nvSpPr>
          <p:cNvPr id="3" name="2 Marcador de texto"/>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transition spd="slow">
    <p:zoom/>
    <p:sndAc>
      <p:stSnd>
        <p:snd r:embed="rId2" name="wind.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9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6" name="21 Marcador de pie de página"/>
          <p:cNvSpPr>
            <a:spLocks noGrp="1"/>
          </p:cNvSpPr>
          <p:nvPr>
            <p:ph type="ftr" sz="quarter" idx="11"/>
          </p:nvPr>
        </p:nvSpPr>
        <p:spPr/>
        <p:txBody>
          <a:bodyPr/>
          <a:lstStyle>
            <a:lvl1pPr>
              <a:defRPr/>
            </a:lvl1pPr>
          </a:lstStyle>
          <a:p>
            <a:endParaRPr lang="es-ES"/>
          </a:p>
        </p:txBody>
      </p:sp>
      <p:sp>
        <p:nvSpPr>
          <p:cNvPr id="7" name="17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masterClrMapping/>
  </p:clrMapOvr>
  <p:transition spd="slow">
    <p:zoom/>
    <p:sndAc>
      <p:stSnd>
        <p:snd r:embed="rId1" name="wind.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9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8" name="21 Marcador de pie de página"/>
          <p:cNvSpPr>
            <a:spLocks noGrp="1"/>
          </p:cNvSpPr>
          <p:nvPr>
            <p:ph type="ftr" sz="quarter" idx="11"/>
          </p:nvPr>
        </p:nvSpPr>
        <p:spPr/>
        <p:txBody>
          <a:bodyPr/>
          <a:lstStyle>
            <a:lvl1pPr>
              <a:defRPr/>
            </a:lvl1pPr>
          </a:lstStyle>
          <a:p>
            <a:endParaRPr lang="es-ES"/>
          </a:p>
        </p:txBody>
      </p:sp>
      <p:sp>
        <p:nvSpPr>
          <p:cNvPr id="9" name="17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masterClrMapping/>
  </p:clrMapOvr>
  <p:transition spd="slow">
    <p:zoom/>
    <p:sndAc>
      <p:stSnd>
        <p:snd r:embed="rId1" name="wind.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s-ES"/>
              <a:t>Haga clic para modificar el estilo de título del patrón</a:t>
            </a:r>
          </a:p>
        </p:txBody>
      </p:sp>
      <p:sp>
        <p:nvSpPr>
          <p:cNvPr id="3" name="9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4" name="21 Marcador de pie de página"/>
          <p:cNvSpPr>
            <a:spLocks noGrp="1"/>
          </p:cNvSpPr>
          <p:nvPr>
            <p:ph type="ftr" sz="quarter" idx="11"/>
          </p:nvPr>
        </p:nvSpPr>
        <p:spPr/>
        <p:txBody>
          <a:bodyPr/>
          <a:lstStyle>
            <a:lvl1pPr>
              <a:defRPr/>
            </a:lvl1pPr>
          </a:lstStyle>
          <a:p>
            <a:endParaRPr lang="es-ES"/>
          </a:p>
        </p:txBody>
      </p:sp>
      <p:sp>
        <p:nvSpPr>
          <p:cNvPr id="5" name="17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masterClrMapping/>
  </p:clrMapOvr>
  <p:transition spd="slow">
    <p:zoom/>
    <p:sndAc>
      <p:stSnd>
        <p:snd r:embed="rId1" name="wind.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3" name="21 Marcador de pie de página"/>
          <p:cNvSpPr>
            <a:spLocks noGrp="1"/>
          </p:cNvSpPr>
          <p:nvPr>
            <p:ph type="ftr" sz="quarter" idx="11"/>
          </p:nvPr>
        </p:nvSpPr>
        <p:spPr/>
        <p:txBody>
          <a:bodyPr/>
          <a:lstStyle>
            <a:lvl1pPr>
              <a:defRPr/>
            </a:lvl1pPr>
          </a:lstStyle>
          <a:p>
            <a:endParaRPr lang="es-ES"/>
          </a:p>
        </p:txBody>
      </p:sp>
      <p:sp>
        <p:nvSpPr>
          <p:cNvPr id="4" name="17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masterClrMapping/>
  </p:clrMapOvr>
  <p:transition spd="slow">
    <p:zoom/>
    <p:sndAc>
      <p:stSnd>
        <p:snd r:embed="rId1" name="wind.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s-ES"/>
              <a:t>Haga clic para modificar el estilo de título del patrón</a:t>
            </a:r>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9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6" name="21 Marcador de pie de página"/>
          <p:cNvSpPr>
            <a:spLocks noGrp="1"/>
          </p:cNvSpPr>
          <p:nvPr>
            <p:ph type="ftr" sz="quarter" idx="11"/>
          </p:nvPr>
        </p:nvSpPr>
        <p:spPr/>
        <p:txBody>
          <a:bodyPr/>
          <a:lstStyle>
            <a:lvl1pPr>
              <a:defRPr/>
            </a:lvl1pPr>
          </a:lstStyle>
          <a:p>
            <a:endParaRPr lang="es-ES"/>
          </a:p>
        </p:txBody>
      </p:sp>
      <p:sp>
        <p:nvSpPr>
          <p:cNvPr id="7" name="17 Marcador de número de diapositiva"/>
          <p:cNvSpPr>
            <a:spLocks noGrp="1"/>
          </p:cNvSpPr>
          <p:nvPr>
            <p:ph type="sldNum" sz="quarter" idx="12"/>
          </p:nvPr>
        </p:nvSpPr>
        <p:spPr/>
        <p:txBody>
          <a:bodyPr/>
          <a:lstStyle>
            <a:lvl1pPr>
              <a:defRPr/>
            </a:lvl1pPr>
          </a:lstStyle>
          <a:p>
            <a:fld id="{D211F749-D209-4F17-9C51-87F72128F131}" type="slidenum">
              <a:rPr lang="es-ES" smtClean="0"/>
              <a:t>‹Nº›</a:t>
            </a:fld>
            <a:endParaRPr lang="es-ES"/>
          </a:p>
        </p:txBody>
      </p:sp>
    </p:spTree>
  </p:cSld>
  <p:clrMapOvr>
    <a:masterClrMapping/>
  </p:clrMapOvr>
  <p:transition spd="slow">
    <p:zoom/>
    <p:sndAc>
      <p:stSnd>
        <p:snd r:embed="rId1" name="wind.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ortar y redondear rectángulo de esquina sencilla"/>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Triángulo rectángulo"/>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7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1 Título"/>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s-ES"/>
              <a:t>Haga clic para modificar el estilo de título del patrón</a:t>
            </a:r>
          </a:p>
        </p:txBody>
      </p:sp>
      <p:sp>
        <p:nvSpPr>
          <p:cNvPr id="4" name="3 Marcador de texto"/>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s-ES" noProof="0"/>
              <a:t>Haga clic en el icono para agregar una imagen</a:t>
            </a:r>
            <a:endParaRPr lang="es-ES" noProof="0" dirty="0"/>
          </a:p>
        </p:txBody>
      </p:sp>
      <p:sp>
        <p:nvSpPr>
          <p:cNvPr id="9" name="4 Marcador de fecha"/>
          <p:cNvSpPr>
            <a:spLocks noGrp="1"/>
          </p:cNvSpPr>
          <p:nvPr>
            <p:ph type="dt" sz="half" idx="10"/>
          </p:nvPr>
        </p:nvSpPr>
        <p:spPr/>
        <p:txBody>
          <a:bodyPr/>
          <a:lstStyle>
            <a:lvl1pPr>
              <a:defRPr/>
            </a:lvl1pPr>
          </a:lstStyle>
          <a:p>
            <a:fld id="{E3F7E789-611B-4EC0-AC2B-F03657E28F02}" type="datetimeFigureOut">
              <a:rPr lang="es-ES" smtClean="0"/>
              <a:t>19/10/2021</a:t>
            </a:fld>
            <a:endParaRPr lang="es-ES"/>
          </a:p>
        </p:txBody>
      </p:sp>
      <p:sp>
        <p:nvSpPr>
          <p:cNvPr id="10" name="5 Marcador de pie de página"/>
          <p:cNvSpPr>
            <a:spLocks noGrp="1"/>
          </p:cNvSpPr>
          <p:nvPr>
            <p:ph type="ftr" sz="quarter" idx="11"/>
          </p:nvPr>
        </p:nvSpPr>
        <p:spPr/>
        <p:txBody>
          <a:bodyPr/>
          <a:lstStyle>
            <a:lvl1pPr>
              <a:defRPr/>
            </a:lvl1pPr>
          </a:lstStyle>
          <a:p>
            <a:endParaRPr lang="es-ES"/>
          </a:p>
        </p:txBody>
      </p:sp>
      <p:sp>
        <p:nvSpPr>
          <p:cNvPr id="11" name="6 Marcador de número de diapositiva"/>
          <p:cNvSpPr>
            <a:spLocks noGrp="1"/>
          </p:cNvSpPr>
          <p:nvPr>
            <p:ph type="sldNum" sz="quarter" idx="12"/>
          </p:nvPr>
        </p:nvSpPr>
        <p:spPr>
          <a:xfrm>
            <a:off x="8077200" y="6356350"/>
            <a:ext cx="609600" cy="365125"/>
          </a:xfrm>
        </p:spPr>
        <p:txBody>
          <a:bodyPr/>
          <a:lstStyle>
            <a:lvl1pPr>
              <a:defRPr/>
            </a:lvl1pPr>
          </a:lstStyle>
          <a:p>
            <a:fld id="{D211F749-D209-4F17-9C51-87F72128F131}" type="slidenum">
              <a:rPr lang="es-ES" smtClean="0"/>
              <a:t>‹Nº›</a:t>
            </a:fld>
            <a:endParaRPr lang="es-ES"/>
          </a:p>
        </p:txBody>
      </p:sp>
    </p:spTree>
  </p:cSld>
  <p:clrMapOvr>
    <a:masterClrMapping/>
  </p:clrMapOvr>
  <p:transition spd="slow">
    <p:zoom/>
    <p:sndAc>
      <p:stSnd>
        <p:snd r:embed="rId1" name="wind.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7 Forma libre"/>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8 Marcador de título"/>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s-ES"/>
              <a:t>Haga clic para modificar el estilo de título del patrón</a:t>
            </a:r>
          </a:p>
        </p:txBody>
      </p:sp>
      <p:sp>
        <p:nvSpPr>
          <p:cNvPr id="1029" name="29 Marcador de texto"/>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cs typeface="+mn-cs"/>
              </a:defRPr>
            </a:lvl1pPr>
          </a:lstStyle>
          <a:p>
            <a:fld id="{E3F7E789-611B-4EC0-AC2B-F03657E28F02}" type="datetimeFigureOut">
              <a:rPr lang="es-ES" smtClean="0"/>
              <a:t>19/10/2021</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cs typeface="+mn-cs"/>
              </a:defRPr>
            </a:lvl1pPr>
          </a:lstStyle>
          <a:p>
            <a:fld id="{D211F749-D209-4F17-9C51-87F72128F131}" type="slidenum">
              <a:rPr lang="es-ES" smtClean="0"/>
              <a:t>‹Nº›</a:t>
            </a:fld>
            <a:endParaRPr lang="es-ES"/>
          </a:p>
        </p:txBody>
      </p:sp>
      <p:grpSp>
        <p:nvGrpSpPr>
          <p:cNvPr id="2" name="1 Grupo"/>
          <p:cNvGrpSpPr>
            <a:grpSpLocks/>
          </p:cNvGrpSpPr>
          <p:nvPr/>
        </p:nvGrpSpPr>
        <p:grpSpPr bwMode="auto">
          <a:xfrm>
            <a:off x="-19050" y="203200"/>
            <a:ext cx="9180513" cy="647700"/>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zoom/>
    <p:sndAc>
      <p:stSnd>
        <p:snd r:embed="rId13" name="wind.wav"/>
      </p:stSnd>
    </p:sndAc>
  </p:transition>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411760" y="1371600"/>
            <a:ext cx="5973288" cy="1828800"/>
          </a:xfrm>
        </p:spPr>
        <p:txBody>
          <a:bodyPr/>
          <a:lstStyle/>
          <a:p>
            <a:r>
              <a:rPr lang="es-ES" dirty="0" err="1"/>
              <a:t>TypeScript</a:t>
            </a:r>
            <a:endParaRPr lang="es-ES" dirty="0"/>
          </a:p>
        </p:txBody>
      </p:sp>
      <p:sp>
        <p:nvSpPr>
          <p:cNvPr id="3" name="2 Subtítulo"/>
          <p:cNvSpPr>
            <a:spLocks noGrp="1"/>
          </p:cNvSpPr>
          <p:nvPr>
            <p:ph type="subTitle" idx="1"/>
          </p:nvPr>
        </p:nvSpPr>
        <p:spPr>
          <a:xfrm>
            <a:off x="5220072" y="3228536"/>
            <a:ext cx="3168024" cy="1752600"/>
          </a:xfrm>
        </p:spPr>
        <p:txBody>
          <a:bodyPr/>
          <a:lstStyle/>
          <a:p>
            <a:r>
              <a:rPr lang="es-ES" dirty="0"/>
              <a:t>10 conceptos básicos</a:t>
            </a:r>
          </a:p>
        </p:txBody>
      </p:sp>
    </p:spTree>
    <p:extLst>
      <p:ext uri="{BB962C8B-B14F-4D97-AF65-F5344CB8AC3E}">
        <p14:creationId xmlns:p14="http://schemas.microsoft.com/office/powerpoint/2010/main" val="2818735968"/>
      </p:ext>
    </p:extLst>
  </p:cSld>
  <p:clrMapOvr>
    <a:masterClrMapping/>
  </p:clrMapOvr>
  <p:transition spd="slow">
    <p:zoom/>
    <p:sndAc>
      <p:stSnd>
        <p:snd r:embed="rId2" name="wind.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16212-A7BB-47F9-BC17-C6A863EDC3CC}"/>
              </a:ext>
            </a:extLst>
          </p:cNvPr>
          <p:cNvSpPr>
            <a:spLocks noGrp="1"/>
          </p:cNvSpPr>
          <p:nvPr>
            <p:ph type="title"/>
          </p:nvPr>
        </p:nvSpPr>
        <p:spPr>
          <a:xfrm>
            <a:off x="457200" y="704850"/>
            <a:ext cx="8229600" cy="635918"/>
          </a:xfrm>
        </p:spPr>
        <p:txBody>
          <a:bodyPr/>
          <a:lstStyle/>
          <a:p>
            <a:r>
              <a:rPr lang="es-ES" dirty="0"/>
              <a:t>3. Estructuras iterativas</a:t>
            </a:r>
          </a:p>
        </p:txBody>
      </p:sp>
      <p:sp>
        <p:nvSpPr>
          <p:cNvPr id="3" name="Marcador de contenido 2">
            <a:extLst>
              <a:ext uri="{FF2B5EF4-FFF2-40B4-BE49-F238E27FC236}">
                <a16:creationId xmlns:a16="http://schemas.microsoft.com/office/drawing/2014/main" id="{66DECF25-356F-456C-8BC7-D121D109B723}"/>
              </a:ext>
            </a:extLst>
          </p:cNvPr>
          <p:cNvSpPr>
            <a:spLocks noGrp="1"/>
          </p:cNvSpPr>
          <p:nvPr>
            <p:ph idx="1"/>
          </p:nvPr>
        </p:nvSpPr>
        <p:spPr>
          <a:xfrm>
            <a:off x="457200" y="1556793"/>
            <a:ext cx="8229600" cy="4767808"/>
          </a:xfrm>
        </p:spPr>
        <p:txBody>
          <a:bodyPr/>
          <a:lstStyle/>
          <a:p>
            <a:r>
              <a:rPr lang="es-MX" dirty="0"/>
              <a:t>En </a:t>
            </a:r>
            <a:r>
              <a:rPr lang="es-MX" dirty="0" err="1"/>
              <a:t>typescript</a:t>
            </a:r>
            <a:r>
              <a:rPr lang="es-MX" dirty="0"/>
              <a:t> tenemos podemos hacer uso de dos tipos de bucles diferentes </a:t>
            </a:r>
            <a:r>
              <a:rPr lang="es-MX" b="1" dirty="0" err="1"/>
              <a:t>for</a:t>
            </a:r>
            <a:r>
              <a:rPr lang="es-MX" b="1" dirty="0"/>
              <a:t> ... In </a:t>
            </a:r>
            <a:r>
              <a:rPr lang="es-MX" dirty="0"/>
              <a:t>y </a:t>
            </a:r>
            <a:r>
              <a:rPr lang="es-MX" b="1" dirty="0" err="1"/>
              <a:t>for</a:t>
            </a:r>
            <a:r>
              <a:rPr lang="es-MX" b="1" dirty="0"/>
              <a:t> .. </a:t>
            </a:r>
            <a:r>
              <a:rPr lang="es-MX" b="1" dirty="0" err="1"/>
              <a:t>of</a:t>
            </a:r>
            <a:r>
              <a:rPr lang="es-MX" b="1" dirty="0"/>
              <a:t>.</a:t>
            </a:r>
          </a:p>
          <a:p>
            <a:pPr marL="0" indent="0">
              <a:buNone/>
            </a:pPr>
            <a:endParaRPr lang="es-MX" b="1" dirty="0"/>
          </a:p>
          <a:p>
            <a:pPr marL="0" indent="0">
              <a:buNone/>
            </a:pPr>
            <a:r>
              <a:rPr lang="da-DK" sz="2800" dirty="0">
                <a:solidFill>
                  <a:srgbClr val="0000FF"/>
                </a:solidFill>
                <a:latin typeface="Consolas" panose="020B0609020204030204" pitchFamily="49" charset="0"/>
              </a:rPr>
              <a:t>let</a:t>
            </a:r>
            <a:r>
              <a:rPr lang="da-DK" sz="2800" dirty="0">
                <a:solidFill>
                  <a:srgbClr val="000000"/>
                </a:solidFill>
                <a:latin typeface="Consolas" panose="020B0609020204030204" pitchFamily="49" charset="0"/>
              </a:rPr>
              <a:t> list = [4, 5, 6];</a:t>
            </a:r>
          </a:p>
          <a:p>
            <a:pPr marL="0" indent="0">
              <a:buNone/>
            </a:pPr>
            <a:r>
              <a:rPr lang="es-ES" sz="2800" dirty="0" err="1">
                <a:solidFill>
                  <a:srgbClr val="0000FF"/>
                </a:solidFill>
                <a:latin typeface="Consolas" panose="020B0609020204030204" pitchFamily="49" charset="0"/>
              </a:rPr>
              <a:t>for</a:t>
            </a:r>
            <a:r>
              <a:rPr lang="es-ES" sz="2800" dirty="0">
                <a:solidFill>
                  <a:srgbClr val="000000"/>
                </a:solidFill>
                <a:latin typeface="Consolas" panose="020B0609020204030204" pitchFamily="49" charset="0"/>
              </a:rPr>
              <a:t> (</a:t>
            </a:r>
            <a:r>
              <a:rPr lang="es-ES" sz="2800" dirty="0" err="1">
                <a:solidFill>
                  <a:srgbClr val="0000FF"/>
                </a:solidFill>
                <a:latin typeface="Consolas" panose="020B0609020204030204" pitchFamily="49" charset="0"/>
              </a:rPr>
              <a:t>let</a:t>
            </a:r>
            <a:r>
              <a:rPr lang="es-ES" sz="2800" dirty="0">
                <a:solidFill>
                  <a:srgbClr val="000000"/>
                </a:solidFill>
                <a:latin typeface="Consolas" panose="020B0609020204030204" pitchFamily="49" charset="0"/>
              </a:rPr>
              <a:t> i </a:t>
            </a:r>
            <a:r>
              <a:rPr lang="es-ES" sz="2800" dirty="0">
                <a:solidFill>
                  <a:srgbClr val="0000FF"/>
                </a:solidFill>
                <a:latin typeface="Consolas" panose="020B0609020204030204" pitchFamily="49" charset="0"/>
              </a:rPr>
              <a:t>in</a:t>
            </a:r>
            <a:r>
              <a:rPr lang="es-ES" sz="2800" dirty="0">
                <a:solidFill>
                  <a:srgbClr val="000000"/>
                </a:solidFill>
                <a:latin typeface="Consolas" panose="020B0609020204030204" pitchFamily="49" charset="0"/>
              </a:rPr>
              <a:t> </a:t>
            </a:r>
            <a:r>
              <a:rPr lang="es-ES" sz="2800" dirty="0" err="1">
                <a:solidFill>
                  <a:srgbClr val="000000"/>
                </a:solidFill>
                <a:latin typeface="Consolas" panose="020B0609020204030204" pitchFamily="49" charset="0"/>
              </a:rPr>
              <a:t>list</a:t>
            </a:r>
            <a:r>
              <a:rPr lang="es-ES" sz="2800" dirty="0">
                <a:solidFill>
                  <a:srgbClr val="000000"/>
                </a:solidFill>
                <a:latin typeface="Consolas" panose="020B0609020204030204" pitchFamily="49" charset="0"/>
              </a:rPr>
              <a:t>) {</a:t>
            </a:r>
          </a:p>
          <a:p>
            <a:pPr marL="0" indent="0">
              <a:buNone/>
            </a:pPr>
            <a:r>
              <a:rPr lang="es-ES" sz="2800" dirty="0">
                <a:solidFill>
                  <a:srgbClr val="000000"/>
                </a:solidFill>
                <a:latin typeface="Consolas" panose="020B0609020204030204" pitchFamily="49" charset="0"/>
              </a:rPr>
              <a:t>    console.log(i); </a:t>
            </a:r>
            <a:r>
              <a:rPr lang="es-ES" sz="2800" dirty="0">
                <a:solidFill>
                  <a:srgbClr val="008000"/>
                </a:solidFill>
                <a:latin typeface="Consolas" panose="020B0609020204030204" pitchFamily="49" charset="0"/>
              </a:rPr>
              <a:t>// "0", "1", "2",</a:t>
            </a:r>
            <a:endParaRPr lang="es-ES" sz="2800" dirty="0">
              <a:solidFill>
                <a:srgbClr val="000000"/>
              </a:solidFill>
              <a:latin typeface="Consolas" panose="020B0609020204030204" pitchFamily="49" charset="0"/>
            </a:endParaRPr>
          </a:p>
          <a:p>
            <a:pPr marL="0" indent="0">
              <a:buNone/>
            </a:pPr>
            <a:r>
              <a:rPr lang="es-ES" sz="2800" dirty="0">
                <a:solidFill>
                  <a:srgbClr val="000000"/>
                </a:solidFill>
                <a:latin typeface="Consolas" panose="020B0609020204030204" pitchFamily="49" charset="0"/>
              </a:rPr>
              <a:t>}</a:t>
            </a:r>
          </a:p>
          <a:p>
            <a:pPr marL="0" indent="0">
              <a:buNone/>
            </a:pPr>
            <a:r>
              <a:rPr lang="es-ES" sz="2800" dirty="0" err="1">
                <a:solidFill>
                  <a:srgbClr val="0000FF"/>
                </a:solidFill>
                <a:latin typeface="Consolas" panose="020B0609020204030204" pitchFamily="49" charset="0"/>
              </a:rPr>
              <a:t>for</a:t>
            </a:r>
            <a:r>
              <a:rPr lang="es-ES" sz="2800" dirty="0">
                <a:solidFill>
                  <a:srgbClr val="000000"/>
                </a:solidFill>
                <a:latin typeface="Consolas" panose="020B0609020204030204" pitchFamily="49" charset="0"/>
              </a:rPr>
              <a:t> (</a:t>
            </a:r>
            <a:r>
              <a:rPr lang="es-ES" sz="2800" dirty="0" err="1">
                <a:solidFill>
                  <a:srgbClr val="0000FF"/>
                </a:solidFill>
                <a:latin typeface="Consolas" panose="020B0609020204030204" pitchFamily="49" charset="0"/>
              </a:rPr>
              <a:t>let</a:t>
            </a:r>
            <a:r>
              <a:rPr lang="es-ES" sz="2800" dirty="0">
                <a:solidFill>
                  <a:srgbClr val="000000"/>
                </a:solidFill>
                <a:latin typeface="Consolas" panose="020B0609020204030204" pitchFamily="49" charset="0"/>
              </a:rPr>
              <a:t> i </a:t>
            </a:r>
            <a:r>
              <a:rPr lang="es-ES" sz="2800" dirty="0" err="1">
                <a:solidFill>
                  <a:srgbClr val="0000FF"/>
                </a:solidFill>
                <a:latin typeface="Consolas" panose="020B0609020204030204" pitchFamily="49" charset="0"/>
              </a:rPr>
              <a:t>of</a:t>
            </a:r>
            <a:r>
              <a:rPr lang="es-ES" sz="2800" dirty="0">
                <a:solidFill>
                  <a:srgbClr val="000000"/>
                </a:solidFill>
                <a:latin typeface="Consolas" panose="020B0609020204030204" pitchFamily="49" charset="0"/>
              </a:rPr>
              <a:t> </a:t>
            </a:r>
            <a:r>
              <a:rPr lang="es-ES" sz="2800" dirty="0" err="1">
                <a:solidFill>
                  <a:srgbClr val="000000"/>
                </a:solidFill>
                <a:latin typeface="Consolas" panose="020B0609020204030204" pitchFamily="49" charset="0"/>
              </a:rPr>
              <a:t>list</a:t>
            </a:r>
            <a:r>
              <a:rPr lang="es-ES" sz="2800" dirty="0">
                <a:solidFill>
                  <a:srgbClr val="000000"/>
                </a:solidFill>
                <a:latin typeface="Consolas" panose="020B0609020204030204" pitchFamily="49" charset="0"/>
              </a:rPr>
              <a:t>) {</a:t>
            </a:r>
          </a:p>
          <a:p>
            <a:pPr marL="0" indent="0">
              <a:buNone/>
            </a:pPr>
            <a:r>
              <a:rPr lang="es-ES" sz="2800" dirty="0">
                <a:solidFill>
                  <a:srgbClr val="000000"/>
                </a:solidFill>
                <a:latin typeface="Consolas" panose="020B0609020204030204" pitchFamily="49" charset="0"/>
              </a:rPr>
              <a:t>    console.log(i); </a:t>
            </a:r>
            <a:r>
              <a:rPr lang="es-ES" sz="2800" dirty="0">
                <a:solidFill>
                  <a:srgbClr val="008000"/>
                </a:solidFill>
                <a:latin typeface="Consolas" panose="020B0609020204030204" pitchFamily="49" charset="0"/>
              </a:rPr>
              <a:t>// "4", "5", "6"</a:t>
            </a:r>
            <a:endParaRPr lang="es-ES" sz="2800" dirty="0">
              <a:solidFill>
                <a:srgbClr val="000000"/>
              </a:solidFill>
              <a:latin typeface="Consolas" panose="020B0609020204030204" pitchFamily="49" charset="0"/>
            </a:endParaRPr>
          </a:p>
          <a:p>
            <a:pPr marL="0" indent="0">
              <a:buNone/>
            </a:pPr>
            <a:r>
              <a:rPr lang="es-ES" sz="2800" dirty="0">
                <a:solidFill>
                  <a:srgbClr val="000000"/>
                </a:solidFill>
                <a:latin typeface="Consolas" panose="020B0609020204030204" pitchFamily="49" charset="0"/>
              </a:rPr>
              <a:t>}</a:t>
            </a:r>
            <a:endParaRPr lang="es-ES" dirty="0"/>
          </a:p>
        </p:txBody>
      </p:sp>
    </p:spTree>
    <p:extLst>
      <p:ext uri="{BB962C8B-B14F-4D97-AF65-F5344CB8AC3E}">
        <p14:creationId xmlns:p14="http://schemas.microsoft.com/office/powerpoint/2010/main" val="794816996"/>
      </p:ext>
    </p:extLst>
  </p:cSld>
  <p:clrMapOvr>
    <a:masterClrMapping/>
  </p:clrMapOvr>
  <p:transition spd="slow">
    <p:zoom/>
    <p:sndAc>
      <p:stSnd>
        <p:snd r:embed="rId3" name="wind.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81010-5FF9-4F5A-91F3-DBDD9B62A071}"/>
              </a:ext>
            </a:extLst>
          </p:cNvPr>
          <p:cNvSpPr>
            <a:spLocks noGrp="1"/>
          </p:cNvSpPr>
          <p:nvPr>
            <p:ph type="title"/>
          </p:nvPr>
        </p:nvSpPr>
        <p:spPr>
          <a:xfrm>
            <a:off x="457200" y="704850"/>
            <a:ext cx="8229600" cy="491902"/>
          </a:xfrm>
        </p:spPr>
        <p:txBody>
          <a:bodyPr/>
          <a:lstStyle/>
          <a:p>
            <a:r>
              <a:rPr lang="es-ES" dirty="0"/>
              <a:t>4. Módulos</a:t>
            </a:r>
          </a:p>
        </p:txBody>
      </p:sp>
      <p:sp>
        <p:nvSpPr>
          <p:cNvPr id="3" name="Marcador de contenido 2">
            <a:extLst>
              <a:ext uri="{FF2B5EF4-FFF2-40B4-BE49-F238E27FC236}">
                <a16:creationId xmlns:a16="http://schemas.microsoft.com/office/drawing/2014/main" id="{E0CAA897-EFA8-4AE7-8357-FBC367E96148}"/>
              </a:ext>
            </a:extLst>
          </p:cNvPr>
          <p:cNvSpPr>
            <a:spLocks noGrp="1"/>
          </p:cNvSpPr>
          <p:nvPr>
            <p:ph idx="1"/>
          </p:nvPr>
        </p:nvSpPr>
        <p:spPr>
          <a:xfrm>
            <a:off x="457200" y="1268761"/>
            <a:ext cx="8229600" cy="5055840"/>
          </a:xfrm>
        </p:spPr>
        <p:txBody>
          <a:bodyPr/>
          <a:lstStyle/>
          <a:p>
            <a:r>
              <a:rPr lang="es-MX" dirty="0">
                <a:solidFill>
                  <a:srgbClr val="434343"/>
                </a:solidFill>
                <a:latin typeface="Monserrat"/>
              </a:rPr>
              <a:t>permiten agrupar nuestro código en diferentes ficheros, permitiéndonos exportarlos y utilizarlos donde los necesitemos. Tan solo tendríamos que añadirle la palabra reservada </a:t>
            </a:r>
            <a:r>
              <a:rPr lang="es-MX" b="1" dirty="0" err="1">
                <a:solidFill>
                  <a:srgbClr val="434343"/>
                </a:solidFill>
                <a:latin typeface="Monserrat"/>
              </a:rPr>
              <a:t>export</a:t>
            </a:r>
            <a:r>
              <a:rPr lang="es-MX" dirty="0">
                <a:solidFill>
                  <a:srgbClr val="434343"/>
                </a:solidFill>
                <a:latin typeface="Monserrat"/>
              </a:rPr>
              <a:t> antes de la definición de los mismos:</a:t>
            </a:r>
          </a:p>
          <a:p>
            <a:pPr marL="0" indent="0">
              <a:buNone/>
            </a:pPr>
            <a:r>
              <a:rPr lang="en-US" sz="1800" dirty="0">
                <a:solidFill>
                  <a:srgbClr val="0000FF"/>
                </a:solidFill>
                <a:latin typeface="Consolas" panose="020B0609020204030204" pitchFamily="49" charset="0"/>
              </a:rPr>
              <a:t>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type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RankingTuple</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number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boolean</a:t>
            </a:r>
            <a:r>
              <a:rPr lang="en-US" sz="1800" dirty="0">
                <a:solidFill>
                  <a:srgbClr val="000000"/>
                </a:solidFill>
                <a:latin typeface="Consolas" panose="020B0609020204030204" pitchFamily="49" charset="0"/>
              </a:rPr>
              <a:t>];</a:t>
            </a:r>
          </a:p>
          <a:p>
            <a:pPr marL="0" indent="0">
              <a:buNone/>
            </a:pPr>
            <a:endParaRPr lang="es-ES"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function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printRankings</a:t>
            </a:r>
            <a:r>
              <a:rPr lang="en-US" sz="1800" dirty="0">
                <a:solidFill>
                  <a:srgbClr val="000000"/>
                </a:solidFill>
                <a:latin typeface="Consolas" panose="020B0609020204030204" pitchFamily="49" charset="0"/>
              </a:rPr>
              <a:t>(rankings: Array&lt;</a:t>
            </a:r>
            <a:r>
              <a:rPr lang="en-US" sz="1800" dirty="0" err="1">
                <a:solidFill>
                  <a:srgbClr val="000000"/>
                </a:solidFill>
                <a:latin typeface="Consolas" panose="020B0609020204030204" pitchFamily="49" charset="0"/>
              </a:rPr>
              <a:t>RankingTuple</a:t>
            </a:r>
            <a:r>
              <a:rPr lang="en-US" sz="1800" dirty="0">
                <a:solidFill>
                  <a:srgbClr val="000000"/>
                </a:solidFill>
                <a:latin typeface="Consolas" panose="020B0609020204030204" pitchFamily="49" charset="0"/>
              </a:rPr>
              <a:t>&gt;):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let</a:t>
            </a:r>
            <a:r>
              <a:rPr lang="en-US" sz="1800" dirty="0">
                <a:solidFill>
                  <a:srgbClr val="000000"/>
                </a:solidFill>
                <a:latin typeface="Consolas" panose="020B0609020204030204" pitchFamily="49" charset="0"/>
              </a:rPr>
              <a:t> ranking </a:t>
            </a:r>
            <a:r>
              <a:rPr lang="en-US" sz="1800" dirty="0">
                <a:solidFill>
                  <a:srgbClr val="0000FF"/>
                </a:solidFill>
                <a:latin typeface="Consolas" panose="020B0609020204030204" pitchFamily="49" charset="0"/>
              </a:rPr>
              <a:t>of</a:t>
            </a:r>
            <a:r>
              <a:rPr lang="en-US" sz="1800" dirty="0">
                <a:solidFill>
                  <a:srgbClr val="000000"/>
                </a:solidFill>
                <a:latin typeface="Consolas" panose="020B0609020204030204" pitchFamily="49" charset="0"/>
              </a:rPr>
              <a:t> rankings) {</a:t>
            </a:r>
          </a:p>
          <a:p>
            <a:pPr marL="0" indent="0">
              <a:buNone/>
            </a:pPr>
            <a:r>
              <a:rPr lang="es-ES" sz="1800" dirty="0">
                <a:solidFill>
                  <a:srgbClr val="000000"/>
                </a:solidFill>
                <a:latin typeface="Consolas" panose="020B0609020204030204" pitchFamily="49" charset="0"/>
              </a:rPr>
              <a:t>        console.log(ranking);</a:t>
            </a:r>
          </a:p>
          <a:p>
            <a:pPr marL="0" indent="0">
              <a:buNone/>
            </a:pPr>
            <a:r>
              <a:rPr lang="es-ES" sz="1800" dirty="0">
                <a:solidFill>
                  <a:srgbClr val="000000"/>
                </a:solidFill>
                <a:latin typeface="Consolas" panose="020B0609020204030204" pitchFamily="49" charset="0"/>
              </a:rPr>
              <a:t>    }</a:t>
            </a:r>
          </a:p>
          <a:p>
            <a:pPr marL="0" indent="0">
              <a:buNone/>
            </a:pPr>
            <a:r>
              <a:rPr lang="es-ES" sz="1800" dirty="0">
                <a:solidFill>
                  <a:srgbClr val="000000"/>
                </a:solidFill>
                <a:latin typeface="Consolas" panose="020B0609020204030204" pitchFamily="49" charset="0"/>
              </a:rPr>
              <a:t>}</a:t>
            </a:r>
          </a:p>
          <a:p>
            <a:r>
              <a:rPr lang="es-MX" sz="2400" dirty="0">
                <a:solidFill>
                  <a:srgbClr val="434343"/>
                </a:solidFill>
                <a:latin typeface="Monserrat"/>
              </a:rPr>
              <a:t>Para importarlos en otro fichero:</a:t>
            </a:r>
          </a:p>
          <a:p>
            <a:pPr marL="0" indent="0">
              <a:buNone/>
            </a:pPr>
            <a:r>
              <a:rPr lang="es-ES" sz="1800" dirty="0" err="1">
                <a:solidFill>
                  <a:srgbClr val="0000FF"/>
                </a:solidFill>
                <a:latin typeface="Consolas" panose="020B0609020204030204" pitchFamily="49" charset="0"/>
              </a:rPr>
              <a:t>import</a:t>
            </a:r>
            <a:r>
              <a:rPr lang="es-ES" sz="1800" dirty="0">
                <a:solidFill>
                  <a:srgbClr val="000000"/>
                </a:solidFill>
                <a:latin typeface="Consolas" panose="020B0609020204030204" pitchFamily="49" charset="0"/>
              </a:rPr>
              <a:t> { </a:t>
            </a:r>
            <a:r>
              <a:rPr lang="es-ES" sz="1800" dirty="0" err="1">
                <a:solidFill>
                  <a:srgbClr val="000000"/>
                </a:solidFill>
                <a:latin typeface="Consolas" panose="020B0609020204030204" pitchFamily="49" charset="0"/>
              </a:rPr>
              <a:t>RankingTuple</a:t>
            </a: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printRankings</a:t>
            </a:r>
            <a:r>
              <a:rPr lang="es-ES" sz="1800" dirty="0">
                <a:solidFill>
                  <a:srgbClr val="000000"/>
                </a:solidFill>
                <a:latin typeface="Consolas" panose="020B0609020204030204" pitchFamily="49" charset="0"/>
              </a:rPr>
              <a:t> } </a:t>
            </a:r>
            <a:r>
              <a:rPr lang="es-ES" sz="1800" dirty="0" err="1">
                <a:solidFill>
                  <a:srgbClr val="0000FF"/>
                </a:solidFill>
                <a:latin typeface="Consolas" panose="020B0609020204030204" pitchFamily="49" charset="0"/>
              </a:rPr>
              <a:t>from</a:t>
            </a:r>
            <a:r>
              <a:rPr lang="es-ES" sz="1800" dirty="0">
                <a:solidFill>
                  <a:srgbClr val="000000"/>
                </a:solidFill>
                <a:latin typeface="Consolas" panose="020B0609020204030204" pitchFamily="49" charset="0"/>
              </a:rPr>
              <a:t> </a:t>
            </a:r>
            <a:r>
              <a:rPr lang="es-ES" sz="1800" dirty="0">
                <a:solidFill>
                  <a:srgbClr val="A31515"/>
                </a:solidFill>
                <a:latin typeface="Consolas" panose="020B0609020204030204" pitchFamily="49" charset="0"/>
              </a:rPr>
              <a:t>'./</a:t>
            </a:r>
            <a:r>
              <a:rPr lang="es-ES" sz="1800" dirty="0" err="1">
                <a:solidFill>
                  <a:srgbClr val="A31515"/>
                </a:solidFill>
                <a:latin typeface="Consolas" panose="020B0609020204030204" pitchFamily="49" charset="0"/>
              </a:rPr>
              <a:t>myRankingModule</a:t>
            </a:r>
            <a:r>
              <a:rPr lang="es-ES" sz="1800" dirty="0">
                <a:solidFill>
                  <a:srgbClr val="A31515"/>
                </a:solidFill>
                <a:latin typeface="Consolas" panose="020B0609020204030204" pitchFamily="49" charset="0"/>
              </a:rPr>
              <a:t>'</a:t>
            </a:r>
            <a:r>
              <a:rPr lang="es-ES" sz="1800" dirty="0">
                <a:solidFill>
                  <a:srgbClr val="000000"/>
                </a:solidFill>
                <a:latin typeface="Consolas" panose="020B0609020204030204" pitchFamily="49" charset="0"/>
              </a:rPr>
              <a:t>;</a:t>
            </a:r>
            <a:endParaRPr lang="es-ES" sz="1800" dirty="0"/>
          </a:p>
        </p:txBody>
      </p:sp>
    </p:spTree>
    <p:extLst>
      <p:ext uri="{BB962C8B-B14F-4D97-AF65-F5344CB8AC3E}">
        <p14:creationId xmlns:p14="http://schemas.microsoft.com/office/powerpoint/2010/main" val="3395992667"/>
      </p:ext>
    </p:extLst>
  </p:cSld>
  <p:clrMapOvr>
    <a:masterClrMapping/>
  </p:clrMapOvr>
  <p:transition spd="slow">
    <p:zoom/>
    <p:sndAc>
      <p:stSnd>
        <p:snd r:embed="rId2" name="wind.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6D3F5-002A-4AAE-8513-7A91C7FF5E88}"/>
              </a:ext>
            </a:extLst>
          </p:cNvPr>
          <p:cNvSpPr>
            <a:spLocks noGrp="1"/>
          </p:cNvSpPr>
          <p:nvPr>
            <p:ph type="title"/>
          </p:nvPr>
        </p:nvSpPr>
        <p:spPr>
          <a:xfrm>
            <a:off x="457200" y="704850"/>
            <a:ext cx="8229600" cy="419894"/>
          </a:xfrm>
        </p:spPr>
        <p:txBody>
          <a:bodyPr/>
          <a:lstStyle/>
          <a:p>
            <a:r>
              <a:rPr lang="es-ES" dirty="0"/>
              <a:t>5. Clases</a:t>
            </a:r>
          </a:p>
        </p:txBody>
      </p:sp>
      <p:sp>
        <p:nvSpPr>
          <p:cNvPr id="3" name="Marcador de contenido 2">
            <a:extLst>
              <a:ext uri="{FF2B5EF4-FFF2-40B4-BE49-F238E27FC236}">
                <a16:creationId xmlns:a16="http://schemas.microsoft.com/office/drawing/2014/main" id="{4FB186F1-4995-41BA-B579-D42ECEEEDB9E}"/>
              </a:ext>
            </a:extLst>
          </p:cNvPr>
          <p:cNvSpPr>
            <a:spLocks noGrp="1"/>
          </p:cNvSpPr>
          <p:nvPr>
            <p:ph idx="1"/>
          </p:nvPr>
        </p:nvSpPr>
        <p:spPr>
          <a:xfrm>
            <a:off x="457200" y="1124745"/>
            <a:ext cx="8229600" cy="5199856"/>
          </a:xfrm>
        </p:spPr>
        <p:txBody>
          <a:bodyPr/>
          <a:lstStyle/>
          <a:p>
            <a:pPr marL="0" indent="0">
              <a:buNone/>
            </a:pPr>
            <a:endParaRPr lang="es-ES" sz="2000" dirty="0">
              <a:solidFill>
                <a:srgbClr val="0000FF"/>
              </a:solidFill>
              <a:latin typeface="Consolas" panose="020B0609020204030204" pitchFamily="49" charset="0"/>
            </a:endParaRPr>
          </a:p>
          <a:p>
            <a:pPr marL="0" indent="0">
              <a:buNone/>
            </a:pPr>
            <a:r>
              <a:rPr lang="es-ES" sz="2000" dirty="0">
                <a:solidFill>
                  <a:srgbClr val="0000FF"/>
                </a:solidFill>
                <a:latin typeface="Consolas" panose="020B0609020204030204" pitchFamily="49" charset="0"/>
              </a:rPr>
              <a:t>		ATRIBUTOS</a:t>
            </a:r>
          </a:p>
          <a:p>
            <a:pPr marL="0" indent="0">
              <a:buNone/>
            </a:pPr>
            <a:endParaRPr lang="es-ES" sz="2000" dirty="0">
              <a:solidFill>
                <a:srgbClr val="0000FF"/>
              </a:solidFill>
              <a:latin typeface="Consolas" panose="020B0609020204030204" pitchFamily="49" charset="0"/>
            </a:endParaRPr>
          </a:p>
          <a:p>
            <a:pPr marL="0" indent="0">
              <a:buNone/>
            </a:pPr>
            <a:r>
              <a:rPr lang="es-MX" sz="2000" dirty="0">
                <a:solidFill>
                  <a:srgbClr val="008000"/>
                </a:solidFill>
                <a:latin typeface="Consolas" panose="020B0609020204030204" pitchFamily="49" charset="0"/>
              </a:rPr>
              <a:t>    //atributo accesible desde fuera de la clase</a:t>
            </a:r>
            <a:endParaRPr lang="es-MX" sz="2000" dirty="0">
              <a:solidFill>
                <a:srgbClr val="000000"/>
              </a:solidFill>
              <a:latin typeface="Consolas" panose="020B0609020204030204" pitchFamily="49" charset="0"/>
            </a:endParaRPr>
          </a:p>
          <a:p>
            <a:pPr marL="0" indent="0">
              <a:buNone/>
            </a:pP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public</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name</a:t>
            </a: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string</a:t>
            </a:r>
            <a:r>
              <a:rPr lang="es-ES" sz="2000" dirty="0">
                <a:solidFill>
                  <a:srgbClr val="000000"/>
                </a:solidFill>
                <a:latin typeface="Consolas" panose="020B0609020204030204" pitchFamily="49" charset="0"/>
              </a:rPr>
              <a:t>;</a:t>
            </a:r>
          </a:p>
          <a:p>
            <a:pPr marL="0" indent="0">
              <a:buNone/>
            </a:pPr>
            <a:r>
              <a:rPr lang="es-MX" sz="2000" dirty="0">
                <a:solidFill>
                  <a:srgbClr val="000000"/>
                </a:solidFill>
                <a:latin typeface="Consolas" panose="020B0609020204030204" pitchFamily="49" charset="0"/>
              </a:rPr>
              <a:t>    </a:t>
            </a:r>
            <a:r>
              <a:rPr lang="es-MX" sz="2000" dirty="0">
                <a:solidFill>
                  <a:srgbClr val="008000"/>
                </a:solidFill>
                <a:latin typeface="Consolas" panose="020B0609020204030204" pitchFamily="49" charset="0"/>
              </a:rPr>
              <a:t>//atributos accesible desde clases que hereden de 	la clase Base</a:t>
            </a:r>
            <a:endParaRPr lang="es-MX" sz="2000" dirty="0">
              <a:solidFill>
                <a:srgbClr val="000000"/>
              </a:solidFill>
              <a:latin typeface="Consolas" panose="020B0609020204030204" pitchFamily="49" charset="0"/>
            </a:endParaRPr>
          </a:p>
          <a:p>
            <a:pPr marL="0" indent="0">
              <a:buNone/>
            </a:pP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protected</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age</a:t>
            </a: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number</a:t>
            </a:r>
            <a:r>
              <a:rPr lang="es-E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//accessible solo </a:t>
            </a:r>
            <a:r>
              <a:rPr lang="en-US" sz="2000" dirty="0" err="1">
                <a:solidFill>
                  <a:srgbClr val="008000"/>
                </a:solidFill>
                <a:latin typeface="Consolas" panose="020B0609020204030204" pitchFamily="49" charset="0"/>
              </a:rPr>
              <a:t>desde</a:t>
            </a:r>
            <a:r>
              <a:rPr lang="en-US" sz="2000" dirty="0">
                <a:solidFill>
                  <a:srgbClr val="008000"/>
                </a:solidFill>
                <a:latin typeface="Consolas" panose="020B0609020204030204" pitchFamily="49" charset="0"/>
              </a:rPr>
              <a:t> dentro de la class</a:t>
            </a:r>
            <a:endParaRPr lang="en-US" sz="2000" dirty="0">
              <a:solidFill>
                <a:srgbClr val="000000"/>
              </a:solidFill>
              <a:latin typeface="Consolas" panose="020B0609020204030204" pitchFamily="49" charset="0"/>
            </a:endParaRPr>
          </a:p>
          <a:p>
            <a:pPr marL="0" indent="0">
              <a:buNone/>
            </a:pP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private</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mobile</a:t>
            </a: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string</a:t>
            </a:r>
            <a:r>
              <a:rPr lang="es-ES" sz="2000" dirty="0">
                <a:solidFill>
                  <a:srgbClr val="000000"/>
                </a:solidFill>
                <a:latin typeface="Consolas" panose="020B0609020204030204" pitchFamily="49" charset="0"/>
              </a:rPr>
              <a:t>;</a:t>
            </a:r>
          </a:p>
          <a:p>
            <a:pPr marL="0" indent="0">
              <a:buNone/>
            </a:pPr>
            <a:endParaRPr lang="es-E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s-ES" sz="2000" dirty="0">
                <a:solidFill>
                  <a:srgbClr val="000000"/>
                </a:solidFill>
                <a:latin typeface="Consolas" panose="020B0609020204030204" pitchFamily="49" charset="0"/>
              </a:rPr>
              <a:t>    </a:t>
            </a:r>
            <a:endParaRPr lang="es-ES" sz="2000" dirty="0"/>
          </a:p>
        </p:txBody>
      </p:sp>
    </p:spTree>
    <p:extLst>
      <p:ext uri="{BB962C8B-B14F-4D97-AF65-F5344CB8AC3E}">
        <p14:creationId xmlns:p14="http://schemas.microsoft.com/office/powerpoint/2010/main" val="3920896818"/>
      </p:ext>
    </p:extLst>
  </p:cSld>
  <p:clrMapOvr>
    <a:masterClrMapping/>
  </p:clrMapOvr>
  <p:transition spd="slow">
    <p:zoom/>
    <p:sndAc>
      <p:stSnd>
        <p:snd r:embed="rId2" name="wind.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8FB1F4-8F6C-4CF3-85DC-707D770F332E}"/>
              </a:ext>
            </a:extLst>
          </p:cNvPr>
          <p:cNvSpPr>
            <a:spLocks noGrp="1"/>
          </p:cNvSpPr>
          <p:nvPr>
            <p:ph idx="1"/>
          </p:nvPr>
        </p:nvSpPr>
        <p:spPr>
          <a:xfrm>
            <a:off x="457200" y="188640"/>
            <a:ext cx="8229600" cy="6552727"/>
          </a:xfrm>
        </p:spPr>
        <p:txBody>
          <a:bodyPr/>
          <a:lstStyle/>
          <a:p>
            <a:pPr marL="0" indent="0">
              <a:buNone/>
            </a:pPr>
            <a:r>
              <a:rPr lang="es-ES" sz="1200" dirty="0" err="1">
                <a:solidFill>
                  <a:srgbClr val="0000FF"/>
                </a:solidFill>
                <a:latin typeface="Consolas" panose="020B0609020204030204" pitchFamily="49" charset="0"/>
              </a:rPr>
              <a:t>class</a:t>
            </a:r>
            <a:r>
              <a:rPr lang="es-ES" sz="1200" dirty="0">
                <a:solidFill>
                  <a:srgbClr val="000000"/>
                </a:solidFill>
                <a:latin typeface="Consolas" panose="020B0609020204030204" pitchFamily="49" charset="0"/>
              </a:rPr>
              <a:t> </a:t>
            </a:r>
            <a:r>
              <a:rPr lang="es-ES" sz="1200" dirty="0" err="1">
                <a:solidFill>
                  <a:srgbClr val="2B91AF"/>
                </a:solidFill>
                <a:latin typeface="Consolas" panose="020B0609020204030204" pitchFamily="49" charset="0"/>
              </a:rPr>
              <a:t>Employee</a:t>
            </a:r>
            <a:r>
              <a:rPr lang="es-ES" sz="1200" dirty="0">
                <a:solidFill>
                  <a:srgbClr val="000000"/>
                </a:solidFill>
                <a:latin typeface="Consolas" panose="020B0609020204030204" pitchFamily="49" charset="0"/>
              </a:rPr>
              <a:t> {</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private</a:t>
            </a:r>
            <a:r>
              <a:rPr lang="es-ES" sz="1200" dirty="0">
                <a:solidFill>
                  <a:srgbClr val="000000"/>
                </a:solidFill>
                <a:latin typeface="Consolas" panose="020B0609020204030204" pitchFamily="49" charset="0"/>
              </a:rPr>
              <a:t> _</a:t>
            </a:r>
            <a:r>
              <a:rPr lang="es-ES" sz="1200" dirty="0" err="1">
                <a:solidFill>
                  <a:srgbClr val="000000"/>
                </a:solidFill>
                <a:latin typeface="Consolas" panose="020B0609020204030204" pitchFamily="49" charset="0"/>
              </a:rPr>
              <a:t>name</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string</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private</a:t>
            </a:r>
            <a:r>
              <a:rPr lang="es-ES" sz="1200" dirty="0">
                <a:solidFill>
                  <a:srgbClr val="000000"/>
                </a:solidFill>
                <a:latin typeface="Consolas" panose="020B0609020204030204" pitchFamily="49" charset="0"/>
              </a:rPr>
              <a:t> _</a:t>
            </a:r>
            <a:r>
              <a:rPr lang="es-ES" sz="1200" dirty="0" err="1">
                <a:solidFill>
                  <a:srgbClr val="000000"/>
                </a:solidFill>
                <a:latin typeface="Consolas" panose="020B0609020204030204" pitchFamily="49" charset="0"/>
              </a:rPr>
              <a:t>age</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number</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private</a:t>
            </a:r>
            <a:r>
              <a:rPr lang="es-ES" sz="1200" dirty="0">
                <a:solidFill>
                  <a:srgbClr val="000000"/>
                </a:solidFill>
                <a:latin typeface="Consolas" panose="020B0609020204030204" pitchFamily="49" charset="0"/>
              </a:rPr>
              <a:t> _</a:t>
            </a:r>
            <a:r>
              <a:rPr lang="es-ES" sz="1200" dirty="0" err="1">
                <a:solidFill>
                  <a:srgbClr val="000000"/>
                </a:solidFill>
                <a:latin typeface="Consolas" panose="020B0609020204030204" pitchFamily="49" charset="0"/>
              </a:rPr>
              <a:t>mobile</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string</a:t>
            </a:r>
            <a:r>
              <a:rPr lang="es-ES" sz="1200" dirty="0">
                <a:solidFill>
                  <a:srgbClr val="000000"/>
                </a:solidFill>
                <a:latin typeface="Consolas" panose="020B0609020204030204" pitchFamily="49" charset="0"/>
              </a:rPr>
              <a:t>;</a:t>
            </a:r>
          </a:p>
          <a:p>
            <a:pPr marL="0" indent="0">
              <a:buNone/>
            </a:pPr>
            <a:endParaRPr lang="es-E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constructor</a:t>
            </a:r>
            <a:r>
              <a:rPr lang="en-US" sz="1200" dirty="0">
                <a:solidFill>
                  <a:srgbClr val="000000"/>
                </a:solidFill>
                <a:latin typeface="Consolas" panose="020B0609020204030204" pitchFamily="49" charset="0"/>
              </a:rPr>
              <a:t>(name: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age: </a:t>
            </a:r>
            <a:r>
              <a:rPr lang="en-US" sz="1200" dirty="0">
                <a:solidFill>
                  <a:srgbClr val="0000FF"/>
                </a:solidFill>
                <a:latin typeface="Consolas" panose="020B0609020204030204" pitchFamily="49" charset="0"/>
              </a:rPr>
              <a:t>number</a:t>
            </a:r>
            <a:r>
              <a:rPr lang="en-US" sz="1200" dirty="0">
                <a:solidFill>
                  <a:srgbClr val="000000"/>
                </a:solidFill>
                <a:latin typeface="Consolas" panose="020B0609020204030204" pitchFamily="49" charset="0"/>
              </a:rPr>
              <a:t>, mobile: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this</a:t>
            </a:r>
            <a:r>
              <a:rPr lang="es-ES" sz="1200" dirty="0">
                <a:solidFill>
                  <a:srgbClr val="000000"/>
                </a:solidFill>
                <a:latin typeface="Consolas" panose="020B0609020204030204" pitchFamily="49" charset="0"/>
              </a:rPr>
              <a:t>._</a:t>
            </a:r>
            <a:r>
              <a:rPr lang="es-ES" sz="1200" dirty="0" err="1">
                <a:solidFill>
                  <a:srgbClr val="000000"/>
                </a:solidFill>
                <a:latin typeface="Consolas" panose="020B0609020204030204" pitchFamily="49" charset="0"/>
              </a:rPr>
              <a:t>name</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name</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this</a:t>
            </a:r>
            <a:r>
              <a:rPr lang="es-ES" sz="1200" dirty="0">
                <a:solidFill>
                  <a:srgbClr val="000000"/>
                </a:solidFill>
                <a:latin typeface="Consolas" panose="020B0609020204030204" pitchFamily="49" charset="0"/>
              </a:rPr>
              <a:t>._</a:t>
            </a:r>
            <a:r>
              <a:rPr lang="es-ES" sz="1200" dirty="0" err="1">
                <a:solidFill>
                  <a:srgbClr val="000000"/>
                </a:solidFill>
                <a:latin typeface="Consolas" panose="020B0609020204030204" pitchFamily="49" charset="0"/>
              </a:rPr>
              <a:t>age</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age</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this</a:t>
            </a:r>
            <a:r>
              <a:rPr lang="es-ES" sz="1200" dirty="0">
                <a:solidFill>
                  <a:srgbClr val="000000"/>
                </a:solidFill>
                <a:latin typeface="Consolas" panose="020B0609020204030204" pitchFamily="49" charset="0"/>
              </a:rPr>
              <a:t>._</a:t>
            </a:r>
            <a:r>
              <a:rPr lang="es-ES" sz="1200" dirty="0" err="1">
                <a:solidFill>
                  <a:srgbClr val="000000"/>
                </a:solidFill>
                <a:latin typeface="Consolas" panose="020B0609020204030204" pitchFamily="49" charset="0"/>
              </a:rPr>
              <a:t>mobile</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mobile</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p>
          <a:p>
            <a:pPr marL="0" indent="0">
              <a:buNone/>
            </a:pPr>
            <a:endParaRPr lang="es-ES" sz="1200" dirty="0">
              <a:solidFill>
                <a:srgbClr val="000000"/>
              </a:solidFill>
              <a:latin typeface="Consolas" panose="020B0609020204030204" pitchFamily="49" charset="0"/>
            </a:endParaRP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get</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Name</a:t>
            </a:r>
            <a:r>
              <a:rPr lang="es-ES" sz="1200" dirty="0">
                <a:solidFill>
                  <a:srgbClr val="000000"/>
                </a:solidFill>
                <a:latin typeface="Consolas" panose="020B0609020204030204" pitchFamily="49" charset="0"/>
              </a:rPr>
              <a:t>() {</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return</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this</a:t>
            </a:r>
            <a:r>
              <a:rPr lang="es-ES" sz="1200" dirty="0">
                <a:solidFill>
                  <a:srgbClr val="000000"/>
                </a:solidFill>
                <a:latin typeface="Consolas" panose="020B0609020204030204" pitchFamily="49" charset="0"/>
              </a:rPr>
              <a:t>._</a:t>
            </a:r>
            <a:r>
              <a:rPr lang="es-ES" sz="1200" dirty="0" err="1">
                <a:solidFill>
                  <a:srgbClr val="000000"/>
                </a:solidFill>
                <a:latin typeface="Consolas" panose="020B0609020204030204" pitchFamily="49" charset="0"/>
              </a:rPr>
              <a:t>name</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p>
          <a:p>
            <a:pPr marL="0" indent="0">
              <a:buNone/>
            </a:pPr>
            <a:endParaRPr lang="es-ES" sz="1200" dirty="0">
              <a:solidFill>
                <a:srgbClr val="000000"/>
              </a:solidFill>
              <a:latin typeface="Consolas" panose="020B0609020204030204" pitchFamily="49" charset="0"/>
            </a:endParaRPr>
          </a:p>
          <a:p>
            <a:pPr marL="0" indent="0">
              <a:buNone/>
            </a:pPr>
            <a:r>
              <a:rPr lang="es-ES" sz="1200" dirty="0">
                <a:solidFill>
                  <a:srgbClr val="000000"/>
                </a:solidFill>
                <a:latin typeface="Consolas" panose="020B0609020204030204" pitchFamily="49" charset="0"/>
              </a:rPr>
              <a:t>    </a:t>
            </a:r>
            <a:r>
              <a:rPr lang="es-ES" sz="1200" dirty="0">
                <a:solidFill>
                  <a:srgbClr val="0000FF"/>
                </a:solidFill>
                <a:latin typeface="Consolas" panose="020B0609020204030204" pitchFamily="49" charset="0"/>
              </a:rPr>
              <a:t>set</a:t>
            </a:r>
            <a:r>
              <a:rPr lang="es-ES" sz="1200" dirty="0">
                <a:solidFill>
                  <a:srgbClr val="000000"/>
                </a:solidFill>
                <a:latin typeface="Consolas" panose="020B0609020204030204" pitchFamily="49" charset="0"/>
              </a:rPr>
              <a:t> </a:t>
            </a:r>
            <a:r>
              <a:rPr lang="es-ES" sz="1200" dirty="0" err="1">
                <a:solidFill>
                  <a:srgbClr val="000000"/>
                </a:solidFill>
                <a:latin typeface="Consolas" panose="020B0609020204030204" pitchFamily="49" charset="0"/>
              </a:rPr>
              <a:t>Name</a:t>
            </a:r>
            <a:r>
              <a:rPr lang="es-ES" sz="1200" dirty="0">
                <a:solidFill>
                  <a:srgbClr val="000000"/>
                </a:solidFill>
                <a:latin typeface="Consolas" panose="020B0609020204030204" pitchFamily="49" charset="0"/>
              </a:rPr>
              <a:t>(</a:t>
            </a:r>
            <a:r>
              <a:rPr lang="es-ES" sz="1200" dirty="0" err="1">
                <a:solidFill>
                  <a:srgbClr val="000000"/>
                </a:solidFill>
                <a:latin typeface="Consolas" panose="020B0609020204030204" pitchFamily="49" charset="0"/>
              </a:rPr>
              <a:t>name</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string</a:t>
            </a:r>
            <a:r>
              <a:rPr lang="es-ES" sz="1200" dirty="0">
                <a:solidFill>
                  <a:srgbClr val="000000"/>
                </a:solidFill>
                <a:latin typeface="Consolas" panose="020B0609020204030204" pitchFamily="49" charset="0"/>
              </a:rPr>
              <a:t>) {</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this</a:t>
            </a:r>
            <a:r>
              <a:rPr lang="es-ES" sz="1200" dirty="0">
                <a:solidFill>
                  <a:srgbClr val="000000"/>
                </a:solidFill>
                <a:latin typeface="Consolas" panose="020B0609020204030204" pitchFamily="49" charset="0"/>
              </a:rPr>
              <a:t>._</a:t>
            </a:r>
            <a:r>
              <a:rPr lang="es-ES" sz="1200" dirty="0" err="1">
                <a:solidFill>
                  <a:srgbClr val="000000"/>
                </a:solidFill>
                <a:latin typeface="Consolas" panose="020B0609020204030204" pitchFamily="49" charset="0"/>
              </a:rPr>
              <a:t>name</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name</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get</a:t>
            </a:r>
            <a:r>
              <a:rPr lang="es-ES" sz="1200" dirty="0">
                <a:solidFill>
                  <a:srgbClr val="000000"/>
                </a:solidFill>
                <a:latin typeface="Consolas" panose="020B0609020204030204" pitchFamily="49" charset="0"/>
              </a:rPr>
              <a:t> Age() {</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return</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this</a:t>
            </a:r>
            <a:r>
              <a:rPr lang="es-ES" sz="1200" dirty="0">
                <a:solidFill>
                  <a:srgbClr val="000000"/>
                </a:solidFill>
                <a:latin typeface="Consolas" panose="020B0609020204030204" pitchFamily="49" charset="0"/>
              </a:rPr>
              <a:t>._</a:t>
            </a:r>
            <a:r>
              <a:rPr lang="es-ES" sz="1200" dirty="0" err="1">
                <a:solidFill>
                  <a:srgbClr val="000000"/>
                </a:solidFill>
                <a:latin typeface="Consolas" panose="020B0609020204030204" pitchFamily="49" charset="0"/>
              </a:rPr>
              <a:t>age</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p>
          <a:p>
            <a:pPr marL="0" indent="0">
              <a:buNone/>
            </a:pPr>
            <a:endParaRPr lang="es-ES" sz="1200" dirty="0">
              <a:solidFill>
                <a:srgbClr val="000000"/>
              </a:solidFill>
              <a:latin typeface="Consolas" panose="020B0609020204030204" pitchFamily="49" charset="0"/>
            </a:endParaRPr>
          </a:p>
          <a:p>
            <a:pPr marL="0" indent="0">
              <a:buNone/>
            </a:pPr>
            <a:r>
              <a:rPr lang="es-ES" sz="1200" dirty="0">
                <a:solidFill>
                  <a:srgbClr val="000000"/>
                </a:solidFill>
                <a:latin typeface="Consolas" panose="020B0609020204030204" pitchFamily="49" charset="0"/>
              </a:rPr>
              <a:t>    </a:t>
            </a:r>
            <a:r>
              <a:rPr lang="es-ES" sz="1200" dirty="0">
                <a:solidFill>
                  <a:srgbClr val="0000FF"/>
                </a:solidFill>
                <a:latin typeface="Consolas" panose="020B0609020204030204" pitchFamily="49" charset="0"/>
              </a:rPr>
              <a:t>set</a:t>
            </a:r>
            <a:r>
              <a:rPr lang="es-ES" sz="1200" dirty="0">
                <a:solidFill>
                  <a:srgbClr val="000000"/>
                </a:solidFill>
                <a:latin typeface="Consolas" panose="020B0609020204030204" pitchFamily="49" charset="0"/>
              </a:rPr>
              <a:t> Age(</a:t>
            </a:r>
            <a:r>
              <a:rPr lang="es-ES" sz="1200" dirty="0" err="1">
                <a:solidFill>
                  <a:srgbClr val="000000"/>
                </a:solidFill>
                <a:latin typeface="Consolas" panose="020B0609020204030204" pitchFamily="49" charset="0"/>
              </a:rPr>
              <a:t>age</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number</a:t>
            </a:r>
            <a:r>
              <a:rPr lang="es-ES" sz="1200" dirty="0">
                <a:solidFill>
                  <a:srgbClr val="000000"/>
                </a:solidFill>
                <a:latin typeface="Consolas" panose="020B0609020204030204" pitchFamily="49" charset="0"/>
              </a:rPr>
              <a:t>) {</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this</a:t>
            </a:r>
            <a:r>
              <a:rPr lang="es-ES" sz="1200" dirty="0">
                <a:solidFill>
                  <a:srgbClr val="000000"/>
                </a:solidFill>
                <a:latin typeface="Consolas" panose="020B0609020204030204" pitchFamily="49" charset="0"/>
              </a:rPr>
              <a:t>._</a:t>
            </a:r>
            <a:r>
              <a:rPr lang="es-ES" sz="1200" dirty="0" err="1">
                <a:solidFill>
                  <a:srgbClr val="000000"/>
                </a:solidFill>
                <a:latin typeface="Consolas" panose="020B0609020204030204" pitchFamily="49" charset="0"/>
              </a:rPr>
              <a:t>age</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age</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p>
          <a:p>
            <a:pPr marL="0" indent="0">
              <a:buNone/>
            </a:pPr>
            <a:endParaRPr lang="es-ES" sz="1200" dirty="0">
              <a:solidFill>
                <a:srgbClr val="000000"/>
              </a:solidFill>
              <a:latin typeface="Consolas" panose="020B0609020204030204" pitchFamily="49" charset="0"/>
            </a:endParaRPr>
          </a:p>
          <a:p>
            <a:pPr marL="0" indent="0">
              <a:buNone/>
            </a:pPr>
            <a:r>
              <a:rPr lang="es-ES" sz="1200" dirty="0">
                <a:solidFill>
                  <a:srgbClr val="000000"/>
                </a:solidFill>
                <a:latin typeface="Consolas" panose="020B0609020204030204" pitchFamily="49" charset="0"/>
              </a:rPr>
              <a:t>    </a:t>
            </a:r>
            <a:r>
              <a:rPr lang="es-ES" sz="1200" dirty="0">
                <a:solidFill>
                  <a:srgbClr val="0000FF"/>
                </a:solidFill>
                <a:latin typeface="Consolas" panose="020B0609020204030204" pitchFamily="49" charset="0"/>
              </a:rPr>
              <a:t>set</a:t>
            </a:r>
            <a:r>
              <a:rPr lang="es-ES" sz="1200" dirty="0">
                <a:solidFill>
                  <a:srgbClr val="000000"/>
                </a:solidFill>
                <a:latin typeface="Consolas" panose="020B0609020204030204" pitchFamily="49" charset="0"/>
              </a:rPr>
              <a:t> Mobile(</a:t>
            </a:r>
            <a:r>
              <a:rPr lang="es-ES" sz="1200" dirty="0" err="1">
                <a:solidFill>
                  <a:srgbClr val="000000"/>
                </a:solidFill>
                <a:latin typeface="Consolas" panose="020B0609020204030204" pitchFamily="49" charset="0"/>
              </a:rPr>
              <a:t>mobile</a:t>
            </a: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string</a:t>
            </a:r>
            <a:r>
              <a:rPr lang="es-ES" sz="1200" dirty="0">
                <a:solidFill>
                  <a:srgbClr val="000000"/>
                </a:solidFill>
                <a:latin typeface="Consolas" panose="020B0609020204030204" pitchFamily="49" charset="0"/>
              </a:rPr>
              <a:t>) {</a:t>
            </a:r>
          </a:p>
          <a:p>
            <a:pPr marL="0" indent="0">
              <a:buNone/>
            </a:pPr>
            <a:r>
              <a:rPr lang="es-ES" sz="1200" dirty="0">
                <a:solidFill>
                  <a:srgbClr val="000000"/>
                </a:solidFill>
                <a:latin typeface="Consolas" panose="020B0609020204030204" pitchFamily="49" charset="0"/>
              </a:rPr>
              <a:t>        </a:t>
            </a:r>
            <a:r>
              <a:rPr lang="es-ES" sz="1200" dirty="0" err="1">
                <a:solidFill>
                  <a:srgbClr val="0000FF"/>
                </a:solidFill>
                <a:latin typeface="Consolas" panose="020B0609020204030204" pitchFamily="49" charset="0"/>
              </a:rPr>
              <a:t>this</a:t>
            </a:r>
            <a:r>
              <a:rPr lang="es-ES" sz="1200" dirty="0">
                <a:solidFill>
                  <a:srgbClr val="000000"/>
                </a:solidFill>
                <a:latin typeface="Consolas" panose="020B0609020204030204" pitchFamily="49" charset="0"/>
              </a:rPr>
              <a:t>._</a:t>
            </a:r>
            <a:r>
              <a:rPr lang="es-ES" sz="1200" dirty="0" err="1">
                <a:solidFill>
                  <a:srgbClr val="000000"/>
                </a:solidFill>
                <a:latin typeface="Consolas" panose="020B0609020204030204" pitchFamily="49" charset="0"/>
              </a:rPr>
              <a:t>mobile</a:t>
            </a:r>
            <a:r>
              <a:rPr lang="es-ES" sz="1200" dirty="0">
                <a:solidFill>
                  <a:srgbClr val="000000"/>
                </a:solidFill>
                <a:latin typeface="Consolas" panose="020B0609020204030204" pitchFamily="49" charset="0"/>
              </a:rPr>
              <a:t> = </a:t>
            </a:r>
            <a:r>
              <a:rPr lang="es-ES" sz="1200" dirty="0" err="1">
                <a:solidFill>
                  <a:srgbClr val="000000"/>
                </a:solidFill>
                <a:latin typeface="Consolas" panose="020B0609020204030204" pitchFamily="49" charset="0"/>
              </a:rPr>
              <a:t>mobile</a:t>
            </a:r>
            <a:r>
              <a:rPr lang="es-ES" sz="1200" dirty="0">
                <a:solidFill>
                  <a:srgbClr val="000000"/>
                </a:solidFill>
                <a:latin typeface="Consolas" panose="020B0609020204030204" pitchFamily="49" charset="0"/>
              </a:rPr>
              <a:t>;</a:t>
            </a:r>
          </a:p>
          <a:p>
            <a:pPr marL="0" indent="0">
              <a:buNone/>
            </a:pPr>
            <a:r>
              <a:rPr lang="es-ES" sz="1200" dirty="0">
                <a:solidFill>
                  <a:srgbClr val="000000"/>
                </a:solidFill>
                <a:latin typeface="Consolas" panose="020B0609020204030204" pitchFamily="49" charset="0"/>
              </a:rPr>
              <a:t>    }</a:t>
            </a:r>
          </a:p>
          <a:p>
            <a:pPr marL="0" indent="0">
              <a:buNone/>
            </a:pPr>
            <a:r>
              <a:rPr lang="es-ES" sz="1200" dirty="0">
                <a:solidFill>
                  <a:srgbClr val="000000"/>
                </a:solidFill>
                <a:latin typeface="Consolas" panose="020B0609020204030204" pitchFamily="49" charset="0"/>
              </a:rPr>
              <a:t>}</a:t>
            </a:r>
            <a:endParaRPr lang="es-ES" sz="1200" dirty="0"/>
          </a:p>
        </p:txBody>
      </p:sp>
    </p:spTree>
    <p:extLst>
      <p:ext uri="{BB962C8B-B14F-4D97-AF65-F5344CB8AC3E}">
        <p14:creationId xmlns:p14="http://schemas.microsoft.com/office/powerpoint/2010/main" val="2977142208"/>
      </p:ext>
    </p:extLst>
  </p:cSld>
  <p:clrMapOvr>
    <a:masterClrMapping/>
  </p:clrMapOvr>
  <p:transition spd="slow">
    <p:zoom/>
    <p:sndAc>
      <p:stSnd>
        <p:snd r:embed="rId2" name="wind.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0497BF-CFE6-421A-A351-6109D72DC76C}"/>
              </a:ext>
            </a:extLst>
          </p:cNvPr>
          <p:cNvSpPr>
            <a:spLocks noGrp="1"/>
          </p:cNvSpPr>
          <p:nvPr>
            <p:ph idx="1"/>
          </p:nvPr>
        </p:nvSpPr>
        <p:spPr>
          <a:xfrm>
            <a:off x="457200" y="1196753"/>
            <a:ext cx="8229600" cy="5127848"/>
          </a:xfrm>
        </p:spPr>
        <p:txBody>
          <a:bodyPr/>
          <a:lstStyle/>
          <a:p>
            <a:pPr marL="0" indent="0">
              <a:buNone/>
            </a:pPr>
            <a:r>
              <a:rPr lang="es-ES" sz="1600" dirty="0" err="1">
                <a:solidFill>
                  <a:srgbClr val="0000FF"/>
                </a:solidFill>
                <a:latin typeface="Consolas" panose="020B0609020204030204" pitchFamily="49" charset="0"/>
              </a:rPr>
              <a:t>class</a:t>
            </a:r>
            <a:r>
              <a:rPr lang="es-ES" sz="1600" dirty="0">
                <a:solidFill>
                  <a:srgbClr val="000000"/>
                </a:solidFill>
                <a:latin typeface="Consolas" panose="020B0609020204030204" pitchFamily="49" charset="0"/>
              </a:rPr>
              <a:t> </a:t>
            </a:r>
            <a:r>
              <a:rPr lang="es-ES" sz="1600" dirty="0">
                <a:solidFill>
                  <a:srgbClr val="2B91AF"/>
                </a:solidFill>
                <a:latin typeface="Consolas" panose="020B0609020204030204" pitchFamily="49" charset="0"/>
              </a:rPr>
              <a:t>Actor</a:t>
            </a: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private</a:t>
            </a:r>
            <a:r>
              <a:rPr lang="es-ES" sz="1600" dirty="0">
                <a:solidFill>
                  <a:srgbClr val="000000"/>
                </a:solidFill>
                <a:latin typeface="Consolas" panose="020B0609020204030204" pitchFamily="49" charset="0"/>
              </a:rPr>
              <a:t> _</a:t>
            </a:r>
            <a:r>
              <a:rPr lang="es-ES" sz="1600" dirty="0" err="1">
                <a:solidFill>
                  <a:srgbClr val="000000"/>
                </a:solidFill>
                <a:latin typeface="Consolas" panose="020B0609020204030204" pitchFamily="49" charset="0"/>
              </a:rPr>
              <a:t>name</a:t>
            </a: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string</a:t>
            </a:r>
            <a:r>
              <a:rPr lang="es-ES" sz="1600" dirty="0">
                <a:solidFill>
                  <a:srgbClr val="000000"/>
                </a:solidFill>
                <a:latin typeface="Consolas" panose="020B0609020204030204" pitchFamily="49" charset="0"/>
              </a:rPr>
              <a:t>;</a:t>
            </a:r>
          </a:p>
          <a:p>
            <a:pPr marL="0" indent="0">
              <a:buNone/>
            </a:pPr>
            <a:r>
              <a:rPr lang="es-ES" sz="1600" dirty="0">
                <a:solidFill>
                  <a:srgbClr val="000000"/>
                </a:solidFill>
                <a:latin typeface="Consolas" panose="020B0609020204030204" pitchFamily="49" charset="0"/>
              </a:rPr>
              <a:t>    </a:t>
            </a:r>
            <a:r>
              <a:rPr lang="es-ES" sz="1600" dirty="0">
                <a:solidFill>
                  <a:srgbClr val="0000FF"/>
                </a:solidFill>
                <a:latin typeface="Consolas" panose="020B0609020204030204" pitchFamily="49" charset="0"/>
              </a:rPr>
              <a:t>constructor</a:t>
            </a:r>
            <a:r>
              <a:rPr lang="es-ES" sz="1600" dirty="0">
                <a:solidFill>
                  <a:srgbClr val="000000"/>
                </a:solidFill>
                <a:latin typeface="Consolas" panose="020B0609020204030204" pitchFamily="49" charset="0"/>
              </a:rPr>
              <a:t>(_</a:t>
            </a:r>
            <a:r>
              <a:rPr lang="es-ES" sz="1600" dirty="0" err="1">
                <a:solidFill>
                  <a:srgbClr val="000000"/>
                </a:solidFill>
                <a:latin typeface="Consolas" panose="020B0609020204030204" pitchFamily="49" charset="0"/>
              </a:rPr>
              <a:t>name</a:t>
            </a: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string</a:t>
            </a: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this</a:t>
            </a:r>
            <a:r>
              <a:rPr lang="es-ES" sz="1600" dirty="0">
                <a:solidFill>
                  <a:srgbClr val="000000"/>
                </a:solidFill>
                <a:latin typeface="Consolas" panose="020B0609020204030204" pitchFamily="49" charset="0"/>
              </a:rPr>
              <a:t>._</a:t>
            </a:r>
            <a:r>
              <a:rPr lang="es-ES" sz="1600" dirty="0" err="1">
                <a:solidFill>
                  <a:srgbClr val="000000"/>
                </a:solidFill>
                <a:latin typeface="Consolas" panose="020B0609020204030204" pitchFamily="49" charset="0"/>
              </a:rPr>
              <a:t>name</a:t>
            </a:r>
            <a:r>
              <a:rPr lang="es-ES" sz="1600" dirty="0">
                <a:solidFill>
                  <a:srgbClr val="000000"/>
                </a:solidFill>
                <a:latin typeface="Consolas" panose="020B0609020204030204" pitchFamily="49" charset="0"/>
              </a:rPr>
              <a:t> = _</a:t>
            </a:r>
            <a:r>
              <a:rPr lang="es-ES" sz="1600" dirty="0" err="1">
                <a:solidFill>
                  <a:srgbClr val="000000"/>
                </a:solidFill>
                <a:latin typeface="Consolas" panose="020B0609020204030204" pitchFamily="49" charset="0"/>
              </a:rPr>
              <a:t>name</a:t>
            </a:r>
            <a:r>
              <a:rPr lang="es-ES" sz="1600" dirty="0">
                <a:solidFill>
                  <a:srgbClr val="000000"/>
                </a:solidFill>
                <a:latin typeface="Consolas" panose="020B0609020204030204" pitchFamily="49" charset="0"/>
              </a:rPr>
              <a:t>;</a:t>
            </a:r>
          </a:p>
          <a:p>
            <a:pPr marL="0" indent="0">
              <a:buNone/>
            </a:pP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    </a:t>
            </a:r>
            <a:r>
              <a:rPr lang="es-ES" sz="1600" dirty="0">
                <a:solidFill>
                  <a:srgbClr val="0000FF"/>
                </a:solidFill>
                <a:latin typeface="Consolas" panose="020B0609020204030204" pitchFamily="49" charset="0"/>
              </a:rPr>
              <a:t>set</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name</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value</a:t>
            </a: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string</a:t>
            </a: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this</a:t>
            </a:r>
            <a:r>
              <a:rPr lang="es-ES" sz="1600" dirty="0">
                <a:solidFill>
                  <a:srgbClr val="000000"/>
                </a:solidFill>
                <a:latin typeface="Consolas" panose="020B0609020204030204" pitchFamily="49" charset="0"/>
              </a:rPr>
              <a:t>._</a:t>
            </a:r>
            <a:r>
              <a:rPr lang="es-ES" sz="1600" dirty="0" err="1">
                <a:solidFill>
                  <a:srgbClr val="000000"/>
                </a:solidFill>
                <a:latin typeface="Consolas" panose="020B0609020204030204" pitchFamily="49" charset="0"/>
              </a:rPr>
              <a:t>name</a:t>
            </a:r>
            <a:r>
              <a:rPr lang="es-ES" sz="1600" dirty="0">
                <a:solidFill>
                  <a:srgbClr val="000000"/>
                </a:solidFill>
                <a:latin typeface="Consolas" panose="020B0609020204030204" pitchFamily="49" charset="0"/>
              </a:rPr>
              <a:t> = </a:t>
            </a:r>
            <a:r>
              <a:rPr lang="es-ES" sz="1600" dirty="0" err="1">
                <a:solidFill>
                  <a:srgbClr val="000000"/>
                </a:solidFill>
                <a:latin typeface="Consolas" panose="020B0609020204030204" pitchFamily="49" charset="0"/>
              </a:rPr>
              <a:t>value</a:t>
            </a:r>
            <a:r>
              <a:rPr lang="es-ES" sz="1600" dirty="0">
                <a:solidFill>
                  <a:srgbClr val="000000"/>
                </a:solidFill>
                <a:latin typeface="Consolas" panose="020B0609020204030204" pitchFamily="49" charset="0"/>
              </a:rPr>
              <a:t>;</a:t>
            </a:r>
          </a:p>
          <a:p>
            <a:pPr marL="0" indent="0">
              <a:buNone/>
            </a:pP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get</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name</a:t>
            </a: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return</a:t>
            </a: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this</a:t>
            </a:r>
            <a:r>
              <a:rPr lang="es-ES" sz="1600" dirty="0">
                <a:solidFill>
                  <a:srgbClr val="000000"/>
                </a:solidFill>
                <a:latin typeface="Consolas" panose="020B0609020204030204" pitchFamily="49" charset="0"/>
              </a:rPr>
              <a:t>._</a:t>
            </a:r>
            <a:r>
              <a:rPr lang="es-ES" sz="1600" dirty="0" err="1">
                <a:solidFill>
                  <a:srgbClr val="000000"/>
                </a:solidFill>
                <a:latin typeface="Consolas" panose="020B0609020204030204" pitchFamily="49" charset="0"/>
              </a:rPr>
              <a:t>name</a:t>
            </a:r>
            <a:r>
              <a:rPr lang="es-ES" sz="1600" dirty="0">
                <a:solidFill>
                  <a:srgbClr val="000000"/>
                </a:solidFill>
                <a:latin typeface="Consolas" panose="020B0609020204030204" pitchFamily="49" charset="0"/>
              </a:rPr>
              <a:t>;</a:t>
            </a:r>
          </a:p>
          <a:p>
            <a:pPr marL="0" indent="0">
              <a:buNone/>
            </a:pP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a:t>
            </a:r>
          </a:p>
          <a:p>
            <a:pPr marL="0" indent="0">
              <a:buNone/>
            </a:pPr>
            <a:endParaRPr lang="es-E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let</a:t>
            </a:r>
            <a:r>
              <a:rPr lang="en-US" sz="1600" dirty="0">
                <a:solidFill>
                  <a:srgbClr val="000000"/>
                </a:solidFill>
                <a:latin typeface="Consolas" panose="020B0609020204030204" pitchFamily="49" charset="0"/>
              </a:rPr>
              <a:t> actor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Actor(</a:t>
            </a:r>
            <a:r>
              <a:rPr lang="en-US" sz="1600" dirty="0">
                <a:solidFill>
                  <a:srgbClr val="A31515"/>
                </a:solidFill>
                <a:latin typeface="Consolas" panose="020B0609020204030204" pitchFamily="49" charset="0"/>
              </a:rPr>
              <a:t>'Haider Malik'</a:t>
            </a:r>
            <a:r>
              <a:rPr lang="en-US" sz="1600" dirty="0">
                <a:solidFill>
                  <a:srgbClr val="000000"/>
                </a:solidFill>
                <a:latin typeface="Consolas" panose="020B0609020204030204" pitchFamily="49" charset="0"/>
              </a:rPr>
              <a:t>);</a:t>
            </a:r>
          </a:p>
          <a:p>
            <a:pPr marL="0" indent="0">
              <a:buNone/>
            </a:pPr>
            <a:r>
              <a:rPr lang="es-ES" sz="1600" dirty="0">
                <a:solidFill>
                  <a:srgbClr val="000000"/>
                </a:solidFill>
                <a:latin typeface="Consolas" panose="020B0609020204030204" pitchFamily="49" charset="0"/>
              </a:rPr>
              <a:t>console.log(actor.name);</a:t>
            </a:r>
          </a:p>
          <a:p>
            <a:pPr marL="0" indent="0">
              <a:buNone/>
            </a:pPr>
            <a:r>
              <a:rPr lang="es-ES" sz="1600" dirty="0">
                <a:solidFill>
                  <a:srgbClr val="008000"/>
                </a:solidFill>
                <a:latin typeface="Consolas" panose="020B0609020204030204" pitchFamily="49" charset="0"/>
              </a:rPr>
              <a:t>//set</a:t>
            </a:r>
            <a:endParaRPr lang="es-ES" sz="1600" dirty="0">
              <a:solidFill>
                <a:srgbClr val="000000"/>
              </a:solidFill>
              <a:latin typeface="Consolas" panose="020B0609020204030204" pitchFamily="49" charset="0"/>
            </a:endParaRPr>
          </a:p>
          <a:p>
            <a:pPr marL="0" indent="0">
              <a:buNone/>
            </a:pPr>
            <a:r>
              <a:rPr lang="es-ES" sz="1600" dirty="0">
                <a:solidFill>
                  <a:srgbClr val="000000"/>
                </a:solidFill>
                <a:latin typeface="Consolas" panose="020B0609020204030204" pitchFamily="49" charset="0"/>
              </a:rPr>
              <a:t>actor.name = </a:t>
            </a:r>
            <a:r>
              <a:rPr lang="es-ES" sz="1600" dirty="0">
                <a:solidFill>
                  <a:srgbClr val="A31515"/>
                </a:solidFill>
                <a:latin typeface="Consolas" panose="020B0609020204030204" pitchFamily="49" charset="0"/>
              </a:rPr>
              <a:t>'Jane </a:t>
            </a:r>
            <a:r>
              <a:rPr lang="es-ES" sz="1600" dirty="0" err="1">
                <a:solidFill>
                  <a:srgbClr val="A31515"/>
                </a:solidFill>
                <a:latin typeface="Consolas" panose="020B0609020204030204" pitchFamily="49" charset="0"/>
              </a:rPr>
              <a:t>Doe</a:t>
            </a:r>
            <a:r>
              <a:rPr lang="es-ES" sz="1600" dirty="0">
                <a:solidFill>
                  <a:srgbClr val="A31515"/>
                </a:solidFill>
                <a:latin typeface="Consolas" panose="020B0609020204030204" pitchFamily="49" charset="0"/>
              </a:rPr>
              <a:t>'</a:t>
            </a:r>
            <a:r>
              <a:rPr lang="es-ES" sz="1600" dirty="0">
                <a:solidFill>
                  <a:srgbClr val="000000"/>
                </a:solidFill>
                <a:latin typeface="Consolas" panose="020B0609020204030204" pitchFamily="49" charset="0"/>
              </a:rPr>
              <a:t>;</a:t>
            </a:r>
          </a:p>
          <a:p>
            <a:pPr marL="0" indent="0">
              <a:buNone/>
            </a:pPr>
            <a:r>
              <a:rPr lang="es-ES" sz="1600" dirty="0">
                <a:solidFill>
                  <a:srgbClr val="000000"/>
                </a:solidFill>
                <a:latin typeface="Consolas" panose="020B0609020204030204" pitchFamily="49" charset="0"/>
              </a:rPr>
              <a:t>console.log(actor.name);</a:t>
            </a:r>
            <a:endParaRPr lang="es-ES" sz="1600" dirty="0"/>
          </a:p>
        </p:txBody>
      </p:sp>
      <p:sp>
        <p:nvSpPr>
          <p:cNvPr id="5" name="Título 4">
            <a:extLst>
              <a:ext uri="{FF2B5EF4-FFF2-40B4-BE49-F238E27FC236}">
                <a16:creationId xmlns:a16="http://schemas.microsoft.com/office/drawing/2014/main" id="{8643570D-D7A9-4E35-9709-D69CB63F217E}"/>
              </a:ext>
            </a:extLst>
          </p:cNvPr>
          <p:cNvSpPr>
            <a:spLocks noGrp="1"/>
          </p:cNvSpPr>
          <p:nvPr>
            <p:ph type="title"/>
          </p:nvPr>
        </p:nvSpPr>
        <p:spPr>
          <a:xfrm>
            <a:off x="457200" y="704850"/>
            <a:ext cx="8229600" cy="491902"/>
          </a:xfrm>
        </p:spPr>
        <p:txBody>
          <a:bodyPr/>
          <a:lstStyle/>
          <a:p>
            <a:r>
              <a:rPr lang="es-ES" dirty="0"/>
              <a:t>6. </a:t>
            </a:r>
            <a:r>
              <a:rPr lang="es-ES" dirty="0" err="1"/>
              <a:t>Getters</a:t>
            </a:r>
            <a:r>
              <a:rPr lang="es-ES" dirty="0"/>
              <a:t> y </a:t>
            </a:r>
            <a:r>
              <a:rPr lang="es-ES" dirty="0" err="1"/>
              <a:t>Setters</a:t>
            </a:r>
            <a:endParaRPr lang="es-ES" dirty="0"/>
          </a:p>
        </p:txBody>
      </p:sp>
    </p:spTree>
    <p:extLst>
      <p:ext uri="{BB962C8B-B14F-4D97-AF65-F5344CB8AC3E}">
        <p14:creationId xmlns:p14="http://schemas.microsoft.com/office/powerpoint/2010/main" val="3666963242"/>
      </p:ext>
    </p:extLst>
  </p:cSld>
  <p:clrMapOvr>
    <a:masterClrMapping/>
  </p:clrMapOvr>
  <p:transition spd="slow">
    <p:zoom/>
    <p:sndAc>
      <p:stSnd>
        <p:snd r:embed="rId2" name="wind.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43B68-55F3-4E95-AE54-84321C0FE90D}"/>
              </a:ext>
            </a:extLst>
          </p:cNvPr>
          <p:cNvSpPr>
            <a:spLocks noGrp="1"/>
          </p:cNvSpPr>
          <p:nvPr>
            <p:ph type="title"/>
          </p:nvPr>
        </p:nvSpPr>
        <p:spPr>
          <a:xfrm>
            <a:off x="457200" y="704850"/>
            <a:ext cx="8229600" cy="491902"/>
          </a:xfrm>
        </p:spPr>
        <p:txBody>
          <a:bodyPr/>
          <a:lstStyle/>
          <a:p>
            <a:r>
              <a:rPr lang="es-ES" dirty="0"/>
              <a:t>7. Herencia</a:t>
            </a:r>
          </a:p>
        </p:txBody>
      </p:sp>
      <p:sp>
        <p:nvSpPr>
          <p:cNvPr id="3" name="Marcador de contenido 2">
            <a:extLst>
              <a:ext uri="{FF2B5EF4-FFF2-40B4-BE49-F238E27FC236}">
                <a16:creationId xmlns:a16="http://schemas.microsoft.com/office/drawing/2014/main" id="{99F21EA3-5D59-47BC-969E-57C5C89DEB7D}"/>
              </a:ext>
            </a:extLst>
          </p:cNvPr>
          <p:cNvSpPr>
            <a:spLocks noGrp="1"/>
          </p:cNvSpPr>
          <p:nvPr>
            <p:ph idx="1"/>
          </p:nvPr>
        </p:nvSpPr>
        <p:spPr>
          <a:xfrm>
            <a:off x="457200" y="1196753"/>
            <a:ext cx="8229600" cy="5127848"/>
          </a:xfrm>
        </p:spPr>
        <p:txBody>
          <a:bodyPr/>
          <a:lstStyle/>
          <a:p>
            <a:pPr marL="0" indent="0">
              <a:buNone/>
            </a:pPr>
            <a:r>
              <a:rPr lang="es-ES" sz="2000" dirty="0" err="1">
                <a:solidFill>
                  <a:srgbClr val="0000FF"/>
                </a:solidFill>
                <a:latin typeface="Consolas" panose="020B0609020204030204" pitchFamily="49" charset="0"/>
              </a:rPr>
              <a:t>class</a:t>
            </a:r>
            <a:r>
              <a:rPr lang="es-ES" sz="2000" dirty="0">
                <a:solidFill>
                  <a:srgbClr val="000000"/>
                </a:solidFill>
                <a:latin typeface="Consolas" panose="020B0609020204030204" pitchFamily="49" charset="0"/>
              </a:rPr>
              <a:t> </a:t>
            </a:r>
            <a:r>
              <a:rPr lang="es-ES" sz="2000" dirty="0">
                <a:solidFill>
                  <a:srgbClr val="2B91AF"/>
                </a:solidFill>
                <a:latin typeface="Consolas" panose="020B0609020204030204" pitchFamily="49" charset="0"/>
              </a:rPr>
              <a:t>Manager</a:t>
            </a: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extends</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Employee</a:t>
            </a:r>
            <a:r>
              <a:rPr lang="es-E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constructor</a:t>
            </a:r>
            <a:r>
              <a:rPr lang="en-US" sz="2000" dirty="0">
                <a:solidFill>
                  <a:srgbClr val="000000"/>
                </a:solidFill>
                <a:latin typeface="Consolas" panose="020B0609020204030204" pitchFamily="49" charset="0"/>
              </a:rPr>
              <a:t>(name: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age: </a:t>
            </a:r>
            <a:r>
              <a:rPr lang="en-US" sz="2000" dirty="0">
                <a:solidFill>
                  <a:srgbClr val="0000FF"/>
                </a:solidFill>
                <a:latin typeface="Consolas" panose="020B0609020204030204" pitchFamily="49" charset="0"/>
              </a:rPr>
              <a:t>number</a:t>
            </a:r>
            <a:r>
              <a:rPr lang="en-US" sz="2000" dirty="0">
                <a:solidFill>
                  <a:srgbClr val="000000"/>
                </a:solidFill>
                <a:latin typeface="Consolas" panose="020B0609020204030204" pitchFamily="49" charset="0"/>
              </a:rPr>
              <a:t>, mobile: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a:t>
            </a:r>
          </a:p>
          <a:p>
            <a:pPr marL="0" indent="0">
              <a:buNone/>
            </a:pPr>
            <a:r>
              <a:rPr lang="es-ES" sz="2000" dirty="0">
                <a:solidFill>
                  <a:srgbClr val="000000"/>
                </a:solidFill>
                <a:latin typeface="Consolas" panose="020B0609020204030204" pitchFamily="49" charset="0"/>
              </a:rPr>
              <a:t>        </a:t>
            </a:r>
            <a:r>
              <a:rPr lang="es-ES" sz="2000" dirty="0">
                <a:solidFill>
                  <a:srgbClr val="0000FF"/>
                </a:solidFill>
                <a:latin typeface="Consolas" panose="020B0609020204030204" pitchFamily="49" charset="0"/>
              </a:rPr>
              <a:t>super</a:t>
            </a:r>
            <a:r>
              <a:rPr lang="es-ES" sz="2000" dirty="0">
                <a:solidFill>
                  <a:srgbClr val="000000"/>
                </a:solidFill>
                <a:latin typeface="Consolas" panose="020B0609020204030204" pitchFamily="49" charset="0"/>
              </a:rPr>
              <a:t>(</a:t>
            </a:r>
            <a:r>
              <a:rPr lang="es-ES" sz="2000" dirty="0" err="1">
                <a:solidFill>
                  <a:srgbClr val="000000"/>
                </a:solidFill>
                <a:latin typeface="Consolas" panose="020B0609020204030204" pitchFamily="49" charset="0"/>
              </a:rPr>
              <a:t>name</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age</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mobile</a:t>
            </a:r>
            <a:r>
              <a:rPr lang="es-ES" sz="2000" dirty="0">
                <a:solidFill>
                  <a:srgbClr val="000000"/>
                </a:solidFill>
                <a:latin typeface="Consolas" panose="020B0609020204030204" pitchFamily="49" charset="0"/>
              </a:rPr>
              <a:t>);</a:t>
            </a:r>
          </a:p>
          <a:p>
            <a:pPr marL="0" indent="0">
              <a:buNone/>
            </a:pP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this</a:t>
            </a:r>
            <a:r>
              <a:rPr lang="es-ES" sz="2000" dirty="0" err="1">
                <a:solidFill>
                  <a:srgbClr val="000000"/>
                </a:solidFill>
                <a:latin typeface="Consolas" panose="020B0609020204030204" pitchFamily="49" charset="0"/>
              </a:rPr>
              <a:t>.Age</a:t>
            </a:r>
            <a:r>
              <a:rPr lang="es-ES" sz="2000" dirty="0">
                <a:solidFill>
                  <a:srgbClr val="000000"/>
                </a:solidFill>
                <a:latin typeface="Consolas" panose="020B0609020204030204" pitchFamily="49" charset="0"/>
              </a:rPr>
              <a:t> = 24;</a:t>
            </a:r>
          </a:p>
          <a:p>
            <a:pPr marL="0" indent="0">
              <a:buNone/>
            </a:pPr>
            <a:r>
              <a:rPr lang="es-ES" sz="2000" dirty="0">
                <a:solidFill>
                  <a:srgbClr val="000000"/>
                </a:solidFill>
                <a:latin typeface="Consolas" panose="020B0609020204030204" pitchFamily="49" charset="0"/>
              </a:rPr>
              <a:t>    }</a:t>
            </a:r>
          </a:p>
          <a:p>
            <a:pPr marL="0" indent="0">
              <a:buNone/>
            </a:pPr>
            <a:r>
              <a:rPr lang="es-ES" sz="2000" dirty="0">
                <a:solidFill>
                  <a:srgbClr val="000000"/>
                </a:solidFill>
                <a:latin typeface="Consolas" panose="020B0609020204030204" pitchFamily="49" charset="0"/>
              </a:rPr>
              <a:t>}</a:t>
            </a:r>
          </a:p>
          <a:p>
            <a:pPr marL="0" indent="0">
              <a:buNone/>
            </a:pPr>
            <a:endParaRPr lang="es-E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manager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Manager(</a:t>
            </a:r>
            <a:r>
              <a:rPr lang="en-US" sz="2000" dirty="0">
                <a:solidFill>
                  <a:srgbClr val="A31515"/>
                </a:solidFill>
                <a:latin typeface="Consolas" panose="020B0609020204030204" pitchFamily="49" charset="0"/>
              </a:rPr>
              <a:t>'Jane'</a:t>
            </a:r>
            <a:r>
              <a:rPr lang="en-US" sz="2000" dirty="0">
                <a:solidFill>
                  <a:srgbClr val="000000"/>
                </a:solidFill>
                <a:latin typeface="Consolas" panose="020B0609020204030204" pitchFamily="49" charset="0"/>
              </a:rPr>
              <a:t>, 23, </a:t>
            </a:r>
            <a:r>
              <a:rPr lang="en-US" sz="2000" dirty="0">
                <a:solidFill>
                  <a:srgbClr val="A31515"/>
                </a:solidFill>
                <a:latin typeface="Consolas" panose="020B0609020204030204" pitchFamily="49" charset="0"/>
              </a:rPr>
              <a:t>'0343–23332233'</a:t>
            </a:r>
            <a:r>
              <a:rPr lang="en-US" sz="2000" dirty="0">
                <a:solidFill>
                  <a:srgbClr val="000000"/>
                </a:solidFill>
                <a:latin typeface="Consolas" panose="020B0609020204030204" pitchFamily="49" charset="0"/>
              </a:rPr>
              <a:t>);</a:t>
            </a:r>
          </a:p>
          <a:p>
            <a:pPr marL="0" indent="0">
              <a:buNone/>
            </a:pPr>
            <a:r>
              <a:rPr lang="es-ES" sz="2000" dirty="0">
                <a:solidFill>
                  <a:srgbClr val="000000"/>
                </a:solidFill>
                <a:latin typeface="Consolas" panose="020B0609020204030204" pitchFamily="49" charset="0"/>
              </a:rPr>
              <a:t>console.log(</a:t>
            </a:r>
            <a:r>
              <a:rPr lang="es-ES" sz="2000" dirty="0" err="1">
                <a:solidFill>
                  <a:srgbClr val="000000"/>
                </a:solidFill>
                <a:latin typeface="Consolas" panose="020B0609020204030204" pitchFamily="49" charset="0"/>
              </a:rPr>
              <a:t>manager.Name</a:t>
            </a:r>
            <a:r>
              <a:rPr lang="es-ES" sz="2000" dirty="0">
                <a:solidFill>
                  <a:srgbClr val="000000"/>
                </a:solidFill>
                <a:latin typeface="Consolas" panose="020B0609020204030204" pitchFamily="49" charset="0"/>
              </a:rPr>
              <a:t>); //’Jane’</a:t>
            </a:r>
          </a:p>
          <a:p>
            <a:pPr marL="0" indent="0">
              <a:buNone/>
            </a:pPr>
            <a:r>
              <a:rPr lang="es-ES" sz="2000" dirty="0">
                <a:solidFill>
                  <a:srgbClr val="000000"/>
                </a:solidFill>
                <a:latin typeface="Consolas" panose="020B0609020204030204" pitchFamily="49" charset="0"/>
              </a:rPr>
              <a:t>console.log(</a:t>
            </a:r>
            <a:r>
              <a:rPr lang="es-ES" sz="2000" dirty="0" err="1">
                <a:solidFill>
                  <a:srgbClr val="000000"/>
                </a:solidFill>
                <a:latin typeface="Consolas" panose="020B0609020204030204" pitchFamily="49" charset="0"/>
              </a:rPr>
              <a:t>manager.Age</a:t>
            </a:r>
            <a:r>
              <a:rPr lang="es-ES" sz="2000" dirty="0">
                <a:solidFill>
                  <a:srgbClr val="000000"/>
                </a:solidFill>
                <a:latin typeface="Consolas" panose="020B0609020204030204" pitchFamily="49" charset="0"/>
              </a:rPr>
              <a:t>);//24</a:t>
            </a:r>
            <a:endParaRPr lang="es-ES" sz="2000" dirty="0"/>
          </a:p>
        </p:txBody>
      </p:sp>
    </p:spTree>
    <p:extLst>
      <p:ext uri="{BB962C8B-B14F-4D97-AF65-F5344CB8AC3E}">
        <p14:creationId xmlns:p14="http://schemas.microsoft.com/office/powerpoint/2010/main" val="3515554741"/>
      </p:ext>
    </p:extLst>
  </p:cSld>
  <p:clrMapOvr>
    <a:masterClrMapping/>
  </p:clrMapOvr>
  <p:transition spd="slow">
    <p:zoom/>
    <p:sndAc>
      <p:stSnd>
        <p:snd r:embed="rId2" name="wind.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21178-AA3D-40E4-B4B1-1DE6ADF0D219}"/>
              </a:ext>
            </a:extLst>
          </p:cNvPr>
          <p:cNvSpPr>
            <a:spLocks noGrp="1"/>
          </p:cNvSpPr>
          <p:nvPr>
            <p:ph type="title"/>
          </p:nvPr>
        </p:nvSpPr>
        <p:spPr>
          <a:xfrm>
            <a:off x="457200" y="704850"/>
            <a:ext cx="8229600" cy="563910"/>
          </a:xfrm>
        </p:spPr>
        <p:txBody>
          <a:bodyPr/>
          <a:lstStyle/>
          <a:p>
            <a:r>
              <a:rPr lang="es-ES" dirty="0"/>
              <a:t>8. Clases Abstractas</a:t>
            </a:r>
          </a:p>
        </p:txBody>
      </p:sp>
      <p:sp>
        <p:nvSpPr>
          <p:cNvPr id="3" name="Marcador de contenido 2">
            <a:extLst>
              <a:ext uri="{FF2B5EF4-FFF2-40B4-BE49-F238E27FC236}">
                <a16:creationId xmlns:a16="http://schemas.microsoft.com/office/drawing/2014/main" id="{CF99FDC7-B257-47F1-8C21-C2A3FFB8FCC7}"/>
              </a:ext>
            </a:extLst>
          </p:cNvPr>
          <p:cNvSpPr>
            <a:spLocks noGrp="1"/>
          </p:cNvSpPr>
          <p:nvPr>
            <p:ph idx="1"/>
          </p:nvPr>
        </p:nvSpPr>
        <p:spPr>
          <a:xfrm>
            <a:off x="457200" y="1412777"/>
            <a:ext cx="8229600" cy="4911824"/>
          </a:xfrm>
        </p:spPr>
        <p:txBody>
          <a:bodyPr/>
          <a:lstStyle/>
          <a:p>
            <a:pPr marL="0" indent="0">
              <a:buNone/>
            </a:pPr>
            <a:r>
              <a:rPr lang="es-ES" sz="1400" dirty="0" err="1">
                <a:solidFill>
                  <a:srgbClr val="0000FF"/>
                </a:solidFill>
                <a:latin typeface="Consolas" panose="020B0609020204030204" pitchFamily="49" charset="0"/>
              </a:rPr>
              <a:t>abstract</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err="1">
                <a:solidFill>
                  <a:srgbClr val="2B91AF"/>
                </a:solidFill>
                <a:latin typeface="Consolas" panose="020B0609020204030204" pitchFamily="49" charset="0"/>
              </a:rPr>
              <a:t>Product</a:t>
            </a: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productName</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string</a:t>
            </a:r>
            <a:r>
              <a:rPr lang="es-ES" sz="1400" dirty="0">
                <a:solidFill>
                  <a:srgbClr val="000000"/>
                </a:solidFill>
                <a:latin typeface="Consolas" panose="020B0609020204030204" pitchFamily="49" charset="0"/>
              </a:rPr>
              <a:t> = </a:t>
            </a:r>
            <a:r>
              <a:rPr lang="es-ES" sz="1400" dirty="0">
                <a:solidFill>
                  <a:srgbClr val="A31515"/>
                </a:solidFill>
                <a:latin typeface="Consolas" panose="020B0609020204030204" pitchFamily="49" charset="0"/>
              </a:rPr>
              <a:t>"Default"</a:t>
            </a:r>
            <a:r>
              <a:rPr lang="es-ES" sz="1400" dirty="0">
                <a:solidFill>
                  <a:srgbClr val="000000"/>
                </a:solidFill>
                <a:latin typeface="Consolas" panose="020B0609020204030204" pitchFamily="49" charset="0"/>
              </a:rPr>
              <a:t>;</a:t>
            </a:r>
          </a:p>
          <a:p>
            <a:pPr marL="0" indent="0">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price</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number</a:t>
            </a:r>
            <a:r>
              <a:rPr lang="es-ES" sz="1400" dirty="0">
                <a:solidFill>
                  <a:srgbClr val="000000"/>
                </a:solidFill>
                <a:latin typeface="Consolas" panose="020B0609020204030204" pitchFamily="49" charset="0"/>
              </a:rPr>
              <a:t> = 1000;</a:t>
            </a:r>
          </a:p>
          <a:p>
            <a:pPr marL="0" indent="0">
              <a:buNone/>
            </a:pP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abstract</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changeName</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name</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string</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void</a:t>
            </a:r>
            <a:r>
              <a:rPr lang="es-ES" sz="1400" dirty="0">
                <a:solidFill>
                  <a:srgbClr val="000000"/>
                </a:solidFill>
                <a:latin typeface="Consolas" panose="020B0609020204030204" pitchFamily="49" charset="0"/>
              </a:rPr>
              <a:t>;</a:t>
            </a:r>
          </a:p>
          <a:p>
            <a:pPr marL="0" indent="0">
              <a:buNone/>
            </a:pPr>
            <a:endParaRPr lang="es-ES" sz="1400" dirty="0">
              <a:solidFill>
                <a:srgbClr val="000000"/>
              </a:solidFill>
              <a:latin typeface="Consolas" panose="020B0609020204030204" pitchFamily="49" charset="0"/>
            </a:endParaRPr>
          </a:p>
          <a:p>
            <a:pPr marL="0" indent="0">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calcPrice</a:t>
            </a: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return</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this</a:t>
            </a:r>
            <a:r>
              <a:rPr lang="es-ES" sz="1400" dirty="0" err="1">
                <a:solidFill>
                  <a:srgbClr val="000000"/>
                </a:solidFill>
                <a:latin typeface="Consolas" panose="020B0609020204030204" pitchFamily="49" charset="0"/>
              </a:rPr>
              <a:t>.price</a:t>
            </a:r>
            <a:r>
              <a:rPr lang="es-ES" sz="1400" dirty="0">
                <a:solidFill>
                  <a:srgbClr val="000000"/>
                </a:solidFill>
                <a:latin typeface="Consolas" panose="020B0609020204030204" pitchFamily="49" charset="0"/>
              </a:rPr>
              <a:t>;</a:t>
            </a:r>
          </a:p>
          <a:p>
            <a:pPr marL="0" indent="0">
              <a:buNone/>
            </a:pP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a:t>
            </a:r>
          </a:p>
          <a:p>
            <a:pPr marL="0" indent="0">
              <a:buNone/>
            </a:pPr>
            <a:endParaRPr lang="es-ES" sz="1400" dirty="0">
              <a:solidFill>
                <a:srgbClr val="000000"/>
              </a:solidFill>
              <a:latin typeface="Consolas" panose="020B0609020204030204" pitchFamily="49" charset="0"/>
            </a:endParaRPr>
          </a:p>
          <a:p>
            <a:pPr marL="0" indent="0">
              <a:buNone/>
            </a:pPr>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a:solidFill>
                  <a:srgbClr val="2B91AF"/>
                </a:solidFill>
                <a:latin typeface="Consolas" panose="020B0609020204030204" pitchFamily="49" charset="0"/>
              </a:rPr>
              <a:t>Mobile</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extends</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Product</a:t>
            </a: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changeName</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name</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string</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void</a:t>
            </a: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this</a:t>
            </a:r>
            <a:r>
              <a:rPr lang="es-ES" sz="1400" dirty="0" err="1">
                <a:solidFill>
                  <a:srgbClr val="000000"/>
                </a:solidFill>
                <a:latin typeface="Consolas" panose="020B0609020204030204" pitchFamily="49" charset="0"/>
              </a:rPr>
              <a:t>.productName</a:t>
            </a:r>
            <a:r>
              <a:rPr lang="es-ES" sz="1400" dirty="0">
                <a:solidFill>
                  <a:srgbClr val="000000"/>
                </a:solidFill>
                <a:latin typeface="Consolas" panose="020B0609020204030204" pitchFamily="49" charset="0"/>
              </a:rPr>
              <a:t> = </a:t>
            </a:r>
            <a:r>
              <a:rPr lang="es-ES" sz="1400" dirty="0" err="1">
                <a:solidFill>
                  <a:srgbClr val="000000"/>
                </a:solidFill>
                <a:latin typeface="Consolas" panose="020B0609020204030204" pitchFamily="49" charset="0"/>
              </a:rPr>
              <a:t>name</a:t>
            </a:r>
            <a:r>
              <a:rPr lang="es-ES" sz="1400" dirty="0">
                <a:solidFill>
                  <a:srgbClr val="000000"/>
                </a:solidFill>
                <a:latin typeface="Consolas" panose="020B0609020204030204" pitchFamily="49" charset="0"/>
              </a:rPr>
              <a:t>;</a:t>
            </a:r>
          </a:p>
          <a:p>
            <a:pPr marL="0" indent="0">
              <a:buNone/>
            </a:pP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a:t>
            </a:r>
          </a:p>
          <a:p>
            <a:pPr marL="0" indent="0">
              <a:buNone/>
            </a:pPr>
            <a:endParaRPr lang="es-ES" sz="1400" dirty="0">
              <a:solidFill>
                <a:srgbClr val="000000"/>
              </a:solidFill>
              <a:latin typeface="Consolas" panose="020B0609020204030204" pitchFamily="49" charset="0"/>
            </a:endParaRPr>
          </a:p>
          <a:p>
            <a:pPr marL="0" indent="0">
              <a:buNone/>
            </a:pPr>
            <a:r>
              <a:rPr lang="es-ES" sz="1400" dirty="0" err="1">
                <a:solidFill>
                  <a:srgbClr val="0000FF"/>
                </a:solidFill>
                <a:latin typeface="Consolas" panose="020B0609020204030204" pitchFamily="49" charset="0"/>
              </a:rPr>
              <a:t>let</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mobProduct</a:t>
            </a:r>
            <a:r>
              <a:rPr lang="es-ES" sz="1400" dirty="0">
                <a:solidFill>
                  <a:srgbClr val="000000"/>
                </a:solidFill>
                <a:latin typeface="Consolas" panose="020B0609020204030204" pitchFamily="49" charset="0"/>
              </a:rPr>
              <a:t> = </a:t>
            </a:r>
            <a:r>
              <a:rPr lang="es-ES" sz="1400" dirty="0">
                <a:solidFill>
                  <a:srgbClr val="0000FF"/>
                </a:solidFill>
                <a:latin typeface="Consolas" panose="020B0609020204030204" pitchFamily="49" charset="0"/>
              </a:rPr>
              <a:t>new</a:t>
            </a:r>
            <a:r>
              <a:rPr lang="es-ES" sz="1400" dirty="0">
                <a:solidFill>
                  <a:srgbClr val="000000"/>
                </a:solidFill>
                <a:latin typeface="Consolas" panose="020B0609020204030204" pitchFamily="49" charset="0"/>
              </a:rPr>
              <a:t> Mobile();</a:t>
            </a:r>
          </a:p>
          <a:p>
            <a:pPr marL="0" indent="0">
              <a:buNone/>
            </a:pPr>
            <a:r>
              <a:rPr lang="es-ES" sz="1400" dirty="0">
                <a:solidFill>
                  <a:srgbClr val="000000"/>
                </a:solidFill>
                <a:latin typeface="Consolas" panose="020B0609020204030204" pitchFamily="49" charset="0"/>
              </a:rPr>
              <a:t>console.log(</a:t>
            </a:r>
            <a:r>
              <a:rPr lang="es-ES" sz="1400" dirty="0" err="1">
                <a:solidFill>
                  <a:srgbClr val="000000"/>
                </a:solidFill>
                <a:latin typeface="Consolas" panose="020B0609020204030204" pitchFamily="49" charset="0"/>
              </a:rPr>
              <a:t>mobProduct</a:t>
            </a:r>
            <a:r>
              <a:rPr lang="es-ES" sz="1400" dirty="0">
                <a:solidFill>
                  <a:srgbClr val="000000"/>
                </a:solidFill>
                <a:latin typeface="Consolas" panose="020B0609020204030204" pitchFamily="49" charset="0"/>
              </a:rPr>
              <a:t>);</a:t>
            </a:r>
          </a:p>
          <a:p>
            <a:pPr marL="0" indent="0">
              <a:buNone/>
            </a:pPr>
            <a:r>
              <a:rPr lang="en-US" sz="1400" dirty="0" err="1">
                <a:solidFill>
                  <a:srgbClr val="000000"/>
                </a:solidFill>
                <a:latin typeface="Consolas" panose="020B0609020204030204" pitchFamily="49" charset="0"/>
              </a:rPr>
              <a:t>mobProduct.changeName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"Super It Product"</a:t>
            </a:r>
            <a:r>
              <a:rPr lang="en-US" sz="1400" dirty="0">
                <a:solidFill>
                  <a:srgbClr val="000000"/>
                </a:solidFill>
                <a:latin typeface="Consolas" panose="020B0609020204030204" pitchFamily="49" charset="0"/>
              </a:rPr>
              <a:t>);</a:t>
            </a:r>
          </a:p>
          <a:p>
            <a:pPr marL="0" indent="0">
              <a:buNone/>
            </a:pPr>
            <a:r>
              <a:rPr lang="es-ES" sz="1400" dirty="0">
                <a:solidFill>
                  <a:srgbClr val="000000"/>
                </a:solidFill>
                <a:latin typeface="Consolas" panose="020B0609020204030204" pitchFamily="49" charset="0"/>
              </a:rPr>
              <a:t>console.log(</a:t>
            </a:r>
            <a:r>
              <a:rPr lang="es-ES" sz="1400" dirty="0" err="1">
                <a:solidFill>
                  <a:srgbClr val="000000"/>
                </a:solidFill>
                <a:latin typeface="Consolas" panose="020B0609020204030204" pitchFamily="49" charset="0"/>
              </a:rPr>
              <a:t>mobProduct</a:t>
            </a:r>
            <a:r>
              <a:rPr lang="es-ES" sz="1400" dirty="0">
                <a:solidFill>
                  <a:srgbClr val="000000"/>
                </a:solidFill>
                <a:latin typeface="Consolas" panose="020B0609020204030204" pitchFamily="49" charset="0"/>
              </a:rPr>
              <a:t>);</a:t>
            </a:r>
            <a:endParaRPr lang="es-ES" sz="1400" dirty="0"/>
          </a:p>
        </p:txBody>
      </p:sp>
    </p:spTree>
    <p:extLst>
      <p:ext uri="{BB962C8B-B14F-4D97-AF65-F5344CB8AC3E}">
        <p14:creationId xmlns:p14="http://schemas.microsoft.com/office/powerpoint/2010/main" val="21531535"/>
      </p:ext>
    </p:extLst>
  </p:cSld>
  <p:clrMapOvr>
    <a:masterClrMapping/>
  </p:clrMapOvr>
  <p:transition spd="slow">
    <p:zoom/>
    <p:sndAc>
      <p:stSnd>
        <p:snd r:embed="rId3" name="wind.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DBE085-4AEE-4752-969B-76BBFEFCF41B}"/>
              </a:ext>
            </a:extLst>
          </p:cNvPr>
          <p:cNvSpPr>
            <a:spLocks noGrp="1"/>
          </p:cNvSpPr>
          <p:nvPr>
            <p:ph type="title"/>
          </p:nvPr>
        </p:nvSpPr>
        <p:spPr>
          <a:xfrm>
            <a:off x="457200" y="704850"/>
            <a:ext cx="8229600" cy="563910"/>
          </a:xfrm>
        </p:spPr>
        <p:txBody>
          <a:bodyPr/>
          <a:lstStyle/>
          <a:p>
            <a:r>
              <a:rPr lang="es-ES" dirty="0"/>
              <a:t>9. Interfaces</a:t>
            </a:r>
          </a:p>
        </p:txBody>
      </p:sp>
      <p:sp>
        <p:nvSpPr>
          <p:cNvPr id="3" name="Marcador de contenido 2">
            <a:extLst>
              <a:ext uri="{FF2B5EF4-FFF2-40B4-BE49-F238E27FC236}">
                <a16:creationId xmlns:a16="http://schemas.microsoft.com/office/drawing/2014/main" id="{C21C9CB3-2E1A-4F1B-A613-8DE727DE68D3}"/>
              </a:ext>
            </a:extLst>
          </p:cNvPr>
          <p:cNvSpPr>
            <a:spLocks noGrp="1"/>
          </p:cNvSpPr>
          <p:nvPr>
            <p:ph idx="1"/>
          </p:nvPr>
        </p:nvSpPr>
        <p:spPr>
          <a:xfrm>
            <a:off x="457200" y="1412777"/>
            <a:ext cx="8229600" cy="4911824"/>
          </a:xfrm>
        </p:spPr>
        <p:txBody>
          <a:bodyPr/>
          <a:lstStyle/>
          <a:p>
            <a:pPr marL="0" indent="0">
              <a:buNone/>
            </a:pPr>
            <a:r>
              <a:rPr lang="es-ES" sz="1800" dirty="0">
                <a:solidFill>
                  <a:srgbClr val="0000FF"/>
                </a:solidFill>
                <a:latin typeface="Consolas" panose="020B0609020204030204" pitchFamily="49" charset="0"/>
              </a:rPr>
              <a:t>interface</a:t>
            </a: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ICar</a:t>
            </a:r>
            <a:r>
              <a:rPr lang="es-ES" sz="1800" dirty="0">
                <a:solidFill>
                  <a:srgbClr val="000000"/>
                </a:solidFill>
                <a:latin typeface="Consolas" panose="020B0609020204030204" pitchFamily="49" charset="0"/>
              </a:rPr>
              <a:t> {</a:t>
            </a:r>
          </a:p>
          <a:p>
            <a:pPr marL="0" indent="0">
              <a:buNone/>
            </a:pP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engine</a:t>
            </a:r>
            <a:r>
              <a:rPr lang="es-ES" sz="1800" dirty="0">
                <a:solidFill>
                  <a:srgbClr val="000000"/>
                </a:solidFill>
                <a:latin typeface="Consolas" panose="020B0609020204030204" pitchFamily="49" charset="0"/>
              </a:rPr>
              <a:t>: </a:t>
            </a:r>
            <a:r>
              <a:rPr lang="es-ES" sz="1800" dirty="0" err="1">
                <a:solidFill>
                  <a:srgbClr val="0000FF"/>
                </a:solidFill>
                <a:latin typeface="Consolas" panose="020B0609020204030204" pitchFamily="49" charset="0"/>
              </a:rPr>
              <a:t>string</a:t>
            </a:r>
            <a:r>
              <a:rPr lang="es-ES" sz="1800" dirty="0">
                <a:solidFill>
                  <a:srgbClr val="000000"/>
                </a:solidFill>
                <a:latin typeface="Consolas" panose="020B0609020204030204" pitchFamily="49" charset="0"/>
              </a:rPr>
              <a:t>;</a:t>
            </a:r>
          </a:p>
          <a:p>
            <a:pPr marL="0" indent="0">
              <a:buNone/>
            </a:pPr>
            <a:r>
              <a:rPr lang="es-ES" sz="1800" dirty="0">
                <a:solidFill>
                  <a:srgbClr val="000000"/>
                </a:solidFill>
                <a:latin typeface="Consolas" panose="020B0609020204030204" pitchFamily="49" charset="0"/>
              </a:rPr>
              <a:t>    color: </a:t>
            </a:r>
            <a:r>
              <a:rPr lang="es-ES" sz="1800" dirty="0" err="1">
                <a:solidFill>
                  <a:srgbClr val="0000FF"/>
                </a:solidFill>
                <a:latin typeface="Consolas" panose="020B0609020204030204" pitchFamily="49" charset="0"/>
              </a:rPr>
              <a:t>string</a:t>
            </a:r>
            <a:r>
              <a:rPr lang="es-ES" sz="1800" dirty="0">
                <a:solidFill>
                  <a:srgbClr val="000000"/>
                </a:solidFill>
                <a:latin typeface="Consolas" panose="020B0609020204030204" pitchFamily="49" charset="0"/>
              </a:rPr>
              <a:t>;</a:t>
            </a:r>
          </a:p>
          <a:p>
            <a:pPr marL="0" indent="0">
              <a:buNone/>
            </a:pPr>
            <a:endParaRPr lang="es-ES" sz="1800" dirty="0">
              <a:solidFill>
                <a:srgbClr val="000000"/>
              </a:solidFill>
              <a:latin typeface="Consolas" panose="020B0609020204030204" pitchFamily="49" charset="0"/>
            </a:endParaRPr>
          </a:p>
          <a:p>
            <a:pPr marL="0" indent="0">
              <a:buNone/>
            </a:pP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brake</a:t>
            </a:r>
            <a:r>
              <a:rPr lang="es-ES" sz="1800" dirty="0">
                <a:solidFill>
                  <a:srgbClr val="000000"/>
                </a:solidFill>
                <a:latin typeface="Consolas" panose="020B0609020204030204" pitchFamily="49" charset="0"/>
              </a:rPr>
              <a:t>: () =&gt; </a:t>
            </a:r>
            <a:r>
              <a:rPr lang="es-ES" sz="1800" dirty="0" err="1">
                <a:solidFill>
                  <a:srgbClr val="0000FF"/>
                </a:solidFill>
                <a:latin typeface="Consolas" panose="020B0609020204030204" pitchFamily="49" charset="0"/>
              </a:rPr>
              <a:t>void</a:t>
            </a:r>
            <a:r>
              <a:rPr lang="es-ES" sz="1800" dirty="0">
                <a:solidFill>
                  <a:srgbClr val="000000"/>
                </a:solidFill>
                <a:latin typeface="Consolas" panose="020B0609020204030204" pitchFamily="49" charset="0"/>
              </a:rPr>
              <a:t>;</a:t>
            </a:r>
          </a:p>
          <a:p>
            <a:pPr marL="0" indent="0">
              <a:buNone/>
            </a:pPr>
            <a:r>
              <a:rPr lang="es-ES" sz="1800" dirty="0">
                <a:solidFill>
                  <a:srgbClr val="000000"/>
                </a:solidFill>
                <a:latin typeface="Consolas" panose="020B0609020204030204" pitchFamily="49" charset="0"/>
              </a:rPr>
              <a:t>}</a:t>
            </a:r>
          </a:p>
          <a:p>
            <a:pPr marL="0" indent="0">
              <a:buNone/>
            </a:pPr>
            <a:endParaRPr lang="es-ES" sz="1800" dirty="0">
              <a:solidFill>
                <a:srgbClr val="000000"/>
              </a:solidFill>
              <a:latin typeface="Consolas" panose="020B0609020204030204" pitchFamily="49" charset="0"/>
            </a:endParaRPr>
          </a:p>
          <a:p>
            <a:pPr marL="0" indent="0">
              <a:buNone/>
            </a:pPr>
            <a:r>
              <a:rPr lang="es-ES" sz="1800" dirty="0" err="1">
                <a:solidFill>
                  <a:srgbClr val="0000FF"/>
                </a:solidFill>
                <a:latin typeface="Consolas" panose="020B0609020204030204" pitchFamily="49" charset="0"/>
              </a:rPr>
              <a:t>class</a:t>
            </a:r>
            <a:r>
              <a:rPr lang="es-ES" sz="1800" dirty="0">
                <a:solidFill>
                  <a:srgbClr val="000000"/>
                </a:solidFill>
                <a:latin typeface="Consolas" panose="020B0609020204030204" pitchFamily="49" charset="0"/>
              </a:rPr>
              <a:t> </a:t>
            </a:r>
            <a:r>
              <a:rPr lang="es-ES" sz="1800" dirty="0">
                <a:solidFill>
                  <a:srgbClr val="2B91AF"/>
                </a:solidFill>
                <a:latin typeface="Consolas" panose="020B0609020204030204" pitchFamily="49" charset="0"/>
              </a:rPr>
              <a:t>Car</a:t>
            </a:r>
            <a:r>
              <a:rPr lang="es-ES" sz="1800" dirty="0">
                <a:solidFill>
                  <a:srgbClr val="000000"/>
                </a:solidFill>
                <a:latin typeface="Consolas" panose="020B0609020204030204" pitchFamily="49" charset="0"/>
              </a:rPr>
              <a:t> </a:t>
            </a:r>
            <a:r>
              <a:rPr lang="es-ES" sz="1800" dirty="0" err="1">
                <a:solidFill>
                  <a:srgbClr val="0000FF"/>
                </a:solidFill>
                <a:latin typeface="Consolas" panose="020B0609020204030204" pitchFamily="49" charset="0"/>
              </a:rPr>
              <a:t>implements</a:t>
            </a: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ICar</a:t>
            </a:r>
            <a:r>
              <a:rPr lang="es-E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constructor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engine: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color: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p>
          <a:p>
            <a:pPr marL="0" indent="0">
              <a:buNone/>
            </a:pPr>
            <a:r>
              <a:rPr lang="es-ES" sz="1800" dirty="0">
                <a:solidFill>
                  <a:srgbClr val="000000"/>
                </a:solidFill>
                <a:latin typeface="Consolas" panose="020B0609020204030204" pitchFamily="49" charset="0"/>
              </a:rPr>
              <a:t>    }</a:t>
            </a:r>
          </a:p>
          <a:p>
            <a:pPr marL="0" indent="0">
              <a:buNone/>
            </a:pPr>
            <a:endParaRPr lang="es-ES" sz="1800" dirty="0">
              <a:solidFill>
                <a:srgbClr val="000000"/>
              </a:solidFill>
              <a:latin typeface="Consolas" panose="020B0609020204030204" pitchFamily="49" charset="0"/>
            </a:endParaRPr>
          </a:p>
          <a:p>
            <a:pPr marL="0" indent="0">
              <a:buNone/>
            </a:pPr>
            <a:r>
              <a:rPr lang="es-ES" sz="1800" dirty="0">
                <a:solidFill>
                  <a:srgbClr val="000000"/>
                </a:solidFill>
                <a:latin typeface="Consolas" panose="020B0609020204030204" pitchFamily="49" charset="0"/>
              </a:rPr>
              <a:t>    </a:t>
            </a:r>
            <a:r>
              <a:rPr lang="es-ES" sz="1800" dirty="0" err="1">
                <a:solidFill>
                  <a:srgbClr val="0000FF"/>
                </a:solidFill>
                <a:latin typeface="Consolas" panose="020B0609020204030204" pitchFamily="49" charset="0"/>
              </a:rPr>
              <a:t>function</a:t>
            </a:r>
            <a:r>
              <a:rPr lang="es-ES" sz="1800" dirty="0">
                <a:solidFill>
                  <a:srgbClr val="000000"/>
                </a:solidFill>
                <a:latin typeface="Consolas" panose="020B0609020204030204" pitchFamily="49" charset="0"/>
              </a:rPr>
              <a:t> </a:t>
            </a:r>
            <a:r>
              <a:rPr lang="es-ES" sz="1800" dirty="0" err="1">
                <a:solidFill>
                  <a:srgbClr val="000000"/>
                </a:solidFill>
                <a:latin typeface="Consolas" panose="020B0609020204030204" pitchFamily="49" charset="0"/>
              </a:rPr>
              <a:t>brake</a:t>
            </a:r>
            <a:r>
              <a:rPr lang="es-ES" sz="1800" dirty="0">
                <a:solidFill>
                  <a:srgbClr val="000000"/>
                </a:solidFill>
                <a:latin typeface="Consolas" panose="020B0609020204030204" pitchFamily="49" charset="0"/>
              </a:rPr>
              <a:t>() {</a:t>
            </a:r>
          </a:p>
          <a:p>
            <a:pPr marL="0" indent="0">
              <a:buNone/>
            </a:pPr>
            <a:r>
              <a:rPr lang="es-ES" sz="1800" dirty="0">
                <a:solidFill>
                  <a:srgbClr val="000000"/>
                </a:solidFill>
                <a:latin typeface="Consolas" panose="020B0609020204030204" pitchFamily="49" charset="0"/>
              </a:rPr>
              <a:t>    console.log(</a:t>
            </a:r>
            <a:r>
              <a:rPr lang="es-ES" sz="1800" dirty="0">
                <a:solidFill>
                  <a:srgbClr val="A31515"/>
                </a:solidFill>
                <a:latin typeface="Consolas" panose="020B0609020204030204" pitchFamily="49" charset="0"/>
              </a:rPr>
              <a:t>"Frenando..."</a:t>
            </a:r>
            <a:r>
              <a:rPr lang="es-ES" sz="1800" dirty="0">
                <a:solidFill>
                  <a:srgbClr val="000000"/>
                </a:solidFill>
                <a:latin typeface="Consolas" panose="020B0609020204030204" pitchFamily="49" charset="0"/>
              </a:rPr>
              <a:t>)</a:t>
            </a:r>
          </a:p>
          <a:p>
            <a:pPr marL="0" indent="0">
              <a:buNone/>
            </a:pPr>
            <a:r>
              <a:rPr lang="es-ES" sz="1800" dirty="0">
                <a:solidFill>
                  <a:srgbClr val="000000"/>
                </a:solidFill>
                <a:latin typeface="Consolas" panose="020B0609020204030204" pitchFamily="49" charset="0"/>
              </a:rPr>
              <a:t>    }</a:t>
            </a:r>
          </a:p>
          <a:p>
            <a:pPr marL="0" indent="0">
              <a:buNone/>
            </a:pPr>
            <a:r>
              <a:rPr lang="es-ES" sz="1800" dirty="0">
                <a:solidFill>
                  <a:srgbClr val="000000"/>
                </a:solidFill>
                <a:latin typeface="Consolas" panose="020B0609020204030204" pitchFamily="49" charset="0"/>
              </a:rPr>
              <a:t>}</a:t>
            </a:r>
            <a:endParaRPr lang="es-ES" sz="1800" dirty="0"/>
          </a:p>
        </p:txBody>
      </p:sp>
    </p:spTree>
    <p:extLst>
      <p:ext uri="{BB962C8B-B14F-4D97-AF65-F5344CB8AC3E}">
        <p14:creationId xmlns:p14="http://schemas.microsoft.com/office/powerpoint/2010/main" val="331658691"/>
      </p:ext>
    </p:extLst>
  </p:cSld>
  <p:clrMapOvr>
    <a:masterClrMapping/>
  </p:clrMapOvr>
  <p:transition spd="slow">
    <p:zoom/>
    <p:sndAc>
      <p:stSnd>
        <p:snd r:embed="rId3" name="wind.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8447762-3989-460E-B7E8-71772301AA58}"/>
              </a:ext>
            </a:extLst>
          </p:cNvPr>
          <p:cNvSpPr>
            <a:spLocks noGrp="1"/>
          </p:cNvSpPr>
          <p:nvPr>
            <p:ph idx="1"/>
          </p:nvPr>
        </p:nvSpPr>
        <p:spPr>
          <a:xfrm>
            <a:off x="457200" y="332657"/>
            <a:ext cx="8229600" cy="5991944"/>
          </a:xfrm>
        </p:spPr>
        <p:txBody>
          <a:bodyPr/>
          <a:lstStyle/>
          <a:p>
            <a:r>
              <a:rPr lang="es-ES" dirty="0"/>
              <a:t>10.Decoradores</a:t>
            </a:r>
          </a:p>
          <a:p>
            <a:pPr marL="0" indent="0">
              <a:buNone/>
            </a:pPr>
            <a:r>
              <a:rPr lang="es-MX" b="0" i="0" dirty="0">
                <a:solidFill>
                  <a:srgbClr val="2C3E50"/>
                </a:solidFill>
                <a:effectLst/>
                <a:latin typeface="Open Sans" panose="020B0606030504020204" pitchFamily="34" charset="0"/>
              </a:rPr>
              <a:t>Los decoradores nos permiten alterar dinámicamente la funcionalidad o añadir nuevas responsabilidades a un objeto a nivel de clase, propiedad, método o parámetro sin por ello tener que emplear otros mecanismos como la herencia.</a:t>
            </a:r>
          </a:p>
          <a:p>
            <a:pPr marL="0" indent="0">
              <a:buNone/>
            </a:pPr>
            <a:r>
              <a:rPr lang="es-MX" dirty="0">
                <a:solidFill>
                  <a:srgbClr val="2C3E50"/>
                </a:solidFill>
                <a:latin typeface="Open Sans" panose="020B0606030504020204" pitchFamily="34" charset="0"/>
              </a:rPr>
              <a:t>Dos tipos:</a:t>
            </a:r>
            <a:endParaRPr lang="es-ES" dirty="0"/>
          </a:p>
        </p:txBody>
      </p:sp>
    </p:spTree>
    <p:extLst>
      <p:ext uri="{BB962C8B-B14F-4D97-AF65-F5344CB8AC3E}">
        <p14:creationId xmlns:p14="http://schemas.microsoft.com/office/powerpoint/2010/main" val="2154523766"/>
      </p:ext>
    </p:extLst>
  </p:cSld>
  <p:clrMapOvr>
    <a:masterClrMapping/>
  </p:clrMapOvr>
  <p:transition spd="slow">
    <p:zoom/>
    <p:sndAc>
      <p:stSnd>
        <p:snd r:embed="rId2" name="wind.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0D9FF6-F9D9-47C4-A17D-90F18E4BC69A}"/>
              </a:ext>
            </a:extLst>
          </p:cNvPr>
          <p:cNvSpPr>
            <a:spLocks noGrp="1"/>
          </p:cNvSpPr>
          <p:nvPr>
            <p:ph idx="1"/>
          </p:nvPr>
        </p:nvSpPr>
        <p:spPr>
          <a:xfrm>
            <a:off x="395785" y="476672"/>
            <a:ext cx="8229600" cy="5843285"/>
          </a:xfrm>
        </p:spPr>
        <p:txBody>
          <a:bodyPr/>
          <a:lstStyle/>
          <a:p>
            <a:r>
              <a:rPr lang="es-ES" dirty="0"/>
              <a:t>1. Decorador de Clase:</a:t>
            </a:r>
          </a:p>
          <a:p>
            <a:pPr marL="0" indent="0">
              <a:buNone/>
            </a:pPr>
            <a:r>
              <a:rPr lang="es-MX" dirty="0">
                <a:solidFill>
                  <a:srgbClr val="434343"/>
                </a:solidFill>
                <a:latin typeface="Monserrat"/>
              </a:rPr>
              <a:t>Un decorador de clase es una función que recibe y devuelve el método constructor de la clase que "decora“.</a:t>
            </a:r>
          </a:p>
          <a:p>
            <a:pPr marL="0" indent="0">
              <a:buNone/>
            </a:pPr>
            <a:r>
              <a:rPr lang="es-ES" sz="1400" dirty="0" err="1">
                <a:solidFill>
                  <a:srgbClr val="0000FF"/>
                </a:solidFill>
                <a:latin typeface="Consolas" panose="020B0609020204030204" pitchFamily="49" charset="0"/>
              </a:rPr>
              <a:t>const</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logClass</a:t>
            </a:r>
            <a:r>
              <a:rPr lang="es-ES" sz="1400" dirty="0">
                <a:solidFill>
                  <a:srgbClr val="000000"/>
                </a:solidFill>
                <a:latin typeface="Consolas" panose="020B0609020204030204" pitchFamily="49" charset="0"/>
              </a:rPr>
              <a:t> = (target: </a:t>
            </a:r>
            <a:r>
              <a:rPr lang="es-ES" sz="1400" dirty="0" err="1">
                <a:solidFill>
                  <a:srgbClr val="0000FF"/>
                </a:solidFill>
                <a:latin typeface="Consolas" panose="020B0609020204030204" pitchFamily="49" charset="0"/>
              </a:rPr>
              <a:t>any</a:t>
            </a:r>
            <a:r>
              <a:rPr lang="es-ES" sz="1400" dirty="0">
                <a:solidFill>
                  <a:srgbClr val="000000"/>
                </a:solidFill>
                <a:latin typeface="Consolas" panose="020B0609020204030204" pitchFamily="49" charset="0"/>
              </a:rPr>
              <a:t>) =&gt; {</a:t>
            </a:r>
          </a:p>
          <a:p>
            <a:pPr marL="0" indent="0">
              <a:buNone/>
            </a:pPr>
            <a:r>
              <a:rPr lang="es-ES" sz="1400" dirty="0">
                <a:solidFill>
                  <a:srgbClr val="000000"/>
                </a:solidFill>
                <a:latin typeface="Consolas" panose="020B0609020204030204" pitchFamily="49" charset="0"/>
              </a:rPr>
              <a:t>    console.log(</a:t>
            </a:r>
            <a:r>
              <a:rPr lang="es-ES" sz="1400" dirty="0">
                <a:solidFill>
                  <a:srgbClr val="A31515"/>
                </a:solidFill>
                <a:latin typeface="Consolas" panose="020B0609020204030204" pitchFamily="49" charset="0"/>
              </a:rPr>
              <a:t>'</a:t>
            </a:r>
            <a:r>
              <a:rPr lang="es-ES" sz="1400" dirty="0" err="1">
                <a:solidFill>
                  <a:srgbClr val="A31515"/>
                </a:solidFill>
                <a:latin typeface="Consolas" panose="020B0609020204030204" pitchFamily="49" charset="0"/>
              </a:rPr>
              <a:t>logClass</a:t>
            </a:r>
            <a:r>
              <a:rPr lang="es-ES" sz="1400" dirty="0">
                <a:solidFill>
                  <a:srgbClr val="A31515"/>
                </a:solidFill>
                <a:latin typeface="Consolas" panose="020B0609020204030204" pitchFamily="49" charset="0"/>
              </a:rPr>
              <a:t> -&gt; '</a:t>
            </a:r>
            <a:r>
              <a:rPr lang="es-ES" sz="1400" dirty="0">
                <a:solidFill>
                  <a:srgbClr val="000000"/>
                </a:solidFill>
                <a:latin typeface="Consolas" panose="020B0609020204030204" pitchFamily="49" charset="0"/>
              </a:rPr>
              <a:t>, target);</a:t>
            </a:r>
          </a:p>
          <a:p>
            <a:pPr marL="0" indent="0">
              <a:buNone/>
            </a:pP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return</a:t>
            </a:r>
            <a:r>
              <a:rPr lang="es-ES" sz="1400" dirty="0">
                <a:solidFill>
                  <a:srgbClr val="000000"/>
                </a:solidFill>
                <a:latin typeface="Consolas" panose="020B0609020204030204" pitchFamily="49" charset="0"/>
              </a:rPr>
              <a:t> target;</a:t>
            </a:r>
          </a:p>
          <a:p>
            <a:pPr marL="0" indent="0">
              <a:buNone/>
            </a:pPr>
            <a:r>
              <a:rPr lang="es-ES" sz="1400" dirty="0">
                <a:solidFill>
                  <a:srgbClr val="000000"/>
                </a:solidFill>
                <a:latin typeface="Consolas" panose="020B0609020204030204" pitchFamily="49" charset="0"/>
              </a:rPr>
              <a:t>}</a:t>
            </a:r>
          </a:p>
          <a:p>
            <a:pPr marL="0" indent="0">
              <a:buNone/>
            </a:pPr>
            <a:endParaRPr lang="es-ES" sz="1400" dirty="0">
              <a:solidFill>
                <a:srgbClr val="000000"/>
              </a:solidFill>
              <a:latin typeface="Consolas" panose="020B0609020204030204" pitchFamily="49" charset="0"/>
            </a:endParaRPr>
          </a:p>
          <a:p>
            <a:pPr marL="0" indent="0">
              <a:buNone/>
            </a:pPr>
            <a:r>
              <a:rPr lang="es-ES" sz="1400" dirty="0">
                <a:solidFill>
                  <a:srgbClr val="000000"/>
                </a:solidFill>
                <a:latin typeface="Consolas" panose="020B0609020204030204" pitchFamily="49" charset="0"/>
              </a:rPr>
              <a:t>@logClass</a:t>
            </a:r>
          </a:p>
          <a:p>
            <a:pPr marL="0" indent="0">
              <a:buNone/>
            </a:pPr>
            <a:r>
              <a:rPr lang="es-ES" sz="1400" dirty="0" err="1">
                <a:solidFill>
                  <a:srgbClr val="0000FF"/>
                </a:solidFill>
                <a:latin typeface="Consolas" panose="020B0609020204030204" pitchFamily="49" charset="0"/>
              </a:rPr>
              <a:t>class</a:t>
            </a:r>
            <a:r>
              <a:rPr lang="es-ES" sz="1400" dirty="0">
                <a:solidFill>
                  <a:srgbClr val="000000"/>
                </a:solidFill>
                <a:latin typeface="Consolas" panose="020B0609020204030204" pitchFamily="49" charset="0"/>
              </a:rPr>
              <a:t> </a:t>
            </a:r>
            <a:r>
              <a:rPr lang="es-ES" sz="1400" dirty="0" err="1">
                <a:solidFill>
                  <a:srgbClr val="2B91AF"/>
                </a:solidFill>
                <a:latin typeface="Consolas" panose="020B0609020204030204" pitchFamily="49" charset="0"/>
              </a:rPr>
              <a:t>User</a:t>
            </a: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private</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name</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string</a:t>
            </a:r>
            <a:r>
              <a:rPr lang="es-ES" sz="1400" dirty="0">
                <a:solidFill>
                  <a:srgbClr val="000000"/>
                </a:solidFill>
                <a:latin typeface="Consolas" panose="020B0609020204030204" pitchFamily="49" charset="0"/>
              </a:rPr>
              <a:t>;</a:t>
            </a:r>
          </a:p>
          <a:p>
            <a:pPr marL="0" indent="0">
              <a:buNone/>
            </a:pPr>
            <a:endParaRPr lang="es-ES" sz="1400" dirty="0">
              <a:solidFill>
                <a:srgbClr val="000000"/>
              </a:solidFill>
              <a:latin typeface="Consolas" panose="020B0609020204030204" pitchFamily="49" charset="0"/>
            </a:endParaRPr>
          </a:p>
          <a:p>
            <a:pPr marL="0" indent="0">
              <a:buNone/>
            </a:pP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public</a:t>
            </a:r>
            <a:r>
              <a:rPr lang="es-ES" sz="1400" dirty="0">
                <a:solidFill>
                  <a:srgbClr val="000000"/>
                </a:solidFill>
                <a:latin typeface="Consolas" panose="020B0609020204030204" pitchFamily="49" charset="0"/>
              </a:rPr>
              <a:t> </a:t>
            </a:r>
            <a:r>
              <a:rPr lang="es-ES" sz="1400" dirty="0">
                <a:solidFill>
                  <a:srgbClr val="0000FF"/>
                </a:solidFill>
                <a:latin typeface="Consolas" panose="020B0609020204030204" pitchFamily="49" charset="0"/>
              </a:rPr>
              <a:t>constructor</a:t>
            </a:r>
            <a:r>
              <a:rPr lang="es-ES" sz="1400" dirty="0">
                <a:solidFill>
                  <a:srgbClr val="000000"/>
                </a:solidFill>
                <a:latin typeface="Consolas" panose="020B0609020204030204" pitchFamily="49" charset="0"/>
              </a:rPr>
              <a:t>(</a:t>
            </a:r>
            <a:r>
              <a:rPr lang="es-ES" sz="1400" dirty="0" err="1">
                <a:solidFill>
                  <a:srgbClr val="000000"/>
                </a:solidFill>
                <a:latin typeface="Consolas" panose="020B0609020204030204" pitchFamily="49" charset="0"/>
              </a:rPr>
              <a:t>name</a:t>
            </a: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string</a:t>
            </a: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        </a:t>
            </a:r>
            <a:r>
              <a:rPr lang="es-ES" sz="1400" dirty="0">
                <a:solidFill>
                  <a:srgbClr val="0000FF"/>
                </a:solidFill>
                <a:latin typeface="Consolas" panose="020B0609020204030204" pitchFamily="49" charset="0"/>
              </a:rPr>
              <a:t>this</a:t>
            </a:r>
            <a:r>
              <a:rPr lang="es-ES" sz="1400" dirty="0">
                <a:solidFill>
                  <a:srgbClr val="000000"/>
                </a:solidFill>
                <a:latin typeface="Consolas" panose="020B0609020204030204" pitchFamily="49" charset="0"/>
              </a:rPr>
              <a:t>.name = </a:t>
            </a:r>
            <a:r>
              <a:rPr lang="es-ES" sz="1400" dirty="0" err="1">
                <a:solidFill>
                  <a:srgbClr val="000000"/>
                </a:solidFill>
                <a:latin typeface="Consolas" panose="020B0609020204030204" pitchFamily="49" charset="0"/>
              </a:rPr>
              <a:t>name</a:t>
            </a:r>
            <a:r>
              <a:rPr lang="es-ES" sz="1400" dirty="0">
                <a:solidFill>
                  <a:srgbClr val="000000"/>
                </a:solidFill>
                <a:latin typeface="Consolas" panose="020B0609020204030204" pitchFamily="49" charset="0"/>
              </a:rPr>
              <a:t>;</a:t>
            </a:r>
          </a:p>
          <a:p>
            <a:pPr marL="0" indent="0">
              <a:buNone/>
            </a:pPr>
            <a:r>
              <a:rPr lang="es-ES" sz="1400" dirty="0">
                <a:solidFill>
                  <a:srgbClr val="000000"/>
                </a:solidFill>
                <a:latin typeface="Consolas" panose="020B0609020204030204" pitchFamily="49" charset="0"/>
              </a:rPr>
              <a:t>    }</a:t>
            </a:r>
          </a:p>
          <a:p>
            <a:pPr marL="0" indent="0">
              <a:buNone/>
            </a:pPr>
            <a:endParaRPr lang="es-ES" sz="1400" dirty="0">
              <a:solidFill>
                <a:srgbClr val="000000"/>
              </a:solidFill>
              <a:latin typeface="Consolas" panose="020B0609020204030204" pitchFamily="49" charset="0"/>
            </a:endParaRPr>
          </a:p>
          <a:p>
            <a:pPr marL="0" indent="0">
              <a:buNone/>
            </a:pP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public</a:t>
            </a:r>
            <a:r>
              <a:rPr lang="es-ES" sz="1400" dirty="0">
                <a:solidFill>
                  <a:srgbClr val="000000"/>
                </a:solidFill>
                <a:latin typeface="Consolas" panose="020B0609020204030204" pitchFamily="49" charset="0"/>
              </a:rPr>
              <a:t> </a:t>
            </a:r>
            <a:r>
              <a:rPr lang="es-ES" sz="1400" dirty="0" err="1">
                <a:solidFill>
                  <a:srgbClr val="000000"/>
                </a:solidFill>
                <a:latin typeface="Consolas" panose="020B0609020204030204" pitchFamily="49" charset="0"/>
              </a:rPr>
              <a:t>getName</a:t>
            </a: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        </a:t>
            </a:r>
            <a:r>
              <a:rPr lang="es-ES" sz="1400" dirty="0" err="1">
                <a:solidFill>
                  <a:srgbClr val="0000FF"/>
                </a:solidFill>
                <a:latin typeface="Consolas" panose="020B0609020204030204" pitchFamily="49" charset="0"/>
              </a:rPr>
              <a:t>return</a:t>
            </a:r>
            <a:r>
              <a:rPr lang="es-ES" sz="1400" dirty="0">
                <a:solidFill>
                  <a:srgbClr val="000000"/>
                </a:solidFill>
                <a:latin typeface="Consolas" panose="020B0609020204030204" pitchFamily="49" charset="0"/>
              </a:rPr>
              <a:t> </a:t>
            </a:r>
            <a:r>
              <a:rPr lang="es-ES" sz="1400" dirty="0">
                <a:solidFill>
                  <a:srgbClr val="0000FF"/>
                </a:solidFill>
                <a:latin typeface="Consolas" panose="020B0609020204030204" pitchFamily="49" charset="0"/>
              </a:rPr>
              <a:t>this</a:t>
            </a:r>
            <a:r>
              <a:rPr lang="es-ES" sz="1400" dirty="0">
                <a:solidFill>
                  <a:srgbClr val="000000"/>
                </a:solidFill>
                <a:latin typeface="Consolas" panose="020B0609020204030204" pitchFamily="49" charset="0"/>
              </a:rPr>
              <a:t>.name; //’</a:t>
            </a:r>
            <a:r>
              <a:rPr lang="es-ES" sz="1400" dirty="0" err="1">
                <a:solidFill>
                  <a:srgbClr val="000000"/>
                </a:solidFill>
                <a:latin typeface="Consolas" panose="020B0609020204030204" pitchFamily="49" charset="0"/>
              </a:rPr>
              <a:t>logClass</a:t>
            </a:r>
            <a:r>
              <a:rPr lang="es-ES" sz="1400" dirty="0">
                <a:solidFill>
                  <a:srgbClr val="000000"/>
                </a:solidFill>
                <a:latin typeface="Consolas" panose="020B0609020204030204" pitchFamily="49" charset="0"/>
                <a:sym typeface="Wingdings" panose="05000000000000000000" pitchFamily="2" charset="2"/>
              </a:rPr>
              <a:t> [</a:t>
            </a:r>
            <a:r>
              <a:rPr lang="es-ES" sz="1400" dirty="0" err="1">
                <a:solidFill>
                  <a:srgbClr val="000000"/>
                </a:solidFill>
                <a:latin typeface="Consolas" panose="020B0609020204030204" pitchFamily="49" charset="0"/>
                <a:sym typeface="Wingdings" panose="05000000000000000000" pitchFamily="2" charset="2"/>
              </a:rPr>
              <a:t>class</a:t>
            </a:r>
            <a:r>
              <a:rPr lang="es-ES" sz="1400" dirty="0">
                <a:solidFill>
                  <a:srgbClr val="000000"/>
                </a:solidFill>
                <a:latin typeface="Consolas" panose="020B0609020204030204" pitchFamily="49" charset="0"/>
                <a:sym typeface="Wingdings" panose="05000000000000000000" pitchFamily="2" charset="2"/>
              </a:rPr>
              <a:t> </a:t>
            </a:r>
            <a:r>
              <a:rPr lang="es-ES" sz="1400" dirty="0" err="1">
                <a:solidFill>
                  <a:srgbClr val="000000"/>
                </a:solidFill>
                <a:latin typeface="Consolas" panose="020B0609020204030204" pitchFamily="49" charset="0"/>
                <a:sym typeface="Wingdings" panose="05000000000000000000" pitchFamily="2" charset="2"/>
              </a:rPr>
              <a:t>User</a:t>
            </a:r>
            <a:r>
              <a:rPr lang="es-ES" sz="1400" dirty="0">
                <a:solidFill>
                  <a:srgbClr val="000000"/>
                </a:solidFill>
                <a:latin typeface="Consolas" panose="020B0609020204030204" pitchFamily="49" charset="0"/>
                <a:sym typeface="Wingdings" panose="05000000000000000000" pitchFamily="2" charset="2"/>
              </a:rPr>
              <a:t>]</a:t>
            </a:r>
            <a:endParaRPr lang="es-ES" sz="1400" dirty="0">
              <a:solidFill>
                <a:srgbClr val="000000"/>
              </a:solidFill>
              <a:latin typeface="Consolas" panose="020B0609020204030204" pitchFamily="49" charset="0"/>
            </a:endParaRPr>
          </a:p>
          <a:p>
            <a:pPr marL="0" indent="0">
              <a:buNone/>
            </a:pPr>
            <a:r>
              <a:rPr lang="es-ES" sz="1400" dirty="0">
                <a:solidFill>
                  <a:srgbClr val="000000"/>
                </a:solidFill>
                <a:latin typeface="Consolas" panose="020B0609020204030204" pitchFamily="49" charset="0"/>
              </a:rPr>
              <a:t>    }</a:t>
            </a:r>
          </a:p>
          <a:p>
            <a:pPr marL="0" indent="0">
              <a:buNone/>
            </a:pPr>
            <a:r>
              <a:rPr lang="es-ES" sz="1400" dirty="0">
                <a:solidFill>
                  <a:srgbClr val="000000"/>
                </a:solidFill>
                <a:latin typeface="Consolas" panose="020B0609020204030204" pitchFamily="49" charset="0"/>
              </a:rPr>
              <a:t>}</a:t>
            </a:r>
            <a:endParaRPr lang="es-MX" sz="1400" dirty="0">
              <a:solidFill>
                <a:srgbClr val="434343"/>
              </a:solidFill>
              <a:latin typeface="Monserrat"/>
            </a:endParaRPr>
          </a:p>
        </p:txBody>
      </p:sp>
    </p:spTree>
    <p:extLst>
      <p:ext uri="{BB962C8B-B14F-4D97-AF65-F5344CB8AC3E}">
        <p14:creationId xmlns:p14="http://schemas.microsoft.com/office/powerpoint/2010/main" val="3145126078"/>
      </p:ext>
    </p:extLst>
  </p:cSld>
  <p:clrMapOvr>
    <a:masterClrMapping/>
  </p:clrMapOvr>
  <p:transition spd="slow">
    <p:zoom/>
    <p:sndAc>
      <p:stSnd>
        <p:snd r:embed="rId3" name="wind.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CF621C-3095-4BB5-80DB-F940D35B4F12}"/>
              </a:ext>
            </a:extLst>
          </p:cNvPr>
          <p:cNvSpPr>
            <a:spLocks noGrp="1"/>
          </p:cNvSpPr>
          <p:nvPr>
            <p:ph idx="1"/>
          </p:nvPr>
        </p:nvSpPr>
        <p:spPr>
          <a:xfrm>
            <a:off x="457200" y="548681"/>
            <a:ext cx="8229600" cy="5775920"/>
          </a:xfrm>
        </p:spPr>
        <p:txBody>
          <a:bodyPr/>
          <a:lstStyle/>
          <a:p>
            <a:pPr marL="0" indent="0">
              <a:buNone/>
            </a:pPr>
            <a:endParaRPr lang="es-ES" dirty="0"/>
          </a:p>
          <a:p>
            <a:pPr marL="0" indent="0">
              <a:buNone/>
            </a:pPr>
            <a:endParaRPr lang="es-ES" dirty="0"/>
          </a:p>
          <a:p>
            <a:r>
              <a:rPr lang="es-ES" dirty="0"/>
              <a:t>Para probar los ejemplos de este tema, crear un proyecto nuevo de aplicación de consola en blanco de node.js con </a:t>
            </a:r>
            <a:r>
              <a:rPr lang="es-ES" dirty="0" err="1"/>
              <a:t>typescript</a:t>
            </a:r>
            <a:r>
              <a:rPr lang="es-ES" dirty="0"/>
              <a:t> en Visual Studio 2019</a:t>
            </a:r>
          </a:p>
          <a:p>
            <a:endParaRPr lang="es-ES" dirty="0"/>
          </a:p>
          <a:p>
            <a:r>
              <a:rPr lang="es-ES" dirty="0"/>
              <a:t>Para visualizar la consola poner un punto de parada en la última línea para que no se cierre antes de visualizarla, así:</a:t>
            </a:r>
          </a:p>
          <a:p>
            <a:pPr marL="0" indent="0">
              <a:buNone/>
            </a:pPr>
            <a:r>
              <a:rPr lang="es-ES" sz="1800" dirty="0" err="1">
                <a:solidFill>
                  <a:srgbClr val="0000FF"/>
                </a:solidFill>
                <a:latin typeface="Consolas" panose="020B0609020204030204" pitchFamily="49" charset="0"/>
              </a:rPr>
              <a:t>var</a:t>
            </a:r>
            <a:r>
              <a:rPr lang="es-ES" sz="1800" dirty="0">
                <a:solidFill>
                  <a:srgbClr val="000000"/>
                </a:solidFill>
                <a:latin typeface="Consolas" panose="020B0609020204030204" pitchFamily="49" charset="0"/>
              </a:rPr>
              <a:t> variable;</a:t>
            </a:r>
          </a:p>
          <a:p>
            <a:pPr marL="0" indent="0">
              <a:buNone/>
            </a:pPr>
            <a:endParaRPr lang="es-ES" sz="1800" dirty="0">
              <a:solidFill>
                <a:srgbClr val="000000"/>
              </a:solidFill>
              <a:latin typeface="Consolas" panose="020B0609020204030204" pitchFamily="49" charset="0"/>
            </a:endParaRPr>
          </a:p>
          <a:p>
            <a:pPr marL="0" indent="0">
              <a:buNone/>
            </a:pPr>
            <a:r>
              <a:rPr lang="es-ES" sz="1800" dirty="0">
                <a:solidFill>
                  <a:srgbClr val="000000"/>
                </a:solidFill>
                <a:latin typeface="Consolas" panose="020B0609020204030204" pitchFamily="49" charset="0"/>
              </a:rPr>
              <a:t>console.log(variable);</a:t>
            </a:r>
          </a:p>
          <a:p>
            <a:pPr marL="0" indent="0">
              <a:buNone/>
            </a:pPr>
            <a:r>
              <a:rPr lang="es-ES" sz="1800" dirty="0">
                <a:solidFill>
                  <a:srgbClr val="000000"/>
                </a:solidFill>
                <a:highlight>
                  <a:srgbClr val="C0C0C0"/>
                </a:highlight>
                <a:latin typeface="Consolas" panose="020B0609020204030204" pitchFamily="49" charset="0"/>
              </a:rPr>
              <a:t>console.log();</a:t>
            </a:r>
            <a:endParaRPr lang="es-ES" dirty="0">
              <a:highlight>
                <a:srgbClr val="C0C0C0"/>
              </a:highlight>
            </a:endParaRPr>
          </a:p>
        </p:txBody>
      </p:sp>
      <p:cxnSp>
        <p:nvCxnSpPr>
          <p:cNvPr id="7" name="Conector recto de flecha 6">
            <a:extLst>
              <a:ext uri="{FF2B5EF4-FFF2-40B4-BE49-F238E27FC236}">
                <a16:creationId xmlns:a16="http://schemas.microsoft.com/office/drawing/2014/main" id="{D5BDAD26-E1B5-4BAA-9B8F-6B994641F256}"/>
              </a:ext>
            </a:extLst>
          </p:cNvPr>
          <p:cNvCxnSpPr/>
          <p:nvPr/>
        </p:nvCxnSpPr>
        <p:spPr>
          <a:xfrm flipH="1">
            <a:off x="2483768" y="5661248"/>
            <a:ext cx="27363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029492"/>
      </p:ext>
    </p:extLst>
  </p:cSld>
  <p:clrMapOvr>
    <a:masterClrMapping/>
  </p:clrMapOvr>
  <p:transition spd="slow">
    <p:zoom/>
    <p:sndAc>
      <p:stSnd>
        <p:snd r:embed="rId2" name="wind.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16C1DE-9ED1-44A5-8156-82960BC4423C}"/>
              </a:ext>
            </a:extLst>
          </p:cNvPr>
          <p:cNvSpPr>
            <a:spLocks noGrp="1"/>
          </p:cNvSpPr>
          <p:nvPr>
            <p:ph idx="1"/>
          </p:nvPr>
        </p:nvSpPr>
        <p:spPr>
          <a:xfrm>
            <a:off x="611560" y="332656"/>
            <a:ext cx="8229600" cy="5847928"/>
          </a:xfrm>
        </p:spPr>
        <p:txBody>
          <a:bodyPr/>
          <a:lstStyle/>
          <a:p>
            <a:pPr marL="0" indent="0">
              <a:buNone/>
            </a:pPr>
            <a:r>
              <a:rPr lang="es-ES" dirty="0"/>
              <a:t>2. Decorador de Métodos:</a:t>
            </a:r>
          </a:p>
          <a:p>
            <a:pPr marL="0" indent="0">
              <a:buNone/>
            </a:pPr>
            <a:r>
              <a:rPr lang="es-MX" dirty="0"/>
              <a:t>El decorador de métodos es una función que acepta 3 argumentos: el objeto sobre el que se define el método, la clave de la propiedad y un descriptor de propiedad.</a:t>
            </a:r>
          </a:p>
          <a:p>
            <a:pPr marL="0" indent="0">
              <a:buNone/>
            </a:pPr>
            <a:endParaRPr lang="es-MX" dirty="0"/>
          </a:p>
          <a:p>
            <a:pPr marL="0" indent="0">
              <a:buNone/>
            </a:pPr>
            <a:r>
              <a:rPr lang="es-ES" sz="1600" dirty="0" err="1">
                <a:solidFill>
                  <a:srgbClr val="0000FF"/>
                </a:solidFill>
                <a:latin typeface="Consolas" panose="020B0609020204030204" pitchFamily="49" charset="0"/>
              </a:rPr>
              <a:t>const</a:t>
            </a:r>
            <a:r>
              <a:rPr lang="es-ES" sz="1600" dirty="0">
                <a:solidFill>
                  <a:srgbClr val="000000"/>
                </a:solidFill>
                <a:latin typeface="Consolas" panose="020B0609020204030204" pitchFamily="49" charset="0"/>
              </a:rPr>
              <a:t> log = (target: </a:t>
            </a:r>
            <a:r>
              <a:rPr lang="es-ES" sz="1600" dirty="0" err="1">
                <a:solidFill>
                  <a:srgbClr val="000000"/>
                </a:solidFill>
                <a:latin typeface="Consolas" panose="020B0609020204030204" pitchFamily="49" charset="0"/>
              </a:rPr>
              <a:t>Object</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key</a:t>
            </a: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string</a:t>
            </a:r>
            <a:r>
              <a:rPr lang="es-ES" sz="1600" dirty="0">
                <a:solidFill>
                  <a:srgbClr val="000000"/>
                </a:solidFill>
                <a:latin typeface="Consolas" panose="020B0609020204030204" pitchFamily="49" charset="0"/>
              </a:rPr>
              <a:t> | </a:t>
            </a:r>
            <a:r>
              <a:rPr lang="es-ES" sz="1600" dirty="0">
                <a:solidFill>
                  <a:srgbClr val="0000FF"/>
                </a:solidFill>
                <a:latin typeface="Consolas" panose="020B0609020204030204" pitchFamily="49" charset="0"/>
              </a:rPr>
              <a:t>symbol</a:t>
            </a:r>
            <a:r>
              <a:rPr lang="es-ES" sz="1600" dirty="0">
                <a:solidFill>
                  <a:srgbClr val="000000"/>
                </a:solidFill>
                <a:latin typeface="Consolas" panose="020B0609020204030204" pitchFamily="49" charset="0"/>
              </a:rPr>
              <a:t>, descriptor: </a:t>
            </a:r>
            <a:r>
              <a:rPr lang="es-ES" sz="1600" dirty="0" err="1">
                <a:solidFill>
                  <a:srgbClr val="000000"/>
                </a:solidFill>
                <a:latin typeface="Consolas" panose="020B0609020204030204" pitchFamily="49" charset="0"/>
              </a:rPr>
              <a:t>TypedPropertyDescriptor</a:t>
            </a:r>
            <a:r>
              <a:rPr lang="es-ES" sz="1600" dirty="0">
                <a:solidFill>
                  <a:srgbClr val="000000"/>
                </a:solidFill>
                <a:latin typeface="Consolas" panose="020B0609020204030204" pitchFamily="49" charset="0"/>
              </a:rPr>
              <a:t>&lt;</a:t>
            </a:r>
            <a:r>
              <a:rPr lang="es-ES" sz="1600" dirty="0" err="1">
                <a:solidFill>
                  <a:srgbClr val="000000"/>
                </a:solidFill>
                <a:latin typeface="Consolas" panose="020B0609020204030204" pitchFamily="49" charset="0"/>
              </a:rPr>
              <a:t>Function</a:t>
            </a:r>
            <a:r>
              <a:rPr lang="es-ES" sz="1600" dirty="0">
                <a:solidFill>
                  <a:srgbClr val="000000"/>
                </a:solidFill>
                <a:latin typeface="Consolas" panose="020B0609020204030204" pitchFamily="49" charset="0"/>
              </a:rPr>
              <a:t>&gt;) =&gt; {</a:t>
            </a:r>
          </a:p>
          <a:p>
            <a:pPr marL="0" indent="0">
              <a:buNone/>
            </a:pP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return</a:t>
            </a: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value</a:t>
            </a: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function</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args</a:t>
            </a: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any</a:t>
            </a:r>
            <a:r>
              <a:rPr lang="es-ES" sz="1600" dirty="0">
                <a:solidFill>
                  <a:srgbClr val="000000"/>
                </a:solidFill>
                <a:latin typeface="Consolas" panose="020B0609020204030204" pitchFamily="49" charset="0"/>
              </a:rPr>
              <a:t>[]) {</a:t>
            </a:r>
          </a:p>
          <a:p>
            <a:pPr marL="0" indent="0">
              <a:buNone/>
            </a:pPr>
            <a:r>
              <a:rPr lang="fr-FR" sz="1600" dirty="0">
                <a:solidFill>
                  <a:srgbClr val="000000"/>
                </a:solidFill>
                <a:latin typeface="Consolas" panose="020B0609020204030204" pitchFamily="49" charset="0"/>
              </a:rPr>
              <a:t>            console.log(</a:t>
            </a:r>
            <a:r>
              <a:rPr lang="fr-FR" sz="1600" dirty="0">
                <a:solidFill>
                  <a:srgbClr val="A31515"/>
                </a:solidFill>
                <a:latin typeface="Consolas" panose="020B0609020204030204" pitchFamily="49" charset="0"/>
              </a:rPr>
              <a:t>"Arguments: "</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args.join</a:t>
            </a:r>
            <a:r>
              <a:rPr lang="fr-FR" sz="1600" dirty="0">
                <a:solidFill>
                  <a:srgbClr val="000000"/>
                </a:solidFill>
                <a:latin typeface="Consolas" panose="020B0609020204030204" pitchFamily="49" charset="0"/>
              </a:rPr>
              <a:t>(</a:t>
            </a:r>
            <a:r>
              <a:rPr lang="fr-FR" sz="1600" dirty="0">
                <a:solidFill>
                  <a:srgbClr val="A31515"/>
                </a:solidFill>
                <a:latin typeface="Consolas" panose="020B0609020204030204" pitchFamily="49" charset="0"/>
              </a:rPr>
              <a:t>", "</a:t>
            </a:r>
            <a:r>
              <a:rPr lang="fr-FR"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result = </a:t>
            </a:r>
            <a:r>
              <a:rPr lang="en-US" sz="1600" dirty="0" err="1">
                <a:solidFill>
                  <a:srgbClr val="000000"/>
                </a:solidFill>
                <a:latin typeface="Consolas" panose="020B0609020204030204" pitchFamily="49" charset="0"/>
              </a:rPr>
              <a:t>descriptor.value.apply</a:t>
            </a:r>
            <a:r>
              <a:rPr lang="en-US" sz="1600" dirty="0">
                <a:solidFill>
                  <a:srgbClr val="000000"/>
                </a:solidFill>
                <a:latin typeface="Consolas" panose="020B0609020204030204" pitchFamily="49" charset="0"/>
              </a:rPr>
              <a:t>(target,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pPr marL="0" indent="0">
              <a:buNone/>
            </a:pPr>
            <a:r>
              <a:rPr lang="es-ES" sz="1600" dirty="0">
                <a:solidFill>
                  <a:srgbClr val="000000"/>
                </a:solidFill>
                <a:latin typeface="Consolas" panose="020B0609020204030204" pitchFamily="49" charset="0"/>
              </a:rPr>
              <a:t>            console.log(</a:t>
            </a:r>
            <a:r>
              <a:rPr lang="es-ES" sz="1600" dirty="0">
                <a:solidFill>
                  <a:srgbClr val="A31515"/>
                </a:solidFill>
                <a:latin typeface="Consolas" panose="020B0609020204030204" pitchFamily="49" charset="0"/>
              </a:rPr>
              <a:t>"</a:t>
            </a:r>
            <a:r>
              <a:rPr lang="es-ES" sz="1600" dirty="0" err="1">
                <a:solidFill>
                  <a:srgbClr val="A31515"/>
                </a:solidFill>
                <a:latin typeface="Consolas" panose="020B0609020204030204" pitchFamily="49" charset="0"/>
              </a:rPr>
              <a:t>Result</a:t>
            </a:r>
            <a:r>
              <a:rPr lang="es-ES" sz="1600" dirty="0">
                <a:solidFill>
                  <a:srgbClr val="A31515"/>
                </a:solidFill>
                <a:latin typeface="Consolas" panose="020B0609020204030204" pitchFamily="49" charset="0"/>
              </a:rPr>
              <a:t>: "</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result</a:t>
            </a:r>
            <a:r>
              <a:rPr lang="es-ES" sz="1600" dirty="0">
                <a:solidFill>
                  <a:srgbClr val="000000"/>
                </a:solidFill>
                <a:latin typeface="Consolas" panose="020B0609020204030204" pitchFamily="49" charset="0"/>
              </a:rPr>
              <a:t>);</a:t>
            </a:r>
          </a:p>
          <a:p>
            <a:pPr marL="0" indent="0">
              <a:buNone/>
            </a:pP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return</a:t>
            </a: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result</a:t>
            </a:r>
            <a:r>
              <a:rPr lang="es-ES" sz="1600" dirty="0">
                <a:solidFill>
                  <a:srgbClr val="000000"/>
                </a:solidFill>
                <a:latin typeface="Consolas" panose="020B0609020204030204" pitchFamily="49" charset="0"/>
              </a:rPr>
              <a:t>;</a:t>
            </a:r>
          </a:p>
          <a:p>
            <a:pPr marL="0" indent="0">
              <a:buNone/>
            </a:pP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    }</a:t>
            </a:r>
          </a:p>
          <a:p>
            <a:pPr marL="0" indent="0">
              <a:buNone/>
            </a:pPr>
            <a:r>
              <a:rPr lang="es-ES" sz="1600" dirty="0">
                <a:solidFill>
                  <a:srgbClr val="000000"/>
                </a:solidFill>
                <a:latin typeface="Consolas" panose="020B0609020204030204" pitchFamily="49" charset="0"/>
              </a:rPr>
              <a:t>}</a:t>
            </a:r>
          </a:p>
          <a:p>
            <a:pPr marL="0" indent="0">
              <a:buNone/>
            </a:pPr>
            <a:endParaRPr lang="es-ES" sz="1600" dirty="0">
              <a:solidFill>
                <a:srgbClr val="000000"/>
              </a:solidFill>
              <a:latin typeface="Consolas" panose="020B0609020204030204" pitchFamily="49" charset="0"/>
            </a:endParaRPr>
          </a:p>
          <a:p>
            <a:pPr marL="0" indent="0">
              <a:buNone/>
            </a:pPr>
            <a:endParaRPr lang="es-ES" sz="1600" dirty="0"/>
          </a:p>
        </p:txBody>
      </p:sp>
    </p:spTree>
    <p:extLst>
      <p:ext uri="{BB962C8B-B14F-4D97-AF65-F5344CB8AC3E}">
        <p14:creationId xmlns:p14="http://schemas.microsoft.com/office/powerpoint/2010/main" val="2916307108"/>
      </p:ext>
    </p:extLst>
  </p:cSld>
  <p:clrMapOvr>
    <a:masterClrMapping/>
  </p:clrMapOvr>
  <p:transition spd="slow">
    <p:zoom/>
    <p:sndAc>
      <p:stSnd>
        <p:snd r:embed="rId2" name="wind.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48DA95-6703-4EF8-88E7-A354D3B21DC9}"/>
              </a:ext>
            </a:extLst>
          </p:cNvPr>
          <p:cNvSpPr>
            <a:spLocks noGrp="1"/>
          </p:cNvSpPr>
          <p:nvPr>
            <p:ph idx="1"/>
          </p:nvPr>
        </p:nvSpPr>
        <p:spPr>
          <a:xfrm>
            <a:off x="457200" y="836713"/>
            <a:ext cx="8229600" cy="5487888"/>
          </a:xfrm>
        </p:spPr>
        <p:txBody>
          <a:bodyPr/>
          <a:lstStyle/>
          <a:p>
            <a:pPr marL="0" lvl="0" indent="0">
              <a:buNone/>
            </a:pPr>
            <a:r>
              <a:rPr lang="es-ES" sz="1600" dirty="0" err="1">
                <a:solidFill>
                  <a:srgbClr val="0000FF"/>
                </a:solidFill>
                <a:latin typeface="Consolas" panose="020B0609020204030204" pitchFamily="49" charset="0"/>
              </a:rPr>
              <a:t>class</a:t>
            </a:r>
            <a:r>
              <a:rPr lang="es-ES" sz="1600" dirty="0">
                <a:solidFill>
                  <a:srgbClr val="000000"/>
                </a:solidFill>
                <a:latin typeface="Consolas" panose="020B0609020204030204" pitchFamily="49" charset="0"/>
              </a:rPr>
              <a:t> </a:t>
            </a:r>
            <a:r>
              <a:rPr lang="es-ES" sz="1600" dirty="0" err="1">
                <a:solidFill>
                  <a:srgbClr val="2B91AF"/>
                </a:solidFill>
                <a:latin typeface="Consolas" panose="020B0609020204030204" pitchFamily="49" charset="0"/>
              </a:rPr>
              <a:t>Calculator</a:t>
            </a:r>
            <a:r>
              <a:rPr lang="es-ES" sz="1600" dirty="0">
                <a:solidFill>
                  <a:srgbClr val="000000"/>
                </a:solidFill>
                <a:latin typeface="Consolas" panose="020B0609020204030204" pitchFamily="49" charset="0"/>
              </a:rPr>
              <a:t> {</a:t>
            </a:r>
          </a:p>
          <a:p>
            <a:pPr marL="0" lvl="0" indent="0">
              <a:buNone/>
            </a:pPr>
            <a:r>
              <a:rPr lang="es-ES" sz="1600" dirty="0">
                <a:solidFill>
                  <a:srgbClr val="000000"/>
                </a:solidFill>
                <a:latin typeface="Consolas" panose="020B0609020204030204" pitchFamily="49" charset="0"/>
              </a:rPr>
              <a:t>    @log</a:t>
            </a:r>
          </a:p>
          <a:p>
            <a:pPr marL="0" lvl="0" indent="0">
              <a:buNone/>
            </a:pPr>
            <a:r>
              <a:rPr lang="en-US" sz="1600" dirty="0">
                <a:solidFill>
                  <a:srgbClr val="000000"/>
                </a:solidFill>
                <a:latin typeface="Consolas" panose="020B0609020204030204" pitchFamily="49" charset="0"/>
              </a:rPr>
              <a:t>    add(x: </a:t>
            </a:r>
            <a:r>
              <a:rPr lang="en-US" sz="1600" dirty="0">
                <a:solidFill>
                  <a:srgbClr val="0000FF"/>
                </a:solidFill>
                <a:latin typeface="Consolas" panose="020B0609020204030204" pitchFamily="49" charset="0"/>
              </a:rPr>
              <a:t>number</a:t>
            </a:r>
            <a:r>
              <a:rPr lang="en-US" sz="1600" dirty="0">
                <a:solidFill>
                  <a:srgbClr val="000000"/>
                </a:solidFill>
                <a:latin typeface="Consolas" panose="020B0609020204030204" pitchFamily="49" charset="0"/>
              </a:rPr>
              <a:t>, y: </a:t>
            </a:r>
            <a:r>
              <a:rPr lang="en-US" sz="1600" dirty="0">
                <a:solidFill>
                  <a:srgbClr val="0000FF"/>
                </a:solidFill>
                <a:latin typeface="Consolas" panose="020B0609020204030204" pitchFamily="49" charset="0"/>
              </a:rPr>
              <a:t>number</a:t>
            </a:r>
            <a:r>
              <a:rPr lang="en-US" sz="1600" dirty="0">
                <a:solidFill>
                  <a:srgbClr val="000000"/>
                </a:solidFill>
                <a:latin typeface="Consolas" panose="020B0609020204030204" pitchFamily="49" charset="0"/>
              </a:rPr>
              <a:t>) {</a:t>
            </a:r>
          </a:p>
          <a:p>
            <a:pPr marL="0" lvl="0" indent="0">
              <a:buNone/>
            </a:pPr>
            <a:r>
              <a:rPr lang="es-ES" sz="1600" dirty="0">
                <a:solidFill>
                  <a:srgbClr val="000000"/>
                </a:solidFill>
                <a:latin typeface="Consolas" panose="020B0609020204030204" pitchFamily="49" charset="0"/>
              </a:rPr>
              <a:t>        </a:t>
            </a:r>
            <a:r>
              <a:rPr lang="es-ES" sz="1600" dirty="0" err="1">
                <a:solidFill>
                  <a:srgbClr val="0000FF"/>
                </a:solidFill>
                <a:latin typeface="Consolas" panose="020B0609020204030204" pitchFamily="49" charset="0"/>
              </a:rPr>
              <a:t>return</a:t>
            </a:r>
            <a:r>
              <a:rPr lang="es-ES" sz="1600" dirty="0">
                <a:solidFill>
                  <a:srgbClr val="000000"/>
                </a:solidFill>
                <a:latin typeface="Consolas" panose="020B0609020204030204" pitchFamily="49" charset="0"/>
              </a:rPr>
              <a:t> x + y;</a:t>
            </a:r>
          </a:p>
          <a:p>
            <a:pPr marL="0" lvl="0" indent="0">
              <a:buNone/>
            </a:pPr>
            <a:r>
              <a:rPr lang="es-ES" sz="1600" dirty="0">
                <a:solidFill>
                  <a:srgbClr val="000000"/>
                </a:solidFill>
                <a:latin typeface="Consolas" panose="020B0609020204030204" pitchFamily="49" charset="0"/>
              </a:rPr>
              <a:t>    }</a:t>
            </a:r>
          </a:p>
          <a:p>
            <a:pPr marL="0" lvl="0" indent="0">
              <a:buNone/>
            </a:pPr>
            <a:r>
              <a:rPr lang="es-ES" sz="1600" dirty="0">
                <a:solidFill>
                  <a:srgbClr val="000000"/>
                </a:solidFill>
                <a:latin typeface="Consolas" panose="020B0609020204030204" pitchFamily="49" charset="0"/>
              </a:rPr>
              <a:t>}</a:t>
            </a:r>
          </a:p>
          <a:p>
            <a:pPr marL="0" lvl="0" indent="0">
              <a:buNone/>
            </a:pPr>
            <a:endParaRPr lang="es-ES" sz="1600" dirty="0">
              <a:solidFill>
                <a:srgbClr val="000000"/>
              </a:solidFill>
              <a:latin typeface="Consolas" panose="020B0609020204030204" pitchFamily="49" charset="0"/>
            </a:endParaRPr>
          </a:p>
          <a:p>
            <a:pPr marL="0" lvl="0" indent="0">
              <a:buNone/>
            </a:pP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Calculator().add(1, 3);</a:t>
            </a:r>
          </a:p>
          <a:p>
            <a:pPr marL="0" lvl="0" indent="0">
              <a:buNone/>
            </a:pPr>
            <a:r>
              <a:rPr lang="es-ES" sz="1600" dirty="0">
                <a:solidFill>
                  <a:srgbClr val="008000"/>
                </a:solidFill>
                <a:latin typeface="Consolas" panose="020B0609020204030204" pitchFamily="49" charset="0"/>
              </a:rPr>
              <a:t>//</a:t>
            </a:r>
            <a:r>
              <a:rPr lang="es-ES" sz="1600" dirty="0" err="1">
                <a:solidFill>
                  <a:srgbClr val="008000"/>
                </a:solidFill>
                <a:latin typeface="Consolas" panose="020B0609020204030204" pitchFamily="49" charset="0"/>
              </a:rPr>
              <a:t>Arguments</a:t>
            </a:r>
            <a:r>
              <a:rPr lang="es-ES" sz="1600" dirty="0">
                <a:solidFill>
                  <a:srgbClr val="008000"/>
                </a:solidFill>
                <a:latin typeface="Consolas" panose="020B0609020204030204" pitchFamily="49" charset="0"/>
              </a:rPr>
              <a:t>: 1, 3</a:t>
            </a:r>
            <a:endParaRPr lang="es-ES" sz="1600" dirty="0">
              <a:solidFill>
                <a:srgbClr val="000000"/>
              </a:solidFill>
              <a:latin typeface="Consolas" panose="020B0609020204030204" pitchFamily="49" charset="0"/>
            </a:endParaRPr>
          </a:p>
          <a:p>
            <a:pPr marL="0" lvl="0" indent="0">
              <a:buNone/>
            </a:pPr>
            <a:r>
              <a:rPr lang="es-ES" sz="1600" dirty="0">
                <a:solidFill>
                  <a:srgbClr val="008000"/>
                </a:solidFill>
                <a:latin typeface="Consolas" panose="020B0609020204030204" pitchFamily="49" charset="0"/>
              </a:rPr>
              <a:t>//</a:t>
            </a:r>
            <a:r>
              <a:rPr lang="es-ES" sz="1600" dirty="0" err="1">
                <a:solidFill>
                  <a:srgbClr val="008000"/>
                </a:solidFill>
                <a:latin typeface="Consolas" panose="020B0609020204030204" pitchFamily="49" charset="0"/>
              </a:rPr>
              <a:t>Result</a:t>
            </a:r>
            <a:r>
              <a:rPr lang="es-ES" sz="1600" dirty="0">
                <a:solidFill>
                  <a:srgbClr val="008000"/>
                </a:solidFill>
                <a:latin typeface="Consolas" panose="020B0609020204030204" pitchFamily="49" charset="0"/>
              </a:rPr>
              <a:t>: 4</a:t>
            </a:r>
            <a:endParaRPr lang="es-ES" dirty="0"/>
          </a:p>
        </p:txBody>
      </p:sp>
    </p:spTree>
    <p:extLst>
      <p:ext uri="{BB962C8B-B14F-4D97-AF65-F5344CB8AC3E}">
        <p14:creationId xmlns:p14="http://schemas.microsoft.com/office/powerpoint/2010/main" val="3505423004"/>
      </p:ext>
    </p:extLst>
  </p:cSld>
  <p:clrMapOvr>
    <a:masterClrMapping/>
  </p:clrMapOvr>
  <p:transition spd="slow">
    <p:zoom/>
    <p:sndAc>
      <p:stSnd>
        <p:snd r:embed="rId2" name="wind.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850"/>
            <a:ext cx="8229600" cy="779934"/>
          </a:xfrm>
        </p:spPr>
        <p:txBody>
          <a:bodyPr/>
          <a:lstStyle/>
          <a:p>
            <a:r>
              <a:rPr lang="es-ES" dirty="0"/>
              <a:t>1. Tipos Básicos</a:t>
            </a:r>
          </a:p>
        </p:txBody>
      </p:sp>
      <p:sp>
        <p:nvSpPr>
          <p:cNvPr id="3" name="2 Marcador de contenido"/>
          <p:cNvSpPr>
            <a:spLocks noGrp="1"/>
          </p:cNvSpPr>
          <p:nvPr>
            <p:ph idx="1"/>
          </p:nvPr>
        </p:nvSpPr>
        <p:spPr>
          <a:xfrm>
            <a:off x="457200" y="1556793"/>
            <a:ext cx="8229600" cy="4767808"/>
          </a:xfrm>
          <a:ln>
            <a:solidFill>
              <a:schemeClr val="accent1"/>
            </a:solidFill>
          </a:ln>
        </p:spPr>
        <p:txBody>
          <a:bodyPr/>
          <a:lstStyle/>
          <a:p>
            <a:r>
              <a:rPr lang="es-ES" dirty="0" err="1"/>
              <a:t>Boolean</a:t>
            </a:r>
            <a:r>
              <a:rPr lang="es-ES" dirty="0"/>
              <a:t>: </a:t>
            </a:r>
          </a:p>
          <a:p>
            <a:pPr marL="0" indent="0">
              <a:buNone/>
            </a:pPr>
            <a:r>
              <a:rPr lang="es-ES" b="1" dirty="0"/>
              <a:t>	</a:t>
            </a:r>
            <a:r>
              <a:rPr lang="es-ES" sz="2800" dirty="0" err="1">
                <a:solidFill>
                  <a:srgbClr val="0000FF"/>
                </a:solidFill>
                <a:latin typeface="Consolas" panose="020B0609020204030204" pitchFamily="49" charset="0"/>
              </a:rPr>
              <a:t>let</a:t>
            </a:r>
            <a:r>
              <a:rPr lang="es-ES" sz="2800" dirty="0">
                <a:solidFill>
                  <a:srgbClr val="000000"/>
                </a:solidFill>
                <a:latin typeface="Consolas" panose="020B0609020204030204" pitchFamily="49" charset="0"/>
              </a:rPr>
              <a:t> </a:t>
            </a:r>
            <a:r>
              <a:rPr lang="es-ES" sz="2800" dirty="0" err="1">
                <a:solidFill>
                  <a:srgbClr val="000000"/>
                </a:solidFill>
                <a:latin typeface="Consolas" panose="020B0609020204030204" pitchFamily="49" charset="0"/>
              </a:rPr>
              <a:t>isDone</a:t>
            </a:r>
            <a:r>
              <a:rPr lang="es-ES" sz="2800" dirty="0">
                <a:solidFill>
                  <a:srgbClr val="000000"/>
                </a:solidFill>
                <a:latin typeface="Consolas" panose="020B0609020204030204" pitchFamily="49" charset="0"/>
              </a:rPr>
              <a:t>: </a:t>
            </a:r>
            <a:r>
              <a:rPr lang="es-ES" sz="2800" dirty="0" err="1">
                <a:solidFill>
                  <a:srgbClr val="0000FF"/>
                </a:solidFill>
                <a:latin typeface="Consolas" panose="020B0609020204030204" pitchFamily="49" charset="0"/>
              </a:rPr>
              <a:t>boolean</a:t>
            </a:r>
            <a:r>
              <a:rPr lang="es-ES" sz="2800" dirty="0">
                <a:solidFill>
                  <a:srgbClr val="000000"/>
                </a:solidFill>
                <a:latin typeface="Consolas" panose="020B0609020204030204" pitchFamily="49" charset="0"/>
              </a:rPr>
              <a:t> = </a:t>
            </a:r>
            <a:r>
              <a:rPr lang="es-ES" sz="2800" dirty="0">
                <a:solidFill>
                  <a:srgbClr val="0000FF"/>
                </a:solidFill>
                <a:latin typeface="Consolas" panose="020B0609020204030204" pitchFamily="49" charset="0"/>
              </a:rPr>
              <a:t>false</a:t>
            </a:r>
            <a:r>
              <a:rPr lang="es-ES" sz="2800" dirty="0">
                <a:solidFill>
                  <a:srgbClr val="000000"/>
                </a:solidFill>
                <a:latin typeface="Consolas" panose="020B0609020204030204" pitchFamily="49" charset="0"/>
              </a:rPr>
              <a:t>;</a:t>
            </a:r>
          </a:p>
          <a:p>
            <a:r>
              <a:rPr lang="es-ES" dirty="0" err="1"/>
              <a:t>Number</a:t>
            </a:r>
            <a:endParaRPr lang="es-ES" dirty="0"/>
          </a:p>
          <a:p>
            <a:pPr marL="0" indent="0">
              <a:buNone/>
            </a:pPr>
            <a:r>
              <a:rPr lang="es-ES" sz="2800" dirty="0">
                <a:solidFill>
                  <a:srgbClr val="0000FF"/>
                </a:solidFill>
                <a:latin typeface="Consolas" panose="020B0609020204030204" pitchFamily="49" charset="0"/>
              </a:rPr>
              <a:t>	</a:t>
            </a:r>
            <a:r>
              <a:rPr lang="es-ES" sz="2800" dirty="0" err="1">
                <a:solidFill>
                  <a:srgbClr val="0000FF"/>
                </a:solidFill>
                <a:latin typeface="Consolas" panose="020B0609020204030204" pitchFamily="49" charset="0"/>
              </a:rPr>
              <a:t>let</a:t>
            </a:r>
            <a:r>
              <a:rPr lang="es-ES" sz="2800" dirty="0">
                <a:solidFill>
                  <a:srgbClr val="000000"/>
                </a:solidFill>
                <a:latin typeface="Consolas" panose="020B0609020204030204" pitchFamily="49" charset="0"/>
              </a:rPr>
              <a:t> decimal: </a:t>
            </a:r>
            <a:r>
              <a:rPr lang="es-ES" sz="2800" dirty="0" err="1">
                <a:solidFill>
                  <a:srgbClr val="0000FF"/>
                </a:solidFill>
                <a:latin typeface="Consolas" panose="020B0609020204030204" pitchFamily="49" charset="0"/>
              </a:rPr>
              <a:t>number</a:t>
            </a:r>
            <a:r>
              <a:rPr lang="es-ES" sz="2800" dirty="0">
                <a:solidFill>
                  <a:srgbClr val="000000"/>
                </a:solidFill>
                <a:latin typeface="Consolas" panose="020B0609020204030204" pitchFamily="49" charset="0"/>
              </a:rPr>
              <a:t> = 6;</a:t>
            </a:r>
          </a:p>
          <a:p>
            <a:r>
              <a:rPr lang="es-ES" dirty="0" err="1"/>
              <a:t>String</a:t>
            </a:r>
            <a:r>
              <a:rPr lang="es-ES" dirty="0"/>
              <a:t> </a:t>
            </a:r>
          </a:p>
          <a:p>
            <a:pPr marL="0" indent="0">
              <a:buNone/>
            </a:pPr>
            <a:r>
              <a:rPr lang="es-ES" dirty="0"/>
              <a:t>	</a:t>
            </a:r>
            <a:r>
              <a:rPr lang="es-ES" sz="2800" dirty="0" err="1">
                <a:solidFill>
                  <a:srgbClr val="0000FF"/>
                </a:solidFill>
                <a:latin typeface="Consolas" panose="020B0609020204030204" pitchFamily="49" charset="0"/>
              </a:rPr>
              <a:t>let</a:t>
            </a:r>
            <a:r>
              <a:rPr lang="es-ES" sz="2800" dirty="0">
                <a:solidFill>
                  <a:srgbClr val="000000"/>
                </a:solidFill>
                <a:latin typeface="Consolas" panose="020B0609020204030204" pitchFamily="49" charset="0"/>
              </a:rPr>
              <a:t> color: </a:t>
            </a:r>
            <a:r>
              <a:rPr lang="es-ES" sz="2800" dirty="0" err="1">
                <a:solidFill>
                  <a:srgbClr val="0000FF"/>
                </a:solidFill>
                <a:latin typeface="Consolas" panose="020B0609020204030204" pitchFamily="49" charset="0"/>
              </a:rPr>
              <a:t>string</a:t>
            </a:r>
            <a:r>
              <a:rPr lang="es-ES" sz="2800" dirty="0">
                <a:solidFill>
                  <a:srgbClr val="000000"/>
                </a:solidFill>
                <a:latin typeface="Consolas" panose="020B0609020204030204" pitchFamily="49" charset="0"/>
              </a:rPr>
              <a:t> = </a:t>
            </a:r>
            <a:r>
              <a:rPr lang="es-ES" sz="2800" dirty="0">
                <a:solidFill>
                  <a:srgbClr val="A31515"/>
                </a:solidFill>
                <a:latin typeface="Consolas" panose="020B0609020204030204" pitchFamily="49" charset="0"/>
              </a:rPr>
              <a:t>"blue"</a:t>
            </a:r>
            <a:r>
              <a:rPr lang="es-ES" sz="2800" dirty="0">
                <a:solidFill>
                  <a:srgbClr val="000000"/>
                </a:solidFill>
                <a:latin typeface="Consolas" panose="020B0609020204030204" pitchFamily="49" charset="0"/>
              </a:rPr>
              <a:t>;</a:t>
            </a:r>
          </a:p>
          <a:p>
            <a:pPr marL="0" indent="0">
              <a:buNone/>
            </a:pPr>
            <a:r>
              <a:rPr lang="es-ES" sz="2800" dirty="0">
                <a:solidFill>
                  <a:srgbClr val="000000"/>
                </a:solidFill>
                <a:latin typeface="Consolas" panose="020B0609020204030204" pitchFamily="49" charset="0"/>
              </a:rPr>
              <a:t>	color = </a:t>
            </a:r>
            <a:r>
              <a:rPr lang="es-ES" sz="2800" dirty="0">
                <a:solidFill>
                  <a:srgbClr val="A31515"/>
                </a:solidFill>
                <a:latin typeface="Consolas" panose="020B0609020204030204" pitchFamily="49" charset="0"/>
              </a:rPr>
              <a:t>'red’</a:t>
            </a:r>
            <a:r>
              <a:rPr lang="es-ES" sz="2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55493766"/>
      </p:ext>
    </p:extLst>
  </p:cSld>
  <p:clrMapOvr>
    <a:masterClrMapping/>
  </p:clrMapOvr>
  <p:transition spd="slow">
    <p:zoom/>
    <p:sndAc>
      <p:stSnd>
        <p:snd r:embed="rId2" name="wind.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6D3FF28-E019-43CF-9552-4B06438164D7}"/>
              </a:ext>
            </a:extLst>
          </p:cNvPr>
          <p:cNvSpPr>
            <a:spLocks noGrp="1"/>
          </p:cNvSpPr>
          <p:nvPr>
            <p:ph idx="1"/>
          </p:nvPr>
        </p:nvSpPr>
        <p:spPr>
          <a:xfrm>
            <a:off x="457200" y="836713"/>
            <a:ext cx="8229600" cy="5487888"/>
          </a:xfrm>
        </p:spPr>
        <p:txBody>
          <a:bodyPr/>
          <a:lstStyle/>
          <a:p>
            <a:r>
              <a:rPr lang="es-ES" dirty="0"/>
              <a:t>Array</a:t>
            </a:r>
          </a:p>
          <a:p>
            <a:pPr marL="0" indent="0">
              <a:buNone/>
            </a:pPr>
            <a:r>
              <a:rPr lang="es-ES" sz="2800" dirty="0" err="1">
                <a:solidFill>
                  <a:srgbClr val="0000FF"/>
                </a:solidFill>
                <a:latin typeface="Consolas" panose="020B0609020204030204" pitchFamily="49" charset="0"/>
              </a:rPr>
              <a:t>let</a:t>
            </a:r>
            <a:r>
              <a:rPr lang="es-ES" sz="2800" dirty="0">
                <a:solidFill>
                  <a:srgbClr val="000000"/>
                </a:solidFill>
                <a:latin typeface="Consolas" panose="020B0609020204030204" pitchFamily="49" charset="0"/>
              </a:rPr>
              <a:t> </a:t>
            </a:r>
            <a:r>
              <a:rPr lang="es-ES" sz="2800" dirty="0" err="1">
                <a:solidFill>
                  <a:srgbClr val="000000"/>
                </a:solidFill>
                <a:latin typeface="Consolas" panose="020B0609020204030204" pitchFamily="49" charset="0"/>
              </a:rPr>
              <a:t>list</a:t>
            </a:r>
            <a:r>
              <a:rPr lang="es-ES" sz="2800" dirty="0">
                <a:solidFill>
                  <a:srgbClr val="000000"/>
                </a:solidFill>
                <a:latin typeface="Consolas" panose="020B0609020204030204" pitchFamily="49" charset="0"/>
              </a:rPr>
              <a:t>: </a:t>
            </a:r>
            <a:r>
              <a:rPr lang="es-ES" sz="2800" dirty="0" err="1">
                <a:solidFill>
                  <a:srgbClr val="0000FF"/>
                </a:solidFill>
                <a:latin typeface="Consolas" panose="020B0609020204030204" pitchFamily="49" charset="0"/>
              </a:rPr>
              <a:t>number</a:t>
            </a:r>
            <a:r>
              <a:rPr lang="es-ES" sz="2800" dirty="0">
                <a:solidFill>
                  <a:srgbClr val="000000"/>
                </a:solidFill>
                <a:latin typeface="Consolas" panose="020B0609020204030204" pitchFamily="49" charset="0"/>
              </a:rPr>
              <a:t>[] = [1, 2, 3];</a:t>
            </a:r>
          </a:p>
          <a:p>
            <a:pPr marL="0" indent="0">
              <a:buNone/>
            </a:pPr>
            <a:r>
              <a:rPr lang="en-US" sz="2800" dirty="0">
                <a:solidFill>
                  <a:srgbClr val="0000FF"/>
                </a:solidFill>
                <a:latin typeface="Consolas" panose="020B0609020204030204" pitchFamily="49" charset="0"/>
              </a:rPr>
              <a:t>let</a:t>
            </a:r>
            <a:r>
              <a:rPr lang="en-US" sz="2800" dirty="0">
                <a:solidFill>
                  <a:srgbClr val="000000"/>
                </a:solidFill>
                <a:latin typeface="Consolas" panose="020B0609020204030204" pitchFamily="49" charset="0"/>
              </a:rPr>
              <a:t> list: Array&lt;</a:t>
            </a:r>
            <a:r>
              <a:rPr lang="en-US" sz="2800" dirty="0">
                <a:solidFill>
                  <a:srgbClr val="0000FF"/>
                </a:solidFill>
                <a:latin typeface="Consolas" panose="020B0609020204030204" pitchFamily="49" charset="0"/>
              </a:rPr>
              <a:t>number</a:t>
            </a:r>
            <a:r>
              <a:rPr lang="en-US" sz="2800" dirty="0">
                <a:solidFill>
                  <a:srgbClr val="000000"/>
                </a:solidFill>
                <a:latin typeface="Consolas" panose="020B0609020204030204" pitchFamily="49" charset="0"/>
              </a:rPr>
              <a:t>&gt; = [1, 2, 3];</a:t>
            </a:r>
          </a:p>
          <a:p>
            <a:r>
              <a:rPr lang="es-ES" dirty="0" err="1"/>
              <a:t>Tuple</a:t>
            </a:r>
            <a:r>
              <a:rPr lang="es-ES" dirty="0"/>
              <a:t> </a:t>
            </a:r>
          </a:p>
          <a:p>
            <a:pPr marL="0" indent="0">
              <a:buNone/>
            </a:pPr>
            <a:r>
              <a:rPr lang="es-ES" sz="2800" dirty="0" err="1">
                <a:solidFill>
                  <a:srgbClr val="0000FF"/>
                </a:solidFill>
                <a:latin typeface="Consolas" panose="020B0609020204030204" pitchFamily="49" charset="0"/>
              </a:rPr>
              <a:t>let</a:t>
            </a:r>
            <a:r>
              <a:rPr lang="es-ES" sz="2800" dirty="0">
                <a:solidFill>
                  <a:srgbClr val="000000"/>
                </a:solidFill>
                <a:latin typeface="Consolas" panose="020B0609020204030204" pitchFamily="49" charset="0"/>
              </a:rPr>
              <a:t> x: [</a:t>
            </a:r>
            <a:r>
              <a:rPr lang="es-ES" sz="2800" dirty="0" err="1">
                <a:solidFill>
                  <a:srgbClr val="0000FF"/>
                </a:solidFill>
                <a:latin typeface="Consolas" panose="020B0609020204030204" pitchFamily="49" charset="0"/>
              </a:rPr>
              <a:t>string</a:t>
            </a:r>
            <a:r>
              <a:rPr lang="es-ES" sz="2800" dirty="0">
                <a:solidFill>
                  <a:srgbClr val="000000"/>
                </a:solidFill>
                <a:latin typeface="Consolas" panose="020B0609020204030204" pitchFamily="49" charset="0"/>
              </a:rPr>
              <a:t>, </a:t>
            </a:r>
            <a:r>
              <a:rPr lang="es-ES" sz="2800" dirty="0" err="1">
                <a:solidFill>
                  <a:srgbClr val="0000FF"/>
                </a:solidFill>
                <a:latin typeface="Consolas" panose="020B0609020204030204" pitchFamily="49" charset="0"/>
              </a:rPr>
              <a:t>number</a:t>
            </a:r>
            <a:r>
              <a:rPr lang="es-ES" sz="2800" dirty="0">
                <a:solidFill>
                  <a:srgbClr val="000000"/>
                </a:solidFill>
                <a:latin typeface="Consolas" panose="020B0609020204030204" pitchFamily="49" charset="0"/>
              </a:rPr>
              <a:t>];</a:t>
            </a:r>
          </a:p>
          <a:p>
            <a:pPr marL="0" indent="0">
              <a:buNone/>
            </a:pPr>
            <a:r>
              <a:rPr lang="es-ES" sz="2800" dirty="0">
                <a:solidFill>
                  <a:srgbClr val="000000"/>
                </a:solidFill>
                <a:latin typeface="Consolas" panose="020B0609020204030204" pitchFamily="49" charset="0"/>
              </a:rPr>
              <a:t>x = [</a:t>
            </a:r>
            <a:r>
              <a:rPr lang="es-ES" sz="2800" dirty="0">
                <a:solidFill>
                  <a:srgbClr val="A31515"/>
                </a:solidFill>
                <a:latin typeface="Consolas" panose="020B0609020204030204" pitchFamily="49" charset="0"/>
              </a:rPr>
              <a:t>"</a:t>
            </a:r>
            <a:r>
              <a:rPr lang="es-ES" sz="2800" dirty="0" err="1">
                <a:solidFill>
                  <a:srgbClr val="A31515"/>
                </a:solidFill>
                <a:latin typeface="Consolas" panose="020B0609020204030204" pitchFamily="49" charset="0"/>
              </a:rPr>
              <a:t>hello</a:t>
            </a:r>
            <a:r>
              <a:rPr lang="es-ES" sz="2800" dirty="0">
                <a:solidFill>
                  <a:srgbClr val="A31515"/>
                </a:solidFill>
                <a:latin typeface="Consolas" panose="020B0609020204030204" pitchFamily="49" charset="0"/>
              </a:rPr>
              <a:t>"</a:t>
            </a:r>
            <a:r>
              <a:rPr lang="es-ES" sz="2800" dirty="0">
                <a:solidFill>
                  <a:srgbClr val="000000"/>
                </a:solidFill>
                <a:latin typeface="Consolas" panose="020B0609020204030204" pitchFamily="49" charset="0"/>
              </a:rPr>
              <a:t>, 10]; </a:t>
            </a:r>
            <a:r>
              <a:rPr lang="es-ES" sz="2800" dirty="0">
                <a:solidFill>
                  <a:srgbClr val="008000"/>
                </a:solidFill>
                <a:latin typeface="Consolas" panose="020B0609020204030204" pitchFamily="49" charset="0"/>
              </a:rPr>
              <a:t>// OK</a:t>
            </a:r>
            <a:endParaRPr lang="es-ES" sz="2800" dirty="0">
              <a:solidFill>
                <a:srgbClr val="000000"/>
              </a:solidFill>
              <a:latin typeface="Consolas" panose="020B0609020204030204" pitchFamily="49" charset="0"/>
            </a:endParaRPr>
          </a:p>
          <a:p>
            <a:pPr marL="0" indent="0">
              <a:buNone/>
            </a:pPr>
            <a:r>
              <a:rPr lang="es-ES" sz="2800" dirty="0">
                <a:solidFill>
                  <a:srgbClr val="000000"/>
                </a:solidFill>
                <a:latin typeface="Consolas" panose="020B0609020204030204" pitchFamily="49" charset="0"/>
              </a:rPr>
              <a:t>x = [10, </a:t>
            </a:r>
            <a:r>
              <a:rPr lang="es-ES" sz="2800" dirty="0">
                <a:solidFill>
                  <a:srgbClr val="A31515"/>
                </a:solidFill>
                <a:latin typeface="Consolas" panose="020B0609020204030204" pitchFamily="49" charset="0"/>
              </a:rPr>
              <a:t>"</a:t>
            </a:r>
            <a:r>
              <a:rPr lang="es-ES" sz="2800" dirty="0" err="1">
                <a:solidFill>
                  <a:srgbClr val="A31515"/>
                </a:solidFill>
                <a:latin typeface="Consolas" panose="020B0609020204030204" pitchFamily="49" charset="0"/>
              </a:rPr>
              <a:t>hello</a:t>
            </a:r>
            <a:r>
              <a:rPr lang="es-ES" sz="2800" dirty="0">
                <a:solidFill>
                  <a:srgbClr val="A31515"/>
                </a:solidFill>
                <a:latin typeface="Consolas" panose="020B0609020204030204" pitchFamily="49" charset="0"/>
              </a:rPr>
              <a:t>"</a:t>
            </a:r>
            <a:r>
              <a:rPr lang="es-ES" sz="2800" dirty="0">
                <a:solidFill>
                  <a:srgbClr val="000000"/>
                </a:solidFill>
                <a:latin typeface="Consolas" panose="020B0609020204030204" pitchFamily="49" charset="0"/>
              </a:rPr>
              <a:t>]; </a:t>
            </a:r>
            <a:r>
              <a:rPr lang="es-ES" sz="2800" dirty="0">
                <a:solidFill>
                  <a:srgbClr val="008000"/>
                </a:solidFill>
                <a:latin typeface="Consolas" panose="020B0609020204030204" pitchFamily="49" charset="0"/>
              </a:rPr>
              <a:t>// Error</a:t>
            </a:r>
            <a:endParaRPr lang="es-ES" dirty="0"/>
          </a:p>
        </p:txBody>
      </p:sp>
    </p:spTree>
    <p:extLst>
      <p:ext uri="{BB962C8B-B14F-4D97-AF65-F5344CB8AC3E}">
        <p14:creationId xmlns:p14="http://schemas.microsoft.com/office/powerpoint/2010/main" val="1376616570"/>
      </p:ext>
    </p:extLst>
  </p:cSld>
  <p:clrMapOvr>
    <a:masterClrMapping/>
  </p:clrMapOvr>
  <p:transition spd="slow">
    <p:zoom/>
    <p:sndAc>
      <p:stSnd>
        <p:snd r:embed="rId2" name="wind.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CC296EB-2DA2-4BB6-AE92-7DBB7CFC26E6}"/>
              </a:ext>
            </a:extLst>
          </p:cNvPr>
          <p:cNvSpPr>
            <a:spLocks noGrp="1"/>
          </p:cNvSpPr>
          <p:nvPr>
            <p:ph idx="1"/>
          </p:nvPr>
        </p:nvSpPr>
        <p:spPr>
          <a:xfrm>
            <a:off x="457200" y="1124745"/>
            <a:ext cx="8229600" cy="5199856"/>
          </a:xfrm>
        </p:spPr>
        <p:txBody>
          <a:bodyPr/>
          <a:lstStyle/>
          <a:p>
            <a:pPr lvl="0"/>
            <a:r>
              <a:rPr lang="es-ES" dirty="0">
                <a:solidFill>
                  <a:prstClr val="black"/>
                </a:solidFill>
              </a:rPr>
              <a:t>Ej.-</a:t>
            </a:r>
          </a:p>
          <a:p>
            <a:pPr marL="0" lvl="0" indent="0">
              <a:buNone/>
            </a:pP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fullName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'Bob </a:t>
            </a:r>
            <a:r>
              <a:rPr lang="en-US" sz="2000" dirty="0" err="1">
                <a:solidFill>
                  <a:srgbClr val="A31515"/>
                </a:solidFill>
                <a:latin typeface="Consolas" panose="020B0609020204030204" pitchFamily="49" charset="0"/>
              </a:rPr>
              <a:t>Bobbington</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marL="0" lvl="0" indent="0">
              <a:buNone/>
            </a:pPr>
            <a:r>
              <a:rPr lang="es-ES" sz="2000" dirty="0" err="1">
                <a:solidFill>
                  <a:srgbClr val="0000FF"/>
                </a:solidFill>
                <a:latin typeface="Consolas" panose="020B0609020204030204" pitchFamily="49" charset="0"/>
              </a:rPr>
              <a:t>let</a:t>
            </a:r>
            <a:r>
              <a:rPr lang="es-ES" sz="2000" dirty="0">
                <a:solidFill>
                  <a:srgbClr val="000000"/>
                </a:solidFill>
                <a:latin typeface="Consolas" panose="020B0609020204030204" pitchFamily="49" charset="0"/>
              </a:rPr>
              <a:t> </a:t>
            </a:r>
            <a:r>
              <a:rPr lang="es-ES" sz="2000" dirty="0" err="1">
                <a:solidFill>
                  <a:srgbClr val="000000"/>
                </a:solidFill>
                <a:latin typeface="Consolas" panose="020B0609020204030204" pitchFamily="49" charset="0"/>
              </a:rPr>
              <a:t>age</a:t>
            </a:r>
            <a:r>
              <a:rPr lang="es-ES" sz="2000" dirty="0">
                <a:solidFill>
                  <a:srgbClr val="000000"/>
                </a:solidFill>
                <a:latin typeface="Consolas" panose="020B0609020204030204" pitchFamily="49" charset="0"/>
              </a:rPr>
              <a:t>: </a:t>
            </a:r>
            <a:r>
              <a:rPr lang="es-ES" sz="2000" dirty="0" err="1">
                <a:solidFill>
                  <a:srgbClr val="0000FF"/>
                </a:solidFill>
                <a:latin typeface="Consolas" panose="020B0609020204030204" pitchFamily="49" charset="0"/>
              </a:rPr>
              <a:t>number</a:t>
            </a:r>
            <a:r>
              <a:rPr lang="es-ES" sz="2000" dirty="0">
                <a:solidFill>
                  <a:srgbClr val="000000"/>
                </a:solidFill>
                <a:latin typeface="Consolas" panose="020B0609020204030204" pitchFamily="49" charset="0"/>
              </a:rPr>
              <a:t> = 37;</a:t>
            </a:r>
          </a:p>
          <a:p>
            <a:pPr marL="0" lvl="0" indent="0">
              <a:buNone/>
            </a:pP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sentence: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`Hello, my name is </a:t>
            </a:r>
            <a:r>
              <a:rPr lang="en-US" sz="2000" dirty="0">
                <a:solidFill>
                  <a:srgbClr val="0000FF"/>
                </a:solidFill>
                <a:latin typeface="Consolas" panose="020B0609020204030204" pitchFamily="49" charset="0"/>
              </a:rPr>
              <a:t>${</a:t>
            </a:r>
            <a:r>
              <a:rPr lang="en-US" sz="2000" dirty="0" err="1">
                <a:solidFill>
                  <a:srgbClr val="000000"/>
                </a:solidFill>
                <a:latin typeface="Consolas" panose="020B0609020204030204" pitchFamily="49" charset="0"/>
              </a:rPr>
              <a:t>fullName</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endParaRPr lang="es-ES" sz="2000" dirty="0">
              <a:solidFill>
                <a:srgbClr val="A31515"/>
              </a:solidFill>
              <a:latin typeface="Consolas" panose="020B0609020204030204" pitchFamily="49" charset="0"/>
            </a:endParaRPr>
          </a:p>
          <a:p>
            <a:pPr marL="0" lvl="0" indent="0">
              <a:buNone/>
            </a:pPr>
            <a:r>
              <a:rPr lang="en-US" sz="2000" dirty="0">
                <a:solidFill>
                  <a:srgbClr val="A31515"/>
                </a:solidFill>
                <a:latin typeface="Consolas" panose="020B0609020204030204" pitchFamily="49" charset="0"/>
              </a:rPr>
              <a:t>I'll be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 age + 1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 years old next month.`</a:t>
            </a:r>
            <a:r>
              <a:rPr lang="en-US" sz="2000" dirty="0">
                <a:solidFill>
                  <a:srgbClr val="000000"/>
                </a:solidFill>
                <a:latin typeface="Consolas" panose="020B0609020204030204" pitchFamily="49" charset="0"/>
              </a:rPr>
              <a:t>;</a:t>
            </a:r>
          </a:p>
          <a:p>
            <a:endParaRPr lang="es-ES" dirty="0"/>
          </a:p>
        </p:txBody>
      </p:sp>
    </p:spTree>
    <p:extLst>
      <p:ext uri="{BB962C8B-B14F-4D97-AF65-F5344CB8AC3E}">
        <p14:creationId xmlns:p14="http://schemas.microsoft.com/office/powerpoint/2010/main" val="241164975"/>
      </p:ext>
    </p:extLst>
  </p:cSld>
  <p:clrMapOvr>
    <a:masterClrMapping/>
  </p:clrMapOvr>
  <p:transition spd="slow">
    <p:zoom/>
    <p:sndAc>
      <p:stSnd>
        <p:snd r:embed="rId2" name="wind.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BF5574E-5F51-4B2B-B62D-5FF02A076BA5}"/>
              </a:ext>
            </a:extLst>
          </p:cNvPr>
          <p:cNvSpPr>
            <a:spLocks noGrp="1"/>
          </p:cNvSpPr>
          <p:nvPr>
            <p:ph idx="1"/>
          </p:nvPr>
        </p:nvSpPr>
        <p:spPr>
          <a:xfrm>
            <a:off x="457200" y="620689"/>
            <a:ext cx="8229600" cy="5703912"/>
          </a:xfrm>
        </p:spPr>
        <p:txBody>
          <a:bodyPr/>
          <a:lstStyle/>
          <a:p>
            <a:r>
              <a:rPr lang="es-ES" dirty="0" err="1"/>
              <a:t>Enum</a:t>
            </a:r>
            <a:r>
              <a:rPr lang="es-ES" dirty="0"/>
              <a:t> </a:t>
            </a:r>
          </a:p>
          <a:p>
            <a:pPr marL="0" indent="0">
              <a:buNone/>
            </a:pPr>
            <a:r>
              <a:rPr lang="en-US" b="1" dirty="0" err="1">
                <a:solidFill>
                  <a:srgbClr val="2F4F4F"/>
                </a:solidFill>
                <a:latin typeface="Menlo"/>
              </a:rPr>
              <a:t>enum</a:t>
            </a:r>
            <a:r>
              <a:rPr lang="en-US" dirty="0">
                <a:solidFill>
                  <a:srgbClr val="2F4F4F"/>
                </a:solidFill>
                <a:latin typeface="Menlo"/>
              </a:rPr>
              <a:t> Color {Red, Green, Blue} </a:t>
            </a:r>
          </a:p>
          <a:p>
            <a:pPr marL="0" indent="0">
              <a:buNone/>
            </a:pPr>
            <a:r>
              <a:rPr lang="en-US" b="1" dirty="0">
                <a:solidFill>
                  <a:srgbClr val="2F4F4F"/>
                </a:solidFill>
                <a:latin typeface="Menlo"/>
              </a:rPr>
              <a:t>let</a:t>
            </a:r>
            <a:r>
              <a:rPr lang="en-US" dirty="0">
                <a:solidFill>
                  <a:srgbClr val="2F4F4F"/>
                </a:solidFill>
                <a:latin typeface="Menlo"/>
              </a:rPr>
              <a:t> c: Color = </a:t>
            </a:r>
            <a:r>
              <a:rPr lang="en-US" dirty="0" err="1">
                <a:solidFill>
                  <a:srgbClr val="2F4F4F"/>
                </a:solidFill>
                <a:latin typeface="Menlo"/>
              </a:rPr>
              <a:t>Color.Green</a:t>
            </a:r>
            <a:r>
              <a:rPr lang="en-US" dirty="0">
                <a:solidFill>
                  <a:srgbClr val="2F4F4F"/>
                </a:solidFill>
                <a:latin typeface="Menlo"/>
              </a:rPr>
              <a:t>;</a:t>
            </a:r>
          </a:p>
          <a:p>
            <a:r>
              <a:rPr lang="es-ES" dirty="0" err="1"/>
              <a:t>Any</a:t>
            </a:r>
            <a:r>
              <a:rPr lang="es-ES" dirty="0"/>
              <a:t> </a:t>
            </a:r>
          </a:p>
          <a:p>
            <a:pPr marL="0" indent="0">
              <a:buNone/>
            </a:pPr>
            <a:r>
              <a:rPr lang="en-US" b="1" dirty="0">
                <a:solidFill>
                  <a:srgbClr val="2F4F4F"/>
                </a:solidFill>
                <a:latin typeface="Menlo"/>
              </a:rPr>
              <a:t>let</a:t>
            </a:r>
            <a:r>
              <a:rPr lang="en-US" dirty="0">
                <a:solidFill>
                  <a:srgbClr val="2F4F4F"/>
                </a:solidFill>
                <a:latin typeface="Menlo"/>
              </a:rPr>
              <a:t> </a:t>
            </a:r>
            <a:r>
              <a:rPr lang="en-US" dirty="0" err="1">
                <a:solidFill>
                  <a:srgbClr val="2F4F4F"/>
                </a:solidFill>
                <a:latin typeface="Menlo"/>
              </a:rPr>
              <a:t>notSure</a:t>
            </a:r>
            <a:r>
              <a:rPr lang="en-US" dirty="0">
                <a:solidFill>
                  <a:srgbClr val="2F4F4F"/>
                </a:solidFill>
                <a:latin typeface="Menlo"/>
              </a:rPr>
              <a:t>: </a:t>
            </a:r>
            <a:r>
              <a:rPr lang="en-US" dirty="0">
                <a:solidFill>
                  <a:srgbClr val="0048AB"/>
                </a:solidFill>
                <a:latin typeface="Menlo"/>
              </a:rPr>
              <a:t>any</a:t>
            </a:r>
            <a:r>
              <a:rPr lang="en-US" dirty="0">
                <a:solidFill>
                  <a:srgbClr val="2F4F4F"/>
                </a:solidFill>
                <a:latin typeface="Menlo"/>
              </a:rPr>
              <a:t> = 4; </a:t>
            </a:r>
          </a:p>
          <a:p>
            <a:pPr marL="0" indent="0">
              <a:buNone/>
            </a:pPr>
            <a:r>
              <a:rPr lang="en-US" dirty="0" err="1">
                <a:solidFill>
                  <a:srgbClr val="2F4F4F"/>
                </a:solidFill>
                <a:latin typeface="Menlo"/>
              </a:rPr>
              <a:t>notSure</a:t>
            </a:r>
            <a:r>
              <a:rPr lang="en-US" dirty="0">
                <a:solidFill>
                  <a:srgbClr val="2F4F4F"/>
                </a:solidFill>
                <a:latin typeface="Menlo"/>
              </a:rPr>
              <a:t> = </a:t>
            </a:r>
            <a:r>
              <a:rPr lang="en-US" dirty="0">
                <a:solidFill>
                  <a:srgbClr val="0048AB"/>
                </a:solidFill>
                <a:latin typeface="Menlo"/>
              </a:rPr>
              <a:t>"maybe a string instead"</a:t>
            </a:r>
            <a:r>
              <a:rPr lang="en-US" dirty="0">
                <a:solidFill>
                  <a:srgbClr val="2F4F4F"/>
                </a:solidFill>
                <a:latin typeface="Menlo"/>
              </a:rPr>
              <a:t>; </a:t>
            </a:r>
          </a:p>
          <a:p>
            <a:pPr marL="0" indent="0">
              <a:buNone/>
            </a:pPr>
            <a:r>
              <a:rPr lang="en-US" dirty="0" err="1">
                <a:solidFill>
                  <a:srgbClr val="2F4F4F"/>
                </a:solidFill>
                <a:latin typeface="Menlo"/>
              </a:rPr>
              <a:t>notSure</a:t>
            </a:r>
            <a:r>
              <a:rPr lang="en-US" dirty="0">
                <a:solidFill>
                  <a:srgbClr val="2F4F4F"/>
                </a:solidFill>
                <a:latin typeface="Menlo"/>
              </a:rPr>
              <a:t> = </a:t>
            </a:r>
            <a:r>
              <a:rPr lang="en-US" dirty="0">
                <a:solidFill>
                  <a:srgbClr val="0048AB"/>
                </a:solidFill>
                <a:latin typeface="Menlo"/>
              </a:rPr>
              <a:t>false</a:t>
            </a:r>
            <a:r>
              <a:rPr lang="en-US" dirty="0">
                <a:solidFill>
                  <a:srgbClr val="2F4F4F"/>
                </a:solidFill>
                <a:latin typeface="Menlo"/>
              </a:rPr>
              <a:t>; </a:t>
            </a:r>
            <a:r>
              <a:rPr lang="en-US" dirty="0">
                <a:solidFill>
                  <a:srgbClr val="4F6C8E"/>
                </a:solidFill>
                <a:latin typeface="Menlo"/>
              </a:rPr>
              <a:t>// okay, definitely a Boolean</a:t>
            </a:r>
          </a:p>
          <a:p>
            <a:r>
              <a:rPr lang="es-ES" dirty="0" err="1"/>
              <a:t>Void</a:t>
            </a:r>
            <a:r>
              <a:rPr lang="es-ES" dirty="0"/>
              <a:t> </a:t>
            </a:r>
          </a:p>
          <a:p>
            <a:pPr marL="0" indent="0">
              <a:buNone/>
            </a:pPr>
            <a:r>
              <a:rPr lang="en-US" b="1" dirty="0">
                <a:solidFill>
                  <a:srgbClr val="2F4F4F"/>
                </a:solidFill>
                <a:latin typeface="Menlo"/>
              </a:rPr>
              <a:t>function</a:t>
            </a:r>
            <a:r>
              <a:rPr lang="en-US" dirty="0">
                <a:solidFill>
                  <a:srgbClr val="2F4F4F"/>
                </a:solidFill>
                <a:latin typeface="Menlo"/>
              </a:rPr>
              <a:t> </a:t>
            </a:r>
            <a:r>
              <a:rPr lang="en-US" b="1" dirty="0" err="1">
                <a:solidFill>
                  <a:srgbClr val="0048AB"/>
                </a:solidFill>
                <a:latin typeface="Menlo"/>
              </a:rPr>
              <a:t>warnUser</a:t>
            </a:r>
            <a:r>
              <a:rPr lang="en-US" dirty="0">
                <a:solidFill>
                  <a:srgbClr val="2F4F4F"/>
                </a:solidFill>
                <a:latin typeface="Menlo"/>
              </a:rPr>
              <a:t>(): </a:t>
            </a:r>
            <a:r>
              <a:rPr lang="en-US" b="1" dirty="0">
                <a:solidFill>
                  <a:srgbClr val="0048AB"/>
                </a:solidFill>
                <a:latin typeface="Menlo"/>
              </a:rPr>
              <a:t>void</a:t>
            </a:r>
            <a:r>
              <a:rPr lang="en-US" dirty="0">
                <a:solidFill>
                  <a:srgbClr val="2F4F4F"/>
                </a:solidFill>
                <a:latin typeface="Menlo"/>
              </a:rPr>
              <a:t> { </a:t>
            </a:r>
          </a:p>
          <a:p>
            <a:pPr marL="0" indent="0">
              <a:buNone/>
            </a:pPr>
            <a:r>
              <a:rPr lang="en-US" dirty="0">
                <a:solidFill>
                  <a:srgbClr val="0048AB"/>
                </a:solidFill>
                <a:latin typeface="Menlo"/>
              </a:rPr>
              <a:t>      console</a:t>
            </a:r>
            <a:r>
              <a:rPr lang="en-US" dirty="0">
                <a:solidFill>
                  <a:srgbClr val="2F4F4F"/>
                </a:solidFill>
                <a:latin typeface="Menlo"/>
              </a:rPr>
              <a:t>.log(</a:t>
            </a:r>
            <a:r>
              <a:rPr lang="en-US" dirty="0">
                <a:solidFill>
                  <a:srgbClr val="0048AB"/>
                </a:solidFill>
                <a:latin typeface="Menlo"/>
              </a:rPr>
              <a:t>"This is my warning message"</a:t>
            </a:r>
            <a:r>
              <a:rPr lang="en-US" dirty="0">
                <a:solidFill>
                  <a:srgbClr val="2F4F4F"/>
                </a:solidFill>
                <a:latin typeface="Menlo"/>
              </a:rPr>
              <a:t>); </a:t>
            </a:r>
          </a:p>
          <a:p>
            <a:pPr marL="0" indent="0">
              <a:buNone/>
            </a:pPr>
            <a:r>
              <a:rPr lang="en-US" dirty="0">
                <a:solidFill>
                  <a:srgbClr val="2F4F4F"/>
                </a:solidFill>
                <a:latin typeface="Menlo"/>
              </a:rPr>
              <a:t>}</a:t>
            </a:r>
            <a:endParaRPr lang="es-ES" dirty="0"/>
          </a:p>
        </p:txBody>
      </p:sp>
    </p:spTree>
    <p:extLst>
      <p:ext uri="{BB962C8B-B14F-4D97-AF65-F5344CB8AC3E}">
        <p14:creationId xmlns:p14="http://schemas.microsoft.com/office/powerpoint/2010/main" val="3938841497"/>
      </p:ext>
    </p:extLst>
  </p:cSld>
  <p:clrMapOvr>
    <a:masterClrMapping/>
  </p:clrMapOvr>
  <p:transition spd="slow">
    <p:zoom/>
    <p:sndAc>
      <p:stSnd>
        <p:snd r:embed="rId2" name="wind.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E3E500-74A1-4652-969F-181E7D338120}"/>
              </a:ext>
            </a:extLst>
          </p:cNvPr>
          <p:cNvSpPr>
            <a:spLocks noGrp="1"/>
          </p:cNvSpPr>
          <p:nvPr>
            <p:ph idx="1"/>
          </p:nvPr>
        </p:nvSpPr>
        <p:spPr>
          <a:xfrm>
            <a:off x="457200" y="548681"/>
            <a:ext cx="8229600" cy="5775920"/>
          </a:xfrm>
        </p:spPr>
        <p:txBody>
          <a:bodyPr/>
          <a:lstStyle/>
          <a:p>
            <a:r>
              <a:rPr lang="es-ES" dirty="0" err="1">
                <a:solidFill>
                  <a:srgbClr val="152740"/>
                </a:solidFill>
                <a:latin typeface="wf_segoe-ui_semilight"/>
              </a:rPr>
              <a:t>Null</a:t>
            </a:r>
            <a:r>
              <a:rPr lang="es-ES" dirty="0">
                <a:solidFill>
                  <a:srgbClr val="152740"/>
                </a:solidFill>
                <a:latin typeface="wf_segoe-ui_semilight"/>
              </a:rPr>
              <a:t> and </a:t>
            </a:r>
            <a:r>
              <a:rPr lang="es-ES" dirty="0" err="1">
                <a:solidFill>
                  <a:srgbClr val="152740"/>
                </a:solidFill>
                <a:latin typeface="wf_segoe-ui_semilight"/>
              </a:rPr>
              <a:t>Undefined</a:t>
            </a:r>
            <a:endParaRPr lang="es-ES" dirty="0">
              <a:solidFill>
                <a:srgbClr val="152740"/>
              </a:solidFill>
              <a:latin typeface="wf_segoe-ui_semilight"/>
            </a:endParaRPr>
          </a:p>
          <a:p>
            <a:pPr marL="0" indent="0">
              <a:buNone/>
            </a:pPr>
            <a:r>
              <a:rPr lang="es-ES" b="1" dirty="0" err="1">
                <a:solidFill>
                  <a:srgbClr val="2F4F4F"/>
                </a:solidFill>
                <a:latin typeface="Menlo"/>
              </a:rPr>
              <a:t>let</a:t>
            </a:r>
            <a:r>
              <a:rPr lang="es-ES" dirty="0">
                <a:solidFill>
                  <a:srgbClr val="2F4F4F"/>
                </a:solidFill>
                <a:latin typeface="Menlo"/>
              </a:rPr>
              <a:t> u: </a:t>
            </a:r>
            <a:r>
              <a:rPr lang="es-ES" dirty="0" err="1">
                <a:solidFill>
                  <a:srgbClr val="0048AB"/>
                </a:solidFill>
                <a:latin typeface="Menlo"/>
              </a:rPr>
              <a:t>undefined</a:t>
            </a:r>
            <a:r>
              <a:rPr lang="es-ES" dirty="0">
                <a:solidFill>
                  <a:srgbClr val="2F4F4F"/>
                </a:solidFill>
                <a:latin typeface="Menlo"/>
              </a:rPr>
              <a:t> = </a:t>
            </a:r>
            <a:r>
              <a:rPr lang="es-ES" dirty="0" err="1">
                <a:solidFill>
                  <a:srgbClr val="0048AB"/>
                </a:solidFill>
                <a:latin typeface="Menlo"/>
              </a:rPr>
              <a:t>undefined</a:t>
            </a:r>
            <a:r>
              <a:rPr lang="es-ES" dirty="0">
                <a:solidFill>
                  <a:srgbClr val="2F4F4F"/>
                </a:solidFill>
                <a:latin typeface="Menlo"/>
              </a:rPr>
              <a:t>; </a:t>
            </a:r>
          </a:p>
          <a:p>
            <a:pPr marL="0" indent="0">
              <a:buNone/>
            </a:pPr>
            <a:r>
              <a:rPr lang="es-ES" b="1" dirty="0" err="1">
                <a:solidFill>
                  <a:srgbClr val="2F4F4F"/>
                </a:solidFill>
                <a:latin typeface="Menlo"/>
              </a:rPr>
              <a:t>let</a:t>
            </a:r>
            <a:r>
              <a:rPr lang="es-ES" dirty="0">
                <a:solidFill>
                  <a:srgbClr val="2F4F4F"/>
                </a:solidFill>
                <a:latin typeface="Menlo"/>
              </a:rPr>
              <a:t> n: </a:t>
            </a:r>
            <a:r>
              <a:rPr lang="es-ES" dirty="0" err="1">
                <a:solidFill>
                  <a:srgbClr val="0048AB"/>
                </a:solidFill>
                <a:latin typeface="Menlo"/>
              </a:rPr>
              <a:t>null</a:t>
            </a:r>
            <a:r>
              <a:rPr lang="es-ES" dirty="0">
                <a:solidFill>
                  <a:srgbClr val="2F4F4F"/>
                </a:solidFill>
                <a:latin typeface="Menlo"/>
              </a:rPr>
              <a:t> = </a:t>
            </a:r>
            <a:r>
              <a:rPr lang="es-ES" dirty="0" err="1">
                <a:solidFill>
                  <a:srgbClr val="0048AB"/>
                </a:solidFill>
                <a:latin typeface="Menlo"/>
              </a:rPr>
              <a:t>null</a:t>
            </a:r>
            <a:r>
              <a:rPr lang="es-ES" dirty="0">
                <a:solidFill>
                  <a:srgbClr val="2F4F4F"/>
                </a:solidFill>
                <a:latin typeface="Menlo"/>
              </a:rPr>
              <a:t>;</a:t>
            </a:r>
          </a:p>
          <a:p>
            <a:r>
              <a:rPr lang="es-ES" dirty="0" err="1"/>
              <a:t>Never</a:t>
            </a:r>
            <a:r>
              <a:rPr lang="es-ES" dirty="0"/>
              <a:t> </a:t>
            </a:r>
          </a:p>
          <a:p>
            <a:pPr marL="0" indent="0">
              <a:buNone/>
            </a:pPr>
            <a:r>
              <a:rPr lang="es-MX" dirty="0">
                <a:solidFill>
                  <a:srgbClr val="434343"/>
                </a:solidFill>
                <a:latin typeface="Monserrat"/>
              </a:rPr>
              <a:t>este tipo representa el tipo de valores que nunca se producen. Por ejemplo para indicar que una función siempre arroja una excepción o que nunca termina su ejecución.</a:t>
            </a:r>
          </a:p>
          <a:p>
            <a:pPr marL="0" indent="0">
              <a:buNone/>
            </a:pPr>
            <a:r>
              <a:rPr lang="es-ES" b="1" dirty="0" err="1">
                <a:solidFill>
                  <a:srgbClr val="2F4F4F"/>
                </a:solidFill>
                <a:latin typeface="Menlo"/>
              </a:rPr>
              <a:t>function</a:t>
            </a:r>
            <a:r>
              <a:rPr lang="es-ES" dirty="0">
                <a:solidFill>
                  <a:srgbClr val="2F4F4F"/>
                </a:solidFill>
                <a:latin typeface="Menlo"/>
              </a:rPr>
              <a:t> </a:t>
            </a:r>
            <a:r>
              <a:rPr lang="es-ES" b="1" dirty="0">
                <a:solidFill>
                  <a:srgbClr val="0048AB"/>
                </a:solidFill>
                <a:latin typeface="Menlo"/>
              </a:rPr>
              <a:t>error</a:t>
            </a:r>
            <a:r>
              <a:rPr lang="es-ES" dirty="0">
                <a:solidFill>
                  <a:srgbClr val="2F4F4F"/>
                </a:solidFill>
                <a:latin typeface="Menlo"/>
              </a:rPr>
              <a:t>(</a:t>
            </a:r>
            <a:r>
              <a:rPr lang="es-ES" dirty="0" err="1">
                <a:solidFill>
                  <a:srgbClr val="2F4F4F"/>
                </a:solidFill>
                <a:latin typeface="Menlo"/>
              </a:rPr>
              <a:t>message</a:t>
            </a:r>
            <a:r>
              <a:rPr lang="es-ES" dirty="0">
                <a:solidFill>
                  <a:srgbClr val="2F4F4F"/>
                </a:solidFill>
                <a:latin typeface="Menlo"/>
              </a:rPr>
              <a:t>: </a:t>
            </a:r>
            <a:r>
              <a:rPr lang="es-ES" dirty="0" err="1">
                <a:solidFill>
                  <a:srgbClr val="0048AB"/>
                </a:solidFill>
                <a:latin typeface="Menlo"/>
              </a:rPr>
              <a:t>string</a:t>
            </a:r>
            <a:r>
              <a:rPr lang="es-ES" dirty="0">
                <a:solidFill>
                  <a:srgbClr val="2F4F4F"/>
                </a:solidFill>
                <a:latin typeface="Menlo"/>
              </a:rPr>
              <a:t>): </a:t>
            </a:r>
            <a:r>
              <a:rPr lang="es-ES" b="1" dirty="0" err="1">
                <a:solidFill>
                  <a:srgbClr val="0048AB"/>
                </a:solidFill>
                <a:latin typeface="Menlo"/>
              </a:rPr>
              <a:t>never</a:t>
            </a:r>
            <a:r>
              <a:rPr lang="es-ES" dirty="0">
                <a:solidFill>
                  <a:srgbClr val="2F4F4F"/>
                </a:solidFill>
                <a:latin typeface="Menlo"/>
              </a:rPr>
              <a:t> </a:t>
            </a:r>
          </a:p>
          <a:p>
            <a:pPr marL="0" indent="0">
              <a:buNone/>
            </a:pPr>
            <a:r>
              <a:rPr lang="es-ES" dirty="0">
                <a:solidFill>
                  <a:srgbClr val="2F4F4F"/>
                </a:solidFill>
                <a:latin typeface="Menlo"/>
              </a:rPr>
              <a:t>{ </a:t>
            </a:r>
            <a:r>
              <a:rPr lang="es-ES" b="1" dirty="0" err="1">
                <a:solidFill>
                  <a:srgbClr val="2F4F4F"/>
                </a:solidFill>
                <a:latin typeface="Menlo"/>
              </a:rPr>
              <a:t>throw</a:t>
            </a:r>
            <a:r>
              <a:rPr lang="es-ES" dirty="0">
                <a:solidFill>
                  <a:srgbClr val="2F4F4F"/>
                </a:solidFill>
                <a:latin typeface="Menlo"/>
              </a:rPr>
              <a:t> </a:t>
            </a:r>
            <a:r>
              <a:rPr lang="es-ES" b="1" dirty="0">
                <a:solidFill>
                  <a:srgbClr val="2F4F4F"/>
                </a:solidFill>
                <a:latin typeface="Menlo"/>
              </a:rPr>
              <a:t>new</a:t>
            </a:r>
            <a:r>
              <a:rPr lang="es-ES" dirty="0">
                <a:solidFill>
                  <a:srgbClr val="2F4F4F"/>
                </a:solidFill>
                <a:latin typeface="Menlo"/>
              </a:rPr>
              <a:t> </a:t>
            </a:r>
            <a:r>
              <a:rPr lang="es-ES" dirty="0">
                <a:solidFill>
                  <a:srgbClr val="0048AB"/>
                </a:solidFill>
                <a:latin typeface="Menlo"/>
              </a:rPr>
              <a:t>Error</a:t>
            </a:r>
            <a:r>
              <a:rPr lang="es-ES" dirty="0">
                <a:solidFill>
                  <a:srgbClr val="2F4F4F"/>
                </a:solidFill>
                <a:latin typeface="Menlo"/>
              </a:rPr>
              <a:t>(</a:t>
            </a:r>
            <a:r>
              <a:rPr lang="es-ES" dirty="0" err="1">
                <a:solidFill>
                  <a:srgbClr val="2F4F4F"/>
                </a:solidFill>
                <a:latin typeface="Menlo"/>
              </a:rPr>
              <a:t>message</a:t>
            </a:r>
            <a:r>
              <a:rPr lang="es-ES" dirty="0">
                <a:solidFill>
                  <a:srgbClr val="2F4F4F"/>
                </a:solidFill>
                <a:latin typeface="Menlo"/>
              </a:rPr>
              <a:t>); }</a:t>
            </a:r>
            <a:endParaRPr lang="es-ES" dirty="0"/>
          </a:p>
        </p:txBody>
      </p:sp>
    </p:spTree>
    <p:extLst>
      <p:ext uri="{BB962C8B-B14F-4D97-AF65-F5344CB8AC3E}">
        <p14:creationId xmlns:p14="http://schemas.microsoft.com/office/powerpoint/2010/main" val="2645989541"/>
      </p:ext>
    </p:extLst>
  </p:cSld>
  <p:clrMapOvr>
    <a:masterClrMapping/>
  </p:clrMapOvr>
  <p:transition spd="slow">
    <p:zoom/>
    <p:sndAc>
      <p:stSnd>
        <p:snd r:embed="rId2" name="wind.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56BCA5F-8496-40F7-B172-1AB4033E6E53}"/>
              </a:ext>
            </a:extLst>
          </p:cNvPr>
          <p:cNvSpPr>
            <a:spLocks noGrp="1"/>
          </p:cNvSpPr>
          <p:nvPr>
            <p:ph idx="1"/>
          </p:nvPr>
        </p:nvSpPr>
        <p:spPr>
          <a:xfrm>
            <a:off x="457200" y="476673"/>
            <a:ext cx="8229600" cy="5847928"/>
          </a:xfrm>
        </p:spPr>
        <p:txBody>
          <a:bodyPr/>
          <a:lstStyle/>
          <a:p>
            <a:r>
              <a:rPr lang="es-ES" dirty="0" err="1">
                <a:solidFill>
                  <a:srgbClr val="152740"/>
                </a:solidFill>
                <a:latin typeface="wf_segoe-ui_semilight"/>
              </a:rPr>
              <a:t>Object</a:t>
            </a:r>
            <a:r>
              <a:rPr lang="es-ES" dirty="0">
                <a:solidFill>
                  <a:srgbClr val="152740"/>
                </a:solidFill>
                <a:latin typeface="wf_segoe-ui_semilight"/>
              </a:rPr>
              <a:t> </a:t>
            </a:r>
          </a:p>
          <a:p>
            <a:pPr marL="0" indent="0">
              <a:buNone/>
            </a:pPr>
            <a:r>
              <a:rPr lang="es-ES" b="1" dirty="0">
                <a:solidFill>
                  <a:srgbClr val="2F4F4F"/>
                </a:solidFill>
                <a:latin typeface="Menlo"/>
              </a:rPr>
              <a:t>declare</a:t>
            </a:r>
            <a:r>
              <a:rPr lang="es-ES" dirty="0">
                <a:solidFill>
                  <a:srgbClr val="2F4F4F"/>
                </a:solidFill>
                <a:latin typeface="Menlo"/>
              </a:rPr>
              <a:t> </a:t>
            </a:r>
            <a:r>
              <a:rPr lang="es-ES" b="1" dirty="0" err="1">
                <a:solidFill>
                  <a:srgbClr val="2F4F4F"/>
                </a:solidFill>
                <a:latin typeface="Menlo"/>
              </a:rPr>
              <a:t>function</a:t>
            </a:r>
            <a:r>
              <a:rPr lang="es-ES" dirty="0">
                <a:solidFill>
                  <a:srgbClr val="2F4F4F"/>
                </a:solidFill>
                <a:latin typeface="Menlo"/>
              </a:rPr>
              <a:t> </a:t>
            </a:r>
            <a:r>
              <a:rPr lang="es-ES" b="1" dirty="0" err="1">
                <a:solidFill>
                  <a:srgbClr val="0048AB"/>
                </a:solidFill>
                <a:latin typeface="Menlo"/>
              </a:rPr>
              <a:t>create</a:t>
            </a:r>
            <a:r>
              <a:rPr lang="es-ES" dirty="0">
                <a:solidFill>
                  <a:srgbClr val="2F4F4F"/>
                </a:solidFill>
                <a:latin typeface="Menlo"/>
              </a:rPr>
              <a:t>(o: </a:t>
            </a:r>
            <a:r>
              <a:rPr lang="es-ES" dirty="0" err="1">
                <a:solidFill>
                  <a:srgbClr val="2F4F4F"/>
                </a:solidFill>
                <a:latin typeface="Menlo"/>
              </a:rPr>
              <a:t>object</a:t>
            </a:r>
            <a:r>
              <a:rPr lang="es-ES" dirty="0">
                <a:solidFill>
                  <a:srgbClr val="2F4F4F"/>
                </a:solidFill>
                <a:latin typeface="Menlo"/>
              </a:rPr>
              <a:t> | </a:t>
            </a:r>
            <a:r>
              <a:rPr lang="es-ES" dirty="0" err="1">
                <a:solidFill>
                  <a:srgbClr val="0048AB"/>
                </a:solidFill>
                <a:latin typeface="Menlo"/>
              </a:rPr>
              <a:t>null</a:t>
            </a:r>
            <a:r>
              <a:rPr lang="es-ES" dirty="0">
                <a:solidFill>
                  <a:srgbClr val="2F4F4F"/>
                </a:solidFill>
                <a:latin typeface="Menlo"/>
              </a:rPr>
              <a:t>): </a:t>
            </a:r>
            <a:r>
              <a:rPr lang="es-ES" b="1" dirty="0" err="1">
                <a:solidFill>
                  <a:srgbClr val="0048AB"/>
                </a:solidFill>
                <a:latin typeface="Menlo"/>
              </a:rPr>
              <a:t>void</a:t>
            </a:r>
            <a:r>
              <a:rPr lang="es-ES" dirty="0">
                <a:solidFill>
                  <a:srgbClr val="2F4F4F"/>
                </a:solidFill>
                <a:latin typeface="Menlo"/>
              </a:rPr>
              <a:t>; </a:t>
            </a:r>
          </a:p>
          <a:p>
            <a:pPr marL="0" indent="0">
              <a:buNone/>
            </a:pPr>
            <a:r>
              <a:rPr lang="es-ES" dirty="0" err="1">
                <a:solidFill>
                  <a:srgbClr val="2F4F4F"/>
                </a:solidFill>
                <a:latin typeface="Menlo"/>
              </a:rPr>
              <a:t>create</a:t>
            </a:r>
            <a:r>
              <a:rPr lang="es-ES" dirty="0">
                <a:solidFill>
                  <a:srgbClr val="2F4F4F"/>
                </a:solidFill>
                <a:latin typeface="Menlo"/>
              </a:rPr>
              <a:t>({ </a:t>
            </a:r>
            <a:r>
              <a:rPr lang="es-ES" dirty="0" err="1">
                <a:solidFill>
                  <a:srgbClr val="2F4F4F"/>
                </a:solidFill>
                <a:latin typeface="Menlo"/>
              </a:rPr>
              <a:t>prop</a:t>
            </a:r>
            <a:r>
              <a:rPr lang="es-ES" dirty="0">
                <a:solidFill>
                  <a:srgbClr val="2F4F4F"/>
                </a:solidFill>
                <a:latin typeface="Menlo"/>
              </a:rPr>
              <a:t>: 0 }); </a:t>
            </a:r>
            <a:r>
              <a:rPr lang="es-ES" dirty="0">
                <a:solidFill>
                  <a:srgbClr val="4F6C8E"/>
                </a:solidFill>
                <a:latin typeface="Menlo"/>
              </a:rPr>
              <a:t>// OK</a:t>
            </a:r>
            <a:r>
              <a:rPr lang="es-ES" dirty="0">
                <a:solidFill>
                  <a:srgbClr val="2F4F4F"/>
                </a:solidFill>
                <a:latin typeface="Menlo"/>
              </a:rPr>
              <a:t> </a:t>
            </a:r>
          </a:p>
          <a:p>
            <a:pPr marL="0" indent="0">
              <a:buNone/>
            </a:pPr>
            <a:r>
              <a:rPr lang="es-ES" dirty="0" err="1">
                <a:solidFill>
                  <a:srgbClr val="2F4F4F"/>
                </a:solidFill>
                <a:latin typeface="Menlo"/>
              </a:rPr>
              <a:t>create</a:t>
            </a:r>
            <a:r>
              <a:rPr lang="es-ES" dirty="0">
                <a:solidFill>
                  <a:srgbClr val="2F4F4F"/>
                </a:solidFill>
                <a:latin typeface="Menlo"/>
              </a:rPr>
              <a:t>(</a:t>
            </a:r>
            <a:r>
              <a:rPr lang="es-ES" dirty="0" err="1">
                <a:solidFill>
                  <a:srgbClr val="0048AB"/>
                </a:solidFill>
                <a:latin typeface="Menlo"/>
              </a:rPr>
              <a:t>null</a:t>
            </a:r>
            <a:r>
              <a:rPr lang="es-ES" dirty="0">
                <a:solidFill>
                  <a:srgbClr val="2F4F4F"/>
                </a:solidFill>
                <a:latin typeface="Menlo"/>
              </a:rPr>
              <a:t>); </a:t>
            </a:r>
            <a:r>
              <a:rPr lang="es-ES" dirty="0">
                <a:solidFill>
                  <a:srgbClr val="4F6C8E"/>
                </a:solidFill>
                <a:latin typeface="Menlo"/>
              </a:rPr>
              <a:t>// OK</a:t>
            </a:r>
            <a:r>
              <a:rPr lang="es-ES" dirty="0">
                <a:solidFill>
                  <a:srgbClr val="2F4F4F"/>
                </a:solidFill>
                <a:latin typeface="Menlo"/>
              </a:rPr>
              <a:t> </a:t>
            </a:r>
          </a:p>
          <a:p>
            <a:pPr marL="0" indent="0">
              <a:buNone/>
            </a:pPr>
            <a:r>
              <a:rPr lang="es-ES" dirty="0" err="1">
                <a:solidFill>
                  <a:srgbClr val="2F4F4F"/>
                </a:solidFill>
                <a:latin typeface="Menlo"/>
              </a:rPr>
              <a:t>create</a:t>
            </a:r>
            <a:r>
              <a:rPr lang="es-ES" dirty="0">
                <a:solidFill>
                  <a:srgbClr val="2F4F4F"/>
                </a:solidFill>
                <a:latin typeface="Menlo"/>
              </a:rPr>
              <a:t>(42); </a:t>
            </a:r>
            <a:r>
              <a:rPr lang="es-ES" dirty="0">
                <a:solidFill>
                  <a:srgbClr val="4F6C8E"/>
                </a:solidFill>
                <a:latin typeface="Menlo"/>
              </a:rPr>
              <a:t>// Error</a:t>
            </a:r>
            <a:r>
              <a:rPr lang="es-ES" dirty="0">
                <a:solidFill>
                  <a:srgbClr val="2F4F4F"/>
                </a:solidFill>
                <a:latin typeface="Menlo"/>
              </a:rPr>
              <a:t> </a:t>
            </a:r>
          </a:p>
          <a:p>
            <a:pPr marL="0" indent="0">
              <a:buNone/>
            </a:pPr>
            <a:r>
              <a:rPr lang="es-ES" dirty="0" err="1">
                <a:solidFill>
                  <a:srgbClr val="2F4F4F"/>
                </a:solidFill>
                <a:latin typeface="Menlo"/>
              </a:rPr>
              <a:t>create</a:t>
            </a:r>
            <a:r>
              <a:rPr lang="es-ES" dirty="0">
                <a:solidFill>
                  <a:srgbClr val="2F4F4F"/>
                </a:solidFill>
                <a:latin typeface="Menlo"/>
              </a:rPr>
              <a:t>(</a:t>
            </a:r>
            <a:r>
              <a:rPr lang="es-ES" dirty="0">
                <a:solidFill>
                  <a:srgbClr val="0048AB"/>
                </a:solidFill>
                <a:latin typeface="Menlo"/>
              </a:rPr>
              <a:t>"</a:t>
            </a:r>
            <a:r>
              <a:rPr lang="es-ES" dirty="0" err="1">
                <a:solidFill>
                  <a:srgbClr val="0048AB"/>
                </a:solidFill>
                <a:latin typeface="Menlo"/>
              </a:rPr>
              <a:t>string</a:t>
            </a:r>
            <a:r>
              <a:rPr lang="es-ES" dirty="0">
                <a:solidFill>
                  <a:srgbClr val="0048AB"/>
                </a:solidFill>
                <a:latin typeface="Menlo"/>
              </a:rPr>
              <a:t>"</a:t>
            </a:r>
            <a:r>
              <a:rPr lang="es-ES" dirty="0">
                <a:solidFill>
                  <a:srgbClr val="2F4F4F"/>
                </a:solidFill>
                <a:latin typeface="Menlo"/>
              </a:rPr>
              <a:t>); </a:t>
            </a:r>
            <a:r>
              <a:rPr lang="es-ES" dirty="0">
                <a:solidFill>
                  <a:srgbClr val="4F6C8E"/>
                </a:solidFill>
                <a:latin typeface="Menlo"/>
              </a:rPr>
              <a:t>// Error</a:t>
            </a:r>
            <a:r>
              <a:rPr lang="es-ES" dirty="0">
                <a:solidFill>
                  <a:srgbClr val="2F4F4F"/>
                </a:solidFill>
                <a:latin typeface="Menlo"/>
              </a:rPr>
              <a:t> </a:t>
            </a:r>
          </a:p>
          <a:p>
            <a:pPr marL="0" indent="0">
              <a:buNone/>
            </a:pPr>
            <a:r>
              <a:rPr lang="es-ES" dirty="0" err="1">
                <a:solidFill>
                  <a:srgbClr val="2F4F4F"/>
                </a:solidFill>
                <a:latin typeface="Menlo"/>
              </a:rPr>
              <a:t>create</a:t>
            </a:r>
            <a:r>
              <a:rPr lang="es-ES" dirty="0">
                <a:solidFill>
                  <a:srgbClr val="2F4F4F"/>
                </a:solidFill>
                <a:latin typeface="Menlo"/>
              </a:rPr>
              <a:t>(</a:t>
            </a:r>
            <a:r>
              <a:rPr lang="es-ES" dirty="0">
                <a:solidFill>
                  <a:srgbClr val="0048AB"/>
                </a:solidFill>
                <a:latin typeface="Menlo"/>
              </a:rPr>
              <a:t>false</a:t>
            </a:r>
            <a:r>
              <a:rPr lang="es-ES" dirty="0">
                <a:solidFill>
                  <a:srgbClr val="2F4F4F"/>
                </a:solidFill>
                <a:latin typeface="Menlo"/>
              </a:rPr>
              <a:t>); </a:t>
            </a:r>
            <a:r>
              <a:rPr lang="es-ES" dirty="0">
                <a:solidFill>
                  <a:srgbClr val="4F6C8E"/>
                </a:solidFill>
                <a:latin typeface="Menlo"/>
              </a:rPr>
              <a:t>// Error</a:t>
            </a:r>
            <a:r>
              <a:rPr lang="es-ES" dirty="0">
                <a:solidFill>
                  <a:srgbClr val="2F4F4F"/>
                </a:solidFill>
                <a:latin typeface="Menlo"/>
              </a:rPr>
              <a:t> </a:t>
            </a:r>
          </a:p>
          <a:p>
            <a:pPr marL="0" indent="0">
              <a:buNone/>
            </a:pPr>
            <a:r>
              <a:rPr lang="es-ES" dirty="0" err="1">
                <a:solidFill>
                  <a:srgbClr val="2F4F4F"/>
                </a:solidFill>
                <a:latin typeface="Menlo"/>
              </a:rPr>
              <a:t>create</a:t>
            </a:r>
            <a:r>
              <a:rPr lang="es-ES" dirty="0">
                <a:solidFill>
                  <a:srgbClr val="2F4F4F"/>
                </a:solidFill>
                <a:latin typeface="Menlo"/>
              </a:rPr>
              <a:t>(</a:t>
            </a:r>
            <a:r>
              <a:rPr lang="es-ES" dirty="0" err="1">
                <a:solidFill>
                  <a:srgbClr val="0048AB"/>
                </a:solidFill>
                <a:latin typeface="Menlo"/>
              </a:rPr>
              <a:t>undefined</a:t>
            </a:r>
            <a:r>
              <a:rPr lang="es-ES" dirty="0">
                <a:solidFill>
                  <a:srgbClr val="2F4F4F"/>
                </a:solidFill>
                <a:latin typeface="Menlo"/>
              </a:rPr>
              <a:t>); </a:t>
            </a:r>
            <a:r>
              <a:rPr lang="es-ES" dirty="0">
                <a:solidFill>
                  <a:srgbClr val="4F6C8E"/>
                </a:solidFill>
                <a:latin typeface="Menlo"/>
              </a:rPr>
              <a:t>// Error</a:t>
            </a:r>
            <a:endParaRPr lang="es-ES" dirty="0"/>
          </a:p>
        </p:txBody>
      </p:sp>
    </p:spTree>
    <p:extLst>
      <p:ext uri="{BB962C8B-B14F-4D97-AF65-F5344CB8AC3E}">
        <p14:creationId xmlns:p14="http://schemas.microsoft.com/office/powerpoint/2010/main" val="1238276161"/>
      </p:ext>
    </p:extLst>
  </p:cSld>
  <p:clrMapOvr>
    <a:masterClrMapping/>
  </p:clrMapOvr>
  <p:transition spd="slow">
    <p:zoom/>
    <p:sndAc>
      <p:stSnd>
        <p:snd r:embed="rId2" name="wind.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08B20-A73E-413A-8546-3EA64E7445DD}"/>
              </a:ext>
            </a:extLst>
          </p:cNvPr>
          <p:cNvSpPr>
            <a:spLocks noGrp="1"/>
          </p:cNvSpPr>
          <p:nvPr>
            <p:ph type="title"/>
          </p:nvPr>
        </p:nvSpPr>
        <p:spPr>
          <a:xfrm>
            <a:off x="457200" y="704850"/>
            <a:ext cx="8229600" cy="563910"/>
          </a:xfrm>
        </p:spPr>
        <p:txBody>
          <a:bodyPr/>
          <a:lstStyle/>
          <a:p>
            <a:r>
              <a:rPr lang="es-ES" dirty="0"/>
              <a:t>2. </a:t>
            </a:r>
            <a:r>
              <a:rPr lang="es-ES" dirty="0" err="1"/>
              <a:t>Cast</a:t>
            </a:r>
            <a:endParaRPr lang="es-ES" dirty="0"/>
          </a:p>
        </p:txBody>
      </p:sp>
      <p:sp>
        <p:nvSpPr>
          <p:cNvPr id="3" name="Marcador de contenido 2">
            <a:extLst>
              <a:ext uri="{FF2B5EF4-FFF2-40B4-BE49-F238E27FC236}">
                <a16:creationId xmlns:a16="http://schemas.microsoft.com/office/drawing/2014/main" id="{F3A68CDC-E4B5-4071-BEF0-C25DAE6F94B8}"/>
              </a:ext>
            </a:extLst>
          </p:cNvPr>
          <p:cNvSpPr>
            <a:spLocks noGrp="1"/>
          </p:cNvSpPr>
          <p:nvPr>
            <p:ph idx="1"/>
          </p:nvPr>
        </p:nvSpPr>
        <p:spPr>
          <a:xfrm>
            <a:off x="457200" y="1412777"/>
            <a:ext cx="8229600" cy="4911824"/>
          </a:xfrm>
        </p:spPr>
        <p:txBody>
          <a:bodyPr/>
          <a:lstStyle/>
          <a:p>
            <a:r>
              <a:rPr lang="en-US" b="1" dirty="0">
                <a:solidFill>
                  <a:srgbClr val="2F4F4F"/>
                </a:solidFill>
                <a:latin typeface="Menlo"/>
              </a:rPr>
              <a:t>let</a:t>
            </a:r>
            <a:r>
              <a:rPr lang="en-US" dirty="0">
                <a:solidFill>
                  <a:srgbClr val="2F4F4F"/>
                </a:solidFill>
                <a:latin typeface="Menlo"/>
              </a:rPr>
              <a:t> </a:t>
            </a:r>
            <a:r>
              <a:rPr lang="en-US" dirty="0" err="1">
                <a:solidFill>
                  <a:srgbClr val="2F4F4F"/>
                </a:solidFill>
                <a:latin typeface="Menlo"/>
              </a:rPr>
              <a:t>someValue</a:t>
            </a:r>
            <a:r>
              <a:rPr lang="en-US" dirty="0">
                <a:solidFill>
                  <a:srgbClr val="2F4F4F"/>
                </a:solidFill>
                <a:latin typeface="Menlo"/>
              </a:rPr>
              <a:t>: </a:t>
            </a:r>
            <a:r>
              <a:rPr lang="en-US" dirty="0">
                <a:solidFill>
                  <a:srgbClr val="0048AB"/>
                </a:solidFill>
                <a:latin typeface="Menlo"/>
              </a:rPr>
              <a:t>any</a:t>
            </a:r>
            <a:r>
              <a:rPr lang="en-US" dirty="0">
                <a:solidFill>
                  <a:srgbClr val="2F4F4F"/>
                </a:solidFill>
                <a:latin typeface="Menlo"/>
              </a:rPr>
              <a:t> = </a:t>
            </a:r>
            <a:r>
              <a:rPr lang="en-US" dirty="0">
                <a:solidFill>
                  <a:srgbClr val="0048AB"/>
                </a:solidFill>
                <a:latin typeface="Menlo"/>
              </a:rPr>
              <a:t>"this is a string"</a:t>
            </a:r>
            <a:r>
              <a:rPr lang="en-US" dirty="0">
                <a:solidFill>
                  <a:srgbClr val="2F4F4F"/>
                </a:solidFill>
                <a:latin typeface="Menlo"/>
              </a:rPr>
              <a:t>; </a:t>
            </a:r>
          </a:p>
          <a:p>
            <a:r>
              <a:rPr lang="en-US" b="1" dirty="0">
                <a:solidFill>
                  <a:srgbClr val="2F4F4F"/>
                </a:solidFill>
                <a:latin typeface="Menlo"/>
              </a:rPr>
              <a:t>let</a:t>
            </a:r>
            <a:r>
              <a:rPr lang="en-US" dirty="0">
                <a:solidFill>
                  <a:srgbClr val="2F4F4F"/>
                </a:solidFill>
                <a:latin typeface="Menlo"/>
              </a:rPr>
              <a:t> </a:t>
            </a:r>
            <a:r>
              <a:rPr lang="en-US" dirty="0" err="1">
                <a:solidFill>
                  <a:srgbClr val="2F4F4F"/>
                </a:solidFill>
                <a:latin typeface="Menlo"/>
              </a:rPr>
              <a:t>strLength</a:t>
            </a:r>
            <a:r>
              <a:rPr lang="en-US" dirty="0">
                <a:solidFill>
                  <a:srgbClr val="2F4F4F"/>
                </a:solidFill>
                <a:latin typeface="Menlo"/>
              </a:rPr>
              <a:t>: </a:t>
            </a:r>
            <a:r>
              <a:rPr lang="en-US" dirty="0">
                <a:solidFill>
                  <a:srgbClr val="0048AB"/>
                </a:solidFill>
                <a:latin typeface="Menlo"/>
              </a:rPr>
              <a:t>number</a:t>
            </a:r>
            <a:r>
              <a:rPr lang="en-US" dirty="0">
                <a:solidFill>
                  <a:srgbClr val="2F4F4F"/>
                </a:solidFill>
                <a:latin typeface="Menlo"/>
              </a:rPr>
              <a:t> = (</a:t>
            </a:r>
            <a:r>
              <a:rPr lang="en-US" dirty="0">
                <a:solidFill>
                  <a:srgbClr val="0048AB"/>
                </a:solidFill>
                <a:latin typeface="Menlo"/>
              </a:rPr>
              <a:t>&lt;</a:t>
            </a:r>
            <a:r>
              <a:rPr lang="en-US" b="1" dirty="0">
                <a:solidFill>
                  <a:srgbClr val="0048AB"/>
                </a:solidFill>
                <a:latin typeface="Menlo"/>
              </a:rPr>
              <a:t>string</a:t>
            </a:r>
            <a:r>
              <a:rPr lang="en-US" dirty="0">
                <a:solidFill>
                  <a:srgbClr val="0048AB"/>
                </a:solidFill>
                <a:latin typeface="Menlo"/>
              </a:rPr>
              <a:t>&gt;</a:t>
            </a:r>
            <a:r>
              <a:rPr lang="en-US" dirty="0" err="1">
                <a:solidFill>
                  <a:srgbClr val="2F4F4F"/>
                </a:solidFill>
                <a:latin typeface="Menlo"/>
              </a:rPr>
              <a:t>someValue</a:t>
            </a:r>
            <a:r>
              <a:rPr lang="en-US" dirty="0">
                <a:solidFill>
                  <a:srgbClr val="2F4F4F"/>
                </a:solidFill>
                <a:latin typeface="Menlo"/>
              </a:rPr>
              <a:t>).length;</a:t>
            </a:r>
          </a:p>
          <a:p>
            <a:pPr marL="0" indent="0">
              <a:buNone/>
            </a:pPr>
            <a:endParaRPr lang="en-US" dirty="0">
              <a:solidFill>
                <a:srgbClr val="2F4F4F"/>
              </a:solidFill>
              <a:latin typeface="Menlo"/>
            </a:endParaRPr>
          </a:p>
          <a:p>
            <a:pPr marL="0" indent="0">
              <a:buNone/>
            </a:pPr>
            <a:r>
              <a:rPr lang="en-US" dirty="0" err="1">
                <a:solidFill>
                  <a:srgbClr val="2F4F4F"/>
                </a:solidFill>
                <a:latin typeface="Menlo"/>
              </a:rPr>
              <a:t>Esto</a:t>
            </a:r>
            <a:r>
              <a:rPr lang="en-US" dirty="0">
                <a:solidFill>
                  <a:srgbClr val="2F4F4F"/>
                </a:solidFill>
                <a:latin typeface="Menlo"/>
              </a:rPr>
              <a:t> </a:t>
            </a:r>
            <a:r>
              <a:rPr lang="en-US" dirty="0" err="1">
                <a:solidFill>
                  <a:srgbClr val="2F4F4F"/>
                </a:solidFill>
                <a:latin typeface="Menlo"/>
              </a:rPr>
              <a:t>sería</a:t>
            </a:r>
            <a:r>
              <a:rPr lang="en-US" dirty="0">
                <a:solidFill>
                  <a:srgbClr val="2F4F4F"/>
                </a:solidFill>
                <a:latin typeface="Menlo"/>
              </a:rPr>
              <a:t> lo </a:t>
            </a:r>
            <a:r>
              <a:rPr lang="en-US" dirty="0" err="1">
                <a:solidFill>
                  <a:srgbClr val="2F4F4F"/>
                </a:solidFill>
                <a:latin typeface="Menlo"/>
              </a:rPr>
              <a:t>mismo</a:t>
            </a:r>
            <a:r>
              <a:rPr lang="en-US" dirty="0">
                <a:solidFill>
                  <a:srgbClr val="2F4F4F"/>
                </a:solidFill>
                <a:latin typeface="Menlo"/>
              </a:rPr>
              <a:t> que:</a:t>
            </a:r>
          </a:p>
          <a:p>
            <a:pPr marL="0" indent="0">
              <a:buNone/>
            </a:pPr>
            <a:r>
              <a:rPr lang="en-US" b="1" dirty="0">
                <a:solidFill>
                  <a:srgbClr val="2F4F4F"/>
                </a:solidFill>
                <a:latin typeface="Menlo"/>
              </a:rPr>
              <a:t>let</a:t>
            </a:r>
            <a:r>
              <a:rPr lang="en-US" dirty="0">
                <a:solidFill>
                  <a:srgbClr val="2F4F4F"/>
                </a:solidFill>
                <a:latin typeface="Menlo"/>
              </a:rPr>
              <a:t> </a:t>
            </a:r>
            <a:r>
              <a:rPr lang="en-US" dirty="0" err="1">
                <a:solidFill>
                  <a:srgbClr val="2F4F4F"/>
                </a:solidFill>
                <a:latin typeface="Menlo"/>
              </a:rPr>
              <a:t>someValue</a:t>
            </a:r>
            <a:r>
              <a:rPr lang="en-US" dirty="0">
                <a:solidFill>
                  <a:srgbClr val="2F4F4F"/>
                </a:solidFill>
                <a:latin typeface="Menlo"/>
              </a:rPr>
              <a:t>: </a:t>
            </a:r>
            <a:r>
              <a:rPr lang="en-US" dirty="0">
                <a:solidFill>
                  <a:srgbClr val="0048AB"/>
                </a:solidFill>
                <a:latin typeface="Menlo"/>
              </a:rPr>
              <a:t>any</a:t>
            </a:r>
            <a:r>
              <a:rPr lang="en-US" dirty="0">
                <a:solidFill>
                  <a:srgbClr val="2F4F4F"/>
                </a:solidFill>
                <a:latin typeface="Menlo"/>
              </a:rPr>
              <a:t> = </a:t>
            </a:r>
            <a:r>
              <a:rPr lang="en-US" dirty="0">
                <a:solidFill>
                  <a:srgbClr val="0048AB"/>
                </a:solidFill>
                <a:latin typeface="Menlo"/>
              </a:rPr>
              <a:t>"this is a string"</a:t>
            </a:r>
            <a:r>
              <a:rPr lang="en-US" dirty="0">
                <a:solidFill>
                  <a:srgbClr val="2F4F4F"/>
                </a:solidFill>
                <a:latin typeface="Menlo"/>
              </a:rPr>
              <a:t>; </a:t>
            </a:r>
          </a:p>
          <a:p>
            <a:pPr marL="0" indent="0">
              <a:buNone/>
            </a:pPr>
            <a:r>
              <a:rPr lang="en-US" b="1" dirty="0">
                <a:solidFill>
                  <a:srgbClr val="2F4F4F"/>
                </a:solidFill>
                <a:latin typeface="Menlo"/>
              </a:rPr>
              <a:t>let</a:t>
            </a:r>
            <a:r>
              <a:rPr lang="en-US" dirty="0">
                <a:solidFill>
                  <a:srgbClr val="2F4F4F"/>
                </a:solidFill>
                <a:latin typeface="Menlo"/>
              </a:rPr>
              <a:t> </a:t>
            </a:r>
            <a:r>
              <a:rPr lang="en-US" dirty="0" err="1">
                <a:solidFill>
                  <a:srgbClr val="2F4F4F"/>
                </a:solidFill>
                <a:latin typeface="Menlo"/>
              </a:rPr>
              <a:t>strLength</a:t>
            </a:r>
            <a:r>
              <a:rPr lang="en-US" dirty="0">
                <a:solidFill>
                  <a:srgbClr val="2F4F4F"/>
                </a:solidFill>
                <a:latin typeface="Menlo"/>
              </a:rPr>
              <a:t>: </a:t>
            </a:r>
            <a:r>
              <a:rPr lang="en-US" dirty="0">
                <a:solidFill>
                  <a:srgbClr val="0048AB"/>
                </a:solidFill>
                <a:latin typeface="Menlo"/>
              </a:rPr>
              <a:t>number</a:t>
            </a:r>
            <a:r>
              <a:rPr lang="en-US" dirty="0">
                <a:solidFill>
                  <a:srgbClr val="2F4F4F"/>
                </a:solidFill>
                <a:latin typeface="Menlo"/>
              </a:rPr>
              <a:t> = (</a:t>
            </a:r>
            <a:r>
              <a:rPr lang="en-US" dirty="0" err="1">
                <a:solidFill>
                  <a:srgbClr val="2F4F4F"/>
                </a:solidFill>
                <a:latin typeface="Menlo"/>
              </a:rPr>
              <a:t>someValue</a:t>
            </a:r>
            <a:r>
              <a:rPr lang="en-US" dirty="0">
                <a:solidFill>
                  <a:srgbClr val="2F4F4F"/>
                </a:solidFill>
                <a:latin typeface="Menlo"/>
              </a:rPr>
              <a:t> as </a:t>
            </a:r>
            <a:r>
              <a:rPr lang="en-US" dirty="0">
                <a:solidFill>
                  <a:srgbClr val="0048AB"/>
                </a:solidFill>
                <a:latin typeface="Menlo"/>
              </a:rPr>
              <a:t>string</a:t>
            </a:r>
            <a:r>
              <a:rPr lang="en-US" dirty="0">
                <a:solidFill>
                  <a:srgbClr val="2F4F4F"/>
                </a:solidFill>
                <a:latin typeface="Menlo"/>
              </a:rPr>
              <a:t>).length;</a:t>
            </a:r>
            <a:endParaRPr lang="es-ES" dirty="0"/>
          </a:p>
        </p:txBody>
      </p:sp>
    </p:spTree>
    <p:extLst>
      <p:ext uri="{BB962C8B-B14F-4D97-AF65-F5344CB8AC3E}">
        <p14:creationId xmlns:p14="http://schemas.microsoft.com/office/powerpoint/2010/main" val="3277268182"/>
      </p:ext>
    </p:extLst>
  </p:cSld>
  <p:clrMapOvr>
    <a:masterClrMapping/>
  </p:clrMapOvr>
  <p:transition spd="slow">
    <p:zoom/>
    <p:sndAc>
      <p:stSnd>
        <p:snd r:embed="rId2" name="wind.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ulo2">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DCB70DEA487A545B677C80EEB19CE41" ma:contentTypeVersion="4" ma:contentTypeDescription="Crear nuevo documento." ma:contentTypeScope="" ma:versionID="d8e8462086fb63a1c463c3e5e982a0c7">
  <xsd:schema xmlns:xsd="http://www.w3.org/2001/XMLSchema" xmlns:xs="http://www.w3.org/2001/XMLSchema" xmlns:p="http://schemas.microsoft.com/office/2006/metadata/properties" xmlns:ns2="9d135851-b8f6-4004-af2f-444391dbed93" targetNamespace="http://schemas.microsoft.com/office/2006/metadata/properties" ma:root="true" ma:fieldsID="b534dfdeda0afbcece299890afb31e4b" ns2:_="">
    <xsd:import namespace="9d135851-b8f6-4004-af2f-444391dbed9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135851-b8f6-4004-af2f-444391dbe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249048-8129-40BB-ABEE-C2A639789DA5}"/>
</file>

<file path=customXml/itemProps2.xml><?xml version="1.0" encoding="utf-8"?>
<ds:datastoreItem xmlns:ds="http://schemas.openxmlformats.org/officeDocument/2006/customXml" ds:itemID="{36AE005F-7C0C-4506-8933-5AD2C618553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8011F9E-7DDE-4406-92F8-8D8E2054A2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Capitulo2</Template>
  <TotalTime>14327</TotalTime>
  <Words>1612</Words>
  <Application>Microsoft Office PowerPoint</Application>
  <PresentationFormat>Presentación en pantalla (4:3)</PresentationFormat>
  <Paragraphs>247</Paragraphs>
  <Slides>21</Slides>
  <Notes>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Calibri</vt:lpstr>
      <vt:lpstr>Consolas</vt:lpstr>
      <vt:lpstr>Constantia</vt:lpstr>
      <vt:lpstr>Menlo</vt:lpstr>
      <vt:lpstr>Monserrat</vt:lpstr>
      <vt:lpstr>Open Sans</vt:lpstr>
      <vt:lpstr>wf_segoe-ui_semilight</vt:lpstr>
      <vt:lpstr>Wingdings 2</vt:lpstr>
      <vt:lpstr>Capitulo2</vt:lpstr>
      <vt:lpstr>TypeScript</vt:lpstr>
      <vt:lpstr>Presentación de PowerPoint</vt:lpstr>
      <vt:lpstr>1. Tipos Básicos</vt:lpstr>
      <vt:lpstr>Presentación de PowerPoint</vt:lpstr>
      <vt:lpstr>Presentación de PowerPoint</vt:lpstr>
      <vt:lpstr>Presentación de PowerPoint</vt:lpstr>
      <vt:lpstr>Presentación de PowerPoint</vt:lpstr>
      <vt:lpstr>Presentación de PowerPoint</vt:lpstr>
      <vt:lpstr>2. Cast</vt:lpstr>
      <vt:lpstr>3. Estructuras iterativas</vt:lpstr>
      <vt:lpstr>4. Módulos</vt:lpstr>
      <vt:lpstr>5. Clases</vt:lpstr>
      <vt:lpstr>Presentación de PowerPoint</vt:lpstr>
      <vt:lpstr>6. Getters y Setters</vt:lpstr>
      <vt:lpstr>7. Herencia</vt:lpstr>
      <vt:lpstr>8. Clases Abstractas</vt:lpstr>
      <vt:lpstr>9. Interfaces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10</dc:title>
  <dc:creator>DiegoyRosaura</dc:creator>
  <cp:lastModifiedBy>Javier Vázquez Albarrán</cp:lastModifiedBy>
  <cp:revision>260</cp:revision>
  <dcterms:created xsi:type="dcterms:W3CDTF">2012-10-03T20:10:34Z</dcterms:created>
  <dcterms:modified xsi:type="dcterms:W3CDTF">2021-10-19T09:40:00Z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0x0101005DCB70DEA487A545B677C80EEB19CE41</vt:lpwstr>
  </property>
</Properties>
</file>