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handoutMasterIdLst>
    <p:handoutMasterId r:id="rId26"/>
  </p:handoutMasterIdLst>
  <p:sldIdLst>
    <p:sldId id="256" r:id="rId2"/>
    <p:sldId id="267" r:id="rId3"/>
    <p:sldId id="268" r:id="rId4"/>
    <p:sldId id="257" r:id="rId5"/>
    <p:sldId id="258" r:id="rId6"/>
    <p:sldId id="259" r:id="rId7"/>
    <p:sldId id="260" r:id="rId8"/>
    <p:sldId id="263" r:id="rId9"/>
    <p:sldId id="264" r:id="rId10"/>
    <p:sldId id="265" r:id="rId11"/>
    <p:sldId id="266"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Lst>
  <p:sldSz cx="9144000" cy="6858000" type="screen4x3"/>
  <p:notesSz cx="9144000" cy="6858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p:cViewPr varScale="1">
        <p:scale>
          <a:sx n="62" d="100"/>
          <a:sy n="62" d="100"/>
        </p:scale>
        <p:origin x="-1512"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A69D30E8-C058-4692-B3FB-773CEA2AB74C}" type="datetimeFigureOut">
              <a:rPr lang="zh-CN" altLang="en-US" smtClean="0"/>
              <a:t>2011/6/13</a:t>
            </a:fld>
            <a:endParaRPr lang="zh-CN" altLang="en-US"/>
          </a:p>
        </p:txBody>
      </p:sp>
      <p:sp>
        <p:nvSpPr>
          <p:cNvPr id="4" name="页脚占位符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CDA1D430-9273-4492-BC14-F5EC6923CE5A}"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2">
        <a:schemeClr val="bg2"/>
      </p:bgRef>
    </p:bg>
    <p:spTree>
      <p:nvGrpSpPr>
        <p:cNvPr id="1" name=""/>
        <p:cNvGrpSpPr/>
        <p:nvPr/>
      </p:nvGrpSpPr>
      <p:grpSpPr>
        <a:xfrm>
          <a:off x="0" y="0"/>
          <a:ext cx="0" cy="0"/>
          <a:chOff x="0" y="0"/>
          <a:chExt cx="0" cy="0"/>
        </a:xfrm>
      </p:grpSpPr>
      <p:sp>
        <p:nvSpPr>
          <p:cNvPr id="9" name="矩形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标题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solidFill>
                  <a:schemeClr val="tx1"/>
                </a:solidFill>
              </a:defRPr>
            </a:lvl1pPr>
            <a:extLst/>
          </a:lstStyle>
          <a:p>
            <a:r>
              <a:rPr kumimoji="0" lang="zh-CN" altLang="en-US" dirty="0" smtClean="0"/>
              <a:t>单击此处编辑母版标题样式</a:t>
            </a:r>
            <a:endParaRPr kumimoji="0" lang="en-US" dirty="0"/>
          </a:p>
        </p:txBody>
      </p:sp>
      <p:sp>
        <p:nvSpPr>
          <p:cNvPr id="3" name="副标题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F4EA0B7C-1527-4C50-860D-9F8DDBDBA2BC}" type="datetimeFigureOut">
              <a:rPr lang="zh-CN" altLang="en-US" smtClean="0"/>
              <a:t>2011/6/13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CE2445-5A1F-451E-A3B2-FF8DC8C9B291}" type="slidenum">
              <a:rPr lang="zh-CN" altLang="en-US" smtClean="0"/>
              <a:t>‹#›</a:t>
            </a:fld>
            <a:endParaRPr lang="zh-CN" altLang="en-US"/>
          </a:p>
        </p:txBody>
      </p:sp>
      <p:sp>
        <p:nvSpPr>
          <p:cNvPr id="10" name="矩形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F4EA0B7C-1527-4C50-860D-9F8DDBDBA2BC}" type="datetimeFigureOut">
              <a:rPr lang="zh-CN" altLang="en-US" smtClean="0"/>
              <a:t>2011/6/13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CE2445-5A1F-451E-A3B2-FF8DC8C9B291}"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9" name="矩形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矩形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竖排标题 1"/>
          <p:cNvSpPr>
            <a:spLocks noGrp="1"/>
          </p:cNvSpPr>
          <p:nvPr>
            <p:ph type="title" orient="vert"/>
          </p:nvPr>
        </p:nvSpPr>
        <p:spPr>
          <a:xfrm>
            <a:off x="6781800" y="274640"/>
            <a:ext cx="1905000" cy="5851525"/>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304800"/>
            <a:ext cx="60198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F4EA0B7C-1527-4C50-860D-9F8DDBDBA2BC}" type="datetimeFigureOut">
              <a:rPr lang="zh-CN" altLang="en-US" smtClean="0"/>
              <a:t>2011/6/13</a:t>
            </a:fld>
            <a:endParaRPr lang="zh-CN" altLang="en-US"/>
          </a:p>
        </p:txBody>
      </p:sp>
      <p:sp>
        <p:nvSpPr>
          <p:cNvPr id="5" name="页脚占位符 4"/>
          <p:cNvSpPr>
            <a:spLocks noGrp="1"/>
          </p:cNvSpPr>
          <p:nvPr>
            <p:ph type="ftr" sz="quarter" idx="11"/>
          </p:nvPr>
        </p:nvSpPr>
        <p:spPr>
          <a:xfrm>
            <a:off x="2640597" y="6377459"/>
            <a:ext cx="3836404" cy="365125"/>
          </a:xfrm>
        </p:spPr>
        <p:txBody>
          <a:bodyPr/>
          <a:lstStyle/>
          <a:p>
            <a:endParaRPr lang="zh-CN" altLang="en-US"/>
          </a:p>
        </p:txBody>
      </p:sp>
      <p:sp>
        <p:nvSpPr>
          <p:cNvPr id="6" name="灯片编号占位符 5"/>
          <p:cNvSpPr>
            <a:spLocks noGrp="1"/>
          </p:cNvSpPr>
          <p:nvPr>
            <p:ph type="sldNum" sz="quarter" idx="12"/>
          </p:nvPr>
        </p:nvSpPr>
        <p:spPr/>
        <p:txBody>
          <a:bodyPr/>
          <a:lstStyle/>
          <a:p>
            <a:fld id="{96CE2445-5A1F-451E-A3B2-FF8DC8C9B291}"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55448"/>
            <a:ext cx="8229600" cy="1252728"/>
          </a:xfrm>
        </p:spPr>
        <p:txBody>
          <a:bodyPr/>
          <a:lstStyle>
            <a:lvl1pPr>
              <a:defRPr>
                <a:latin typeface="微软雅黑" pitchFamily="34" charset="-122"/>
                <a:ea typeface="微软雅黑" pitchFamily="34" charset="-122"/>
              </a:defRPr>
            </a:lvl1pPr>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lvl1pPr>
              <a:defRPr>
                <a:latin typeface="微软雅黑" pitchFamily="34" charset="-122"/>
                <a:ea typeface="微软雅黑" pitchFamily="34" charset="-122"/>
              </a:defRPr>
            </a:lvl1pPr>
            <a:lvl2pPr>
              <a:defRPr>
                <a:latin typeface="微软雅黑" pitchFamily="34" charset="-122"/>
                <a:ea typeface="微软雅黑" pitchFamily="34" charset="-122"/>
              </a:defRPr>
            </a:lvl2pPr>
            <a:lvl3pPr>
              <a:defRPr>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extLst/>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
        <p:nvSpPr>
          <p:cNvPr id="4" name="日期占位符 3"/>
          <p:cNvSpPr>
            <a:spLocks noGrp="1"/>
          </p:cNvSpPr>
          <p:nvPr>
            <p:ph type="dt" sz="half" idx="10"/>
          </p:nvPr>
        </p:nvSpPr>
        <p:spPr/>
        <p:txBody>
          <a:bodyPr/>
          <a:lstStyle/>
          <a:p>
            <a:fld id="{F4EA0B7C-1527-4C50-860D-9F8DDBDBA2BC}" type="datetimeFigureOut">
              <a:rPr lang="zh-CN" altLang="en-US" smtClean="0"/>
              <a:t>2011/6/13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CE2445-5A1F-451E-A3B2-FF8DC8C9B291}"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2">
        <a:schemeClr val="bg2"/>
      </p:bgRef>
    </p:bg>
    <p:spTree>
      <p:nvGrpSpPr>
        <p:cNvPr id="1" name=""/>
        <p:cNvGrpSpPr/>
        <p:nvPr/>
      </p:nvGrpSpPr>
      <p:grpSpPr>
        <a:xfrm>
          <a:off x="0" y="0"/>
          <a:ext cx="0" cy="0"/>
          <a:chOff x="0" y="0"/>
          <a:chExt cx="0" cy="0"/>
        </a:xfrm>
      </p:grpSpPr>
      <p:sp>
        <p:nvSpPr>
          <p:cNvPr id="9" name="矩形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矩形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标题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F4EA0B7C-1527-4C50-860D-9F8DDBDBA2BC}" type="datetimeFigureOut">
              <a:rPr lang="zh-CN" altLang="en-US" smtClean="0"/>
              <a:t>2011/6/13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CE2445-5A1F-451E-A3B2-FF8DC8C9B291}"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F4EA0B7C-1527-4C50-860D-9F8DDBDBA2BC}" type="datetimeFigureOut">
              <a:rPr lang="zh-CN" altLang="en-US" smtClean="0"/>
              <a:t>2011/6/13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CE2445-5A1F-451E-A3B2-FF8DC8C9B291}"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F4EA0B7C-1527-4C50-860D-9F8DDBDBA2BC}" type="datetimeFigureOut">
              <a:rPr lang="zh-CN" altLang="en-US" smtClean="0"/>
              <a:t>2011/6/13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6CE2445-5A1F-451E-A3B2-FF8DC8C9B291}"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F4EA0B7C-1527-4C50-860D-9F8DDBDBA2BC}" type="datetimeFigureOut">
              <a:rPr lang="zh-CN" altLang="en-US" smtClean="0"/>
              <a:t>2011/6/13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CE2445-5A1F-451E-A3B2-FF8DC8C9B291}"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4EA0B7C-1527-4C50-860D-9F8DDBDBA2BC}" type="datetimeFigureOut">
              <a:rPr lang="zh-CN" altLang="en-US" smtClean="0"/>
              <a:t>2011/6/13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6CE2445-5A1F-451E-A3B2-FF8DC8C9B291}"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zh-CN" altLang="en-US" smtClean="0"/>
              <a:t>单击此处编辑母版标题样式</a:t>
            </a:r>
            <a:endParaRPr kumimoji="0" lang="en-US"/>
          </a:p>
        </p:txBody>
      </p:sp>
      <p:sp>
        <p:nvSpPr>
          <p:cNvPr id="3" name="内容占位符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F4EA0B7C-1527-4C50-860D-9F8DDBDBA2BC}" type="datetimeFigureOut">
              <a:rPr lang="zh-CN" altLang="en-US" smtClean="0"/>
              <a:t>2011/6/13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CE2445-5A1F-451E-A3B2-FF8DC8C9B291}" type="slidenum">
              <a:rPr lang="zh-CN" altLang="en-US" smtClean="0"/>
              <a:t>‹#›</a:t>
            </a:fld>
            <a:endParaRPr lang="zh-CN" altLang="en-US"/>
          </a:p>
        </p:txBody>
      </p:sp>
      <p:sp>
        <p:nvSpPr>
          <p:cNvPr id="12" name="矩形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矩形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164592" y="1170432"/>
            <a:ext cx="2523744" cy="201168"/>
          </a:xfrm>
        </p:spPr>
        <p:txBody>
          <a:bodyPr/>
          <a:lstStyle/>
          <a:p>
            <a:fld id="{F4EA0B7C-1527-4C50-860D-9F8DDBDBA2BC}" type="datetimeFigureOut">
              <a:rPr lang="zh-CN" altLang="en-US" smtClean="0"/>
              <a:t>2011/6/13</a:t>
            </a:fld>
            <a:endParaRPr lang="zh-CN" altLang="en-US"/>
          </a:p>
        </p:txBody>
      </p:sp>
      <p:sp>
        <p:nvSpPr>
          <p:cNvPr id="11" name="矩形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矩形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页脚占位符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zh-CN" altLang="en-US"/>
          </a:p>
        </p:txBody>
      </p:sp>
      <p:sp>
        <p:nvSpPr>
          <p:cNvPr id="7" name="灯片编号占位符 6"/>
          <p:cNvSpPr>
            <a:spLocks noGrp="1"/>
          </p:cNvSpPr>
          <p:nvPr>
            <p:ph type="sldNum" sz="quarter" idx="12"/>
          </p:nvPr>
        </p:nvSpPr>
        <p:spPr>
          <a:xfrm>
            <a:off x="8339328" y="1170432"/>
            <a:ext cx="733864" cy="201168"/>
          </a:xfrm>
        </p:spPr>
        <p:txBody>
          <a:bodyPr/>
          <a:lstStyle/>
          <a:p>
            <a:fld id="{96CE2445-5A1F-451E-A3B2-FF8DC8C9B291}"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矩形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矩形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标题占位符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zh-CN" altLang="en-US" dirty="0" smtClean="0"/>
              <a:t>单击此处编辑母版标题样式</a:t>
            </a:r>
            <a:endParaRPr kumimoji="0" lang="en-US" dirty="0"/>
          </a:p>
        </p:txBody>
      </p:sp>
      <p:sp>
        <p:nvSpPr>
          <p:cNvPr id="3" name="文本占位符 2"/>
          <p:cNvSpPr>
            <a:spLocks noGrp="1"/>
          </p:cNvSpPr>
          <p:nvPr>
            <p:ph type="body" idx="1"/>
          </p:nvPr>
        </p:nvSpPr>
        <p:spPr>
          <a:xfrm>
            <a:off x="457200" y="1775191"/>
            <a:ext cx="8229600" cy="4154139"/>
          </a:xfrm>
          <a:prstGeom prst="rect">
            <a:avLst/>
          </a:prstGeom>
        </p:spPr>
        <p:txBody>
          <a:bodyPr vert="horz" lIns="54864" tIns="91440" rtlCol="0">
            <a:normAutofit/>
          </a:bodyPr>
          <a:lstStyle>
            <a:extLst/>
          </a:lstStyle>
          <a:p>
            <a:pPr lvl="0" eaLnBrk="1" latinLnBrk="0" hangingPunct="1"/>
            <a:r>
              <a:rPr kumimoji="0" lang="zh-CN" altLang="en-US" dirty="0" smtClean="0"/>
              <a:t>单击此处编辑母版文本样式</a:t>
            </a:r>
          </a:p>
          <a:p>
            <a:pPr lvl="1" eaLnBrk="1" latinLnBrk="0" hangingPunct="1"/>
            <a:r>
              <a:rPr kumimoji="0" lang="zh-CN" altLang="en-US" dirty="0" smtClean="0"/>
              <a:t>第二级</a:t>
            </a:r>
          </a:p>
          <a:p>
            <a:pPr lvl="2" eaLnBrk="1" latinLnBrk="0" hangingPunct="1"/>
            <a:r>
              <a:rPr kumimoji="0" lang="zh-CN" altLang="en-US" dirty="0" smtClean="0"/>
              <a:t>第三级</a:t>
            </a:r>
          </a:p>
          <a:p>
            <a:pPr lvl="3" eaLnBrk="1" latinLnBrk="0" hangingPunct="1"/>
            <a:r>
              <a:rPr kumimoji="0" lang="zh-CN" altLang="en-US" dirty="0" smtClean="0"/>
              <a:t>第四级</a:t>
            </a:r>
          </a:p>
          <a:p>
            <a:pPr lvl="4" eaLnBrk="1" latinLnBrk="0" hangingPunct="1"/>
            <a:r>
              <a:rPr kumimoji="0" lang="zh-CN" altLang="en-US" dirty="0" smtClean="0"/>
              <a:t>第五级</a:t>
            </a:r>
            <a:endParaRPr kumimoji="0" lang="en-US" dirty="0"/>
          </a:p>
        </p:txBody>
      </p:sp>
      <p:sp>
        <p:nvSpPr>
          <p:cNvPr id="4" name="日期占位符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F4EA0B7C-1527-4C50-860D-9F8DDBDBA2BC}" type="datetimeFigureOut">
              <a:rPr lang="zh-CN" altLang="en-US" smtClean="0"/>
              <a:t>2011/6/13</a:t>
            </a:fld>
            <a:endParaRPr lang="zh-CN" altLang="en-US"/>
          </a:p>
        </p:txBody>
      </p:sp>
      <p:sp>
        <p:nvSpPr>
          <p:cNvPr id="5" name="页脚占位符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zh-CN" altLang="en-US"/>
          </a:p>
        </p:txBody>
      </p:sp>
      <p:sp>
        <p:nvSpPr>
          <p:cNvPr id="6" name="灯片编号占位符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6CE2445-5A1F-451E-A3B2-FF8DC8C9B29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400" b="1" kern="1200">
          <a:solidFill>
            <a:schemeClr val="bg1"/>
          </a:solidFill>
          <a:effectLst/>
          <a:latin typeface="+mj-lt"/>
          <a:ea typeface="+mj-ea"/>
          <a:cs typeface="+mj-cs"/>
        </a:defRPr>
      </a:lvl1pPr>
      <a:extLst/>
    </p:titleStyle>
    <p:bodyStyle>
      <a:lvl1pPr marL="438912" indent="-320040" algn="l" rtl="0" eaLnBrk="1" latinLnBrk="0" hangingPunct="1">
        <a:lnSpc>
          <a:spcPct val="150000"/>
        </a:lnSpc>
        <a:spcBef>
          <a:spcPts val="0"/>
        </a:spcBef>
        <a:buClrTx/>
        <a:buSzPct val="80000"/>
        <a:buFont typeface="Wingdings" pitchFamily="2" charset="2"/>
        <a:buChar char="l"/>
        <a:defRPr kumimoji="0" sz="3200" kern="1200">
          <a:solidFill>
            <a:schemeClr val="tx1"/>
          </a:solidFill>
          <a:latin typeface="+mn-lt"/>
          <a:ea typeface="+mn-ea"/>
          <a:cs typeface="+mn-cs"/>
        </a:defRPr>
      </a:lvl1pPr>
      <a:lvl2pPr marL="731520" indent="-274320" algn="l" rtl="0" eaLnBrk="1" latinLnBrk="0" hangingPunct="1">
        <a:lnSpc>
          <a:spcPct val="150000"/>
        </a:lnSpc>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lnSpc>
          <a:spcPct val="150000"/>
        </a:lnSpc>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lnSpc>
          <a:spcPct val="150000"/>
        </a:lnSpc>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lnSpc>
          <a:spcPct val="150000"/>
        </a:lnSpc>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57158" y="3786190"/>
            <a:ext cx="8077200" cy="1243010"/>
          </a:xfrm>
        </p:spPr>
        <p:txBody>
          <a:bodyPr/>
          <a:lstStyle/>
          <a:p>
            <a:r>
              <a:rPr lang="en-US" altLang="zh-CN" dirty="0" smtClean="0"/>
              <a:t>《</a:t>
            </a:r>
            <a:r>
              <a:rPr lang="zh-CN" altLang="en-US" dirty="0" smtClean="0"/>
              <a:t>乔</a:t>
            </a:r>
            <a:r>
              <a:rPr lang="zh-CN" altLang="en-US" dirty="0" smtClean="0"/>
              <a:t>布</a:t>
            </a:r>
            <a:r>
              <a:rPr lang="zh-CN" altLang="en-US" dirty="0" smtClean="0"/>
              <a:t>斯魔力演讲</a:t>
            </a:r>
            <a:r>
              <a:rPr lang="en-US" altLang="zh-CN" dirty="0" smtClean="0"/>
              <a:t>》</a:t>
            </a:r>
            <a:r>
              <a:rPr lang="zh-CN" altLang="en-US" dirty="0" smtClean="0"/>
              <a:t>之精髓</a:t>
            </a:r>
            <a:endParaRPr lang="zh-CN" altLang="en-US" dirty="0"/>
          </a:p>
        </p:txBody>
      </p:sp>
      <p:sp>
        <p:nvSpPr>
          <p:cNvPr id="3" name="副标题 2"/>
          <p:cNvSpPr>
            <a:spLocks noGrp="1"/>
          </p:cNvSpPr>
          <p:nvPr>
            <p:ph type="subTitle" idx="1"/>
          </p:nvPr>
        </p:nvSpPr>
        <p:spPr>
          <a:xfrm>
            <a:off x="357158" y="5143512"/>
            <a:ext cx="8429684" cy="714380"/>
          </a:xfrm>
        </p:spPr>
        <p:txBody>
          <a:bodyPr>
            <a:normAutofit/>
          </a:bodyPr>
          <a:lstStyle/>
          <a:p>
            <a:pPr algn="r"/>
            <a:r>
              <a:rPr lang="zh-CN" altLang="en-US" sz="2400" b="1" dirty="0" smtClean="0"/>
              <a:t>如何让你的</a:t>
            </a:r>
            <a:r>
              <a:rPr lang="en-US" altLang="zh-CN" sz="2400" b="1" dirty="0" smtClean="0"/>
              <a:t>PPT</a:t>
            </a:r>
            <a:r>
              <a:rPr lang="zh-CN" altLang="en-US" sz="2400" b="1" dirty="0" smtClean="0"/>
              <a:t>更有说服力</a:t>
            </a:r>
            <a:r>
              <a:rPr lang="en-US" altLang="zh-CN" sz="2400" b="1" dirty="0" smtClean="0"/>
              <a:t>…</a:t>
            </a:r>
            <a:endParaRPr lang="zh-CN" altLang="en-US"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155448"/>
            <a:ext cx="8572560" cy="1252728"/>
          </a:xfrm>
        </p:spPr>
        <p:txBody>
          <a:bodyPr>
            <a:normAutofit/>
          </a:bodyPr>
          <a:lstStyle/>
          <a:p>
            <a:r>
              <a:rPr lang="zh-CN" altLang="en-US" dirty="0" smtClean="0">
                <a:latin typeface="微软雅黑" pitchFamily="34" charset="-122"/>
                <a:ea typeface="微软雅黑" pitchFamily="34" charset="-122"/>
              </a:rPr>
              <a:t>伟大演讲</a:t>
            </a:r>
            <a:r>
              <a:rPr lang="en-US" altLang="zh-CN" dirty="0" smtClean="0">
                <a:latin typeface="微软雅黑" pitchFamily="34" charset="-122"/>
                <a:ea typeface="微软雅黑" pitchFamily="34" charset="-122"/>
              </a:rPr>
              <a:t>8</a:t>
            </a:r>
            <a:r>
              <a:rPr lang="zh-CN" altLang="en-US" dirty="0" smtClean="0">
                <a:latin typeface="微软雅黑" pitchFamily="34" charset="-122"/>
                <a:ea typeface="微软雅黑" pitchFamily="34" charset="-122"/>
              </a:rPr>
              <a:t>要素</a:t>
            </a:r>
            <a:r>
              <a:rPr lang="en-US" altLang="zh-CN" dirty="0" smtClean="0">
                <a:latin typeface="微软雅黑" pitchFamily="34" charset="-122"/>
                <a:ea typeface="微软雅黑" pitchFamily="34" charset="-122"/>
              </a:rPr>
              <a:t>:     </a:t>
            </a:r>
            <a:r>
              <a:rPr lang="zh-CN" altLang="en-US" dirty="0" smtClean="0">
                <a:solidFill>
                  <a:srgbClr val="FF0000"/>
                </a:solidFill>
                <a:latin typeface="微软雅黑" pitchFamily="34" charset="-122"/>
                <a:ea typeface="微软雅黑" pitchFamily="34" charset="-122"/>
              </a:rPr>
              <a:t>例证</a:t>
            </a:r>
            <a:endParaRPr lang="zh-CN" altLang="en-US" dirty="0">
              <a:solidFill>
                <a:srgbClr val="FF0000"/>
              </a:solidFill>
              <a:latin typeface="微软雅黑" pitchFamily="34" charset="-122"/>
              <a:ea typeface="微软雅黑" pitchFamily="34" charset="-122"/>
            </a:endParaRPr>
          </a:p>
        </p:txBody>
      </p:sp>
      <p:sp>
        <p:nvSpPr>
          <p:cNvPr id="3" name="内容占位符 2"/>
          <p:cNvSpPr>
            <a:spLocks noGrp="1"/>
          </p:cNvSpPr>
          <p:nvPr>
            <p:ph idx="1"/>
          </p:nvPr>
        </p:nvSpPr>
        <p:spPr>
          <a:xfrm>
            <a:off x="357158" y="1785926"/>
            <a:ext cx="8286808" cy="4714908"/>
          </a:xfrm>
        </p:spPr>
        <p:txBody>
          <a:bodyPr>
            <a:normAutofit/>
          </a:bodyPr>
          <a:lstStyle/>
          <a:p>
            <a:r>
              <a:rPr lang="zh-CN" altLang="zh-CN" sz="2400" dirty="0" smtClean="0"/>
              <a:t>你的产品是否能够展示自己的优点呢？如果能，请把这一特点写进演讲稿里，赋予它生命。你的观众希望能够看到、触摸到并亲身体验你的产品或服</a:t>
            </a:r>
            <a:r>
              <a:rPr lang="zh-CN" altLang="zh-CN" sz="2400" dirty="0" smtClean="0"/>
              <a:t>务</a:t>
            </a:r>
            <a:r>
              <a:rPr lang="zh-CN" altLang="en-US" sz="2400" dirty="0" smtClean="0"/>
              <a:t>。</a:t>
            </a:r>
            <a:endParaRPr lang="en-US" altLang="zh-CN" sz="2400" dirty="0" smtClean="0"/>
          </a:p>
          <a:p>
            <a:pPr lvl="1"/>
            <a:r>
              <a:rPr lang="zh-CN" altLang="zh-CN" sz="2000" dirty="0" smtClean="0"/>
              <a:t>在</a:t>
            </a:r>
            <a:r>
              <a:rPr lang="en-US" altLang="zh-CN" sz="2000" dirty="0" smtClean="0"/>
              <a:t>2007</a:t>
            </a:r>
            <a:r>
              <a:rPr lang="zh-CN" altLang="zh-CN" sz="2000" dirty="0" smtClean="0"/>
              <a:t>年</a:t>
            </a:r>
            <a:r>
              <a:rPr lang="en-US" altLang="zh-CN" sz="2000" dirty="0" smtClean="0"/>
              <a:t>6</a:t>
            </a:r>
            <a:r>
              <a:rPr lang="zh-CN" altLang="zh-CN" sz="2000" dirty="0" smtClean="0"/>
              <a:t>月苹果公司全球开发者大</a:t>
            </a:r>
            <a:r>
              <a:rPr lang="zh-CN" altLang="zh-CN" sz="2000" dirty="0" smtClean="0"/>
              <a:t>会，</a:t>
            </a:r>
            <a:r>
              <a:rPr lang="zh-CN" altLang="zh-CN" sz="2000" dirty="0" smtClean="0"/>
              <a:t>当乔布斯推出代号为</a:t>
            </a:r>
            <a:r>
              <a:rPr lang="en-US" altLang="zh-CN" sz="2000" dirty="0" smtClean="0"/>
              <a:t>“</a:t>
            </a:r>
            <a:r>
              <a:rPr lang="zh-CN" altLang="zh-CN" sz="2000" dirty="0" smtClean="0"/>
              <a:t>雪豹</a:t>
            </a:r>
            <a:r>
              <a:rPr lang="en-US" altLang="zh-CN" sz="2000" dirty="0" smtClean="0"/>
              <a:t>”</a:t>
            </a:r>
            <a:r>
              <a:rPr lang="zh-CN" altLang="zh-CN" sz="2000" dirty="0" smtClean="0"/>
              <a:t>的苹果新操作系统时，他介绍说</a:t>
            </a:r>
            <a:r>
              <a:rPr lang="en-US" altLang="zh-CN" sz="2000" dirty="0" smtClean="0"/>
              <a:t>“</a:t>
            </a:r>
            <a:r>
              <a:rPr lang="zh-CN" altLang="zh-CN" sz="2000" dirty="0" smtClean="0"/>
              <a:t>雪豹</a:t>
            </a:r>
            <a:r>
              <a:rPr lang="en-US" altLang="zh-CN" sz="2000" dirty="0" smtClean="0"/>
              <a:t>”</a:t>
            </a:r>
            <a:r>
              <a:rPr lang="zh-CN" altLang="zh-CN" sz="2000" dirty="0" smtClean="0"/>
              <a:t>有</a:t>
            </a:r>
            <a:r>
              <a:rPr lang="en-US" altLang="zh-CN" sz="2000" dirty="0" smtClean="0"/>
              <a:t>300</a:t>
            </a:r>
            <a:r>
              <a:rPr lang="zh-CN" altLang="zh-CN" sz="2000" dirty="0" smtClean="0"/>
              <a:t>项新功能。他选择了其中的</a:t>
            </a:r>
            <a:r>
              <a:rPr lang="en-US" altLang="zh-CN" sz="2000" dirty="0" smtClean="0"/>
              <a:t>10</a:t>
            </a:r>
            <a:r>
              <a:rPr lang="zh-CN" altLang="zh-CN" sz="2000" dirty="0" smtClean="0"/>
              <a:t>项功能进行讨论</a:t>
            </a:r>
            <a:r>
              <a:rPr lang="zh-CN" altLang="zh-CN" sz="2000" dirty="0" smtClean="0"/>
              <a:t>和</a:t>
            </a:r>
            <a:r>
              <a:rPr lang="zh-CN" altLang="en-US" sz="2000" dirty="0" smtClean="0"/>
              <a:t>展</a:t>
            </a:r>
            <a:r>
              <a:rPr lang="zh-CN" altLang="en-US" sz="2000" dirty="0" smtClean="0"/>
              <a:t>示。</a:t>
            </a:r>
            <a:endParaRPr lang="en-US" altLang="zh-CN" sz="2000"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155448"/>
            <a:ext cx="8572560" cy="1252728"/>
          </a:xfrm>
        </p:spPr>
        <p:txBody>
          <a:bodyPr>
            <a:normAutofit fontScale="90000"/>
          </a:bodyPr>
          <a:lstStyle/>
          <a:p>
            <a:r>
              <a:rPr lang="zh-CN" altLang="en-US" dirty="0" smtClean="0">
                <a:latin typeface="微软雅黑" pitchFamily="34" charset="-122"/>
                <a:ea typeface="微软雅黑" pitchFamily="34" charset="-122"/>
              </a:rPr>
              <a:t>伟大演讲</a:t>
            </a:r>
            <a:r>
              <a:rPr lang="en-US" altLang="zh-CN" dirty="0" smtClean="0">
                <a:latin typeface="微软雅黑" pitchFamily="34" charset="-122"/>
                <a:ea typeface="微软雅黑" pitchFamily="34" charset="-122"/>
              </a:rPr>
              <a:t>8</a:t>
            </a:r>
            <a:r>
              <a:rPr lang="zh-CN" altLang="en-US" dirty="0" smtClean="0">
                <a:latin typeface="微软雅黑" pitchFamily="34" charset="-122"/>
                <a:ea typeface="微软雅黑" pitchFamily="34" charset="-122"/>
              </a:rPr>
              <a:t>要素</a:t>
            </a:r>
            <a:r>
              <a:rPr lang="en-US" altLang="zh-CN" dirty="0" smtClean="0">
                <a:latin typeface="微软雅黑" pitchFamily="34" charset="-122"/>
                <a:ea typeface="微软雅黑" pitchFamily="34" charset="-122"/>
              </a:rPr>
              <a:t>:     </a:t>
            </a:r>
            <a:r>
              <a:rPr lang="zh-CN" altLang="en-US" dirty="0" smtClean="0">
                <a:solidFill>
                  <a:srgbClr val="FF0000"/>
                </a:solidFill>
                <a:latin typeface="微软雅黑" pitchFamily="34" charset="-122"/>
                <a:ea typeface="微软雅黑" pitchFamily="34" charset="-122"/>
              </a:rPr>
              <a:t>出示第三方认可</a:t>
            </a:r>
            <a:endParaRPr lang="zh-CN" altLang="en-US" dirty="0">
              <a:solidFill>
                <a:srgbClr val="FF0000"/>
              </a:solidFill>
              <a:latin typeface="微软雅黑" pitchFamily="34" charset="-122"/>
              <a:ea typeface="微软雅黑" pitchFamily="34" charset="-122"/>
            </a:endParaRPr>
          </a:p>
        </p:txBody>
      </p:sp>
      <p:sp>
        <p:nvSpPr>
          <p:cNvPr id="3" name="内容占位符 2"/>
          <p:cNvSpPr>
            <a:spLocks noGrp="1"/>
          </p:cNvSpPr>
          <p:nvPr>
            <p:ph idx="1"/>
          </p:nvPr>
        </p:nvSpPr>
        <p:spPr>
          <a:xfrm>
            <a:off x="428596" y="1785926"/>
            <a:ext cx="8215370" cy="4714908"/>
          </a:xfrm>
        </p:spPr>
        <p:txBody>
          <a:bodyPr>
            <a:normAutofit/>
          </a:bodyPr>
          <a:lstStyle/>
          <a:p>
            <a:r>
              <a:rPr lang="zh-CN" altLang="zh-CN" sz="2400" dirty="0" smtClean="0"/>
              <a:t>你是否有关于产品的第三方评价？第三方的好评多多益善</a:t>
            </a:r>
            <a:r>
              <a:rPr lang="zh-CN" altLang="zh-CN" sz="2400" dirty="0" smtClean="0"/>
              <a:t>。</a:t>
            </a:r>
            <a:endParaRPr lang="en-US" altLang="zh-CN" sz="2400" dirty="0" smtClean="0"/>
          </a:p>
          <a:p>
            <a:r>
              <a:rPr lang="zh-CN" altLang="zh-CN" sz="2400" dirty="0" smtClean="0"/>
              <a:t>口</a:t>
            </a:r>
            <a:r>
              <a:rPr lang="zh-CN" altLang="zh-CN" sz="2400" dirty="0" smtClean="0"/>
              <a:t>口相传是最有效的市场营销手段，当你的客户看到对商品的评价出自他们信任并尊重的某份出版物或某位公众人物之口时，他们会心情舒畅，认为自己作出的是比较明智的采购决策。</a:t>
            </a:r>
            <a:endParaRPr lang="en-US" altLang="zh-CN" sz="2000"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0100" y="2857496"/>
            <a:ext cx="7286708" cy="1252728"/>
          </a:xfrm>
        </p:spPr>
        <p:txBody>
          <a:bodyPr>
            <a:normAutofit/>
          </a:bodyPr>
          <a:lstStyle/>
          <a:p>
            <a:pPr algn="ctr"/>
            <a:r>
              <a:rPr lang="zh-CN" altLang="en-US" sz="6000" dirty="0" smtClean="0">
                <a:solidFill>
                  <a:srgbClr val="FF0000"/>
                </a:solidFill>
                <a:latin typeface="微软雅黑" pitchFamily="34" charset="-122"/>
                <a:ea typeface="微软雅黑" pitchFamily="34" charset="-122"/>
              </a:rPr>
              <a:t>如何充分准备？</a:t>
            </a:r>
            <a:endParaRPr lang="zh-CN" altLang="en-US" sz="6000" dirty="0">
              <a:solidFill>
                <a:srgbClr val="FF0000"/>
              </a:solidFill>
              <a:latin typeface="微软雅黑" pitchFamily="34" charset="-122"/>
              <a:ea typeface="微软雅黑"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155448"/>
            <a:ext cx="8572560" cy="1252728"/>
          </a:xfrm>
        </p:spPr>
        <p:txBody>
          <a:bodyPr>
            <a:normAutofit/>
          </a:bodyPr>
          <a:lstStyle/>
          <a:p>
            <a:r>
              <a:rPr lang="en-US" altLang="zh-CN" dirty="0" smtClean="0">
                <a:latin typeface="微软雅黑" pitchFamily="34" charset="-122"/>
                <a:ea typeface="微软雅黑" pitchFamily="34" charset="-122"/>
              </a:rPr>
              <a:t>1. </a:t>
            </a:r>
            <a:r>
              <a:rPr lang="zh-CN" altLang="en-US" dirty="0" smtClean="0">
                <a:latin typeface="微软雅黑" pitchFamily="34" charset="-122"/>
                <a:ea typeface="微软雅黑" pitchFamily="34" charset="-122"/>
              </a:rPr>
              <a:t>好故事是成功的一半</a:t>
            </a:r>
            <a:endParaRPr lang="zh-CN" altLang="en-US" dirty="0">
              <a:solidFill>
                <a:srgbClr val="FF0000"/>
              </a:solidFill>
              <a:latin typeface="微软雅黑" pitchFamily="34" charset="-122"/>
              <a:ea typeface="微软雅黑" pitchFamily="34" charset="-122"/>
            </a:endParaRPr>
          </a:p>
        </p:txBody>
      </p:sp>
      <p:sp>
        <p:nvSpPr>
          <p:cNvPr id="3" name="内容占位符 2"/>
          <p:cNvSpPr>
            <a:spLocks noGrp="1"/>
          </p:cNvSpPr>
          <p:nvPr>
            <p:ph idx="1"/>
          </p:nvPr>
        </p:nvSpPr>
        <p:spPr>
          <a:xfrm>
            <a:off x="428596" y="1928802"/>
            <a:ext cx="8001056" cy="4429180"/>
          </a:xfrm>
        </p:spPr>
        <p:txBody>
          <a:bodyPr>
            <a:normAutofit/>
          </a:bodyPr>
          <a:lstStyle/>
          <a:p>
            <a:r>
              <a:rPr lang="zh-CN" altLang="en-US" sz="2400" dirty="0" smtClean="0"/>
              <a:t>先在白纸上勾勒想法</a:t>
            </a:r>
            <a:endParaRPr lang="en-US" altLang="zh-CN" sz="2400" dirty="0" smtClean="0"/>
          </a:p>
          <a:p>
            <a:r>
              <a:rPr lang="zh-CN" altLang="en-US" sz="2400" dirty="0" smtClean="0">
                <a:latin typeface="微软雅黑" pitchFamily="34" charset="-122"/>
                <a:ea typeface="微软雅黑" pitchFamily="34" charset="-122"/>
              </a:rPr>
              <a:t>如</a:t>
            </a:r>
            <a:r>
              <a:rPr lang="zh-CN" altLang="en-US" sz="2400" dirty="0" smtClean="0">
                <a:latin typeface="微软雅黑" pitchFamily="34" charset="-122"/>
                <a:ea typeface="微软雅黑" pitchFamily="34" charset="-122"/>
              </a:rPr>
              <a:t>果做不到全部，也要尽可能将</a:t>
            </a:r>
            <a:r>
              <a:rPr lang="en-US" altLang="zh-CN" sz="2400" dirty="0" smtClean="0">
                <a:latin typeface="微软雅黑" pitchFamily="34" charset="-122"/>
                <a:ea typeface="微软雅黑" pitchFamily="34" charset="-122"/>
              </a:rPr>
              <a:t>8</a:t>
            </a:r>
            <a:r>
              <a:rPr lang="zh-CN" altLang="en-US" sz="2400" dirty="0" smtClean="0">
                <a:latin typeface="微软雅黑" pitchFamily="34" charset="-122"/>
                <a:ea typeface="微软雅黑" pitchFamily="34" charset="-122"/>
              </a:rPr>
              <a:t>个要素纳入到演讲中，使其绘声绘色</a:t>
            </a:r>
            <a:endParaRPr lang="en-US" altLang="zh-CN" sz="2400" dirty="0" smtClean="0">
              <a:latin typeface="微软雅黑" pitchFamily="34" charset="-122"/>
              <a:ea typeface="微软雅黑" pitchFamily="34" charset="-122"/>
            </a:endParaRPr>
          </a:p>
          <a:p>
            <a:r>
              <a:rPr lang="zh-CN" altLang="en-US" sz="2400" dirty="0" smtClean="0"/>
              <a:t>关</a:t>
            </a:r>
            <a:r>
              <a:rPr lang="zh-CN" altLang="en-US" sz="2400" dirty="0" smtClean="0"/>
              <a:t>键是如何巧妙的讲述故事</a:t>
            </a:r>
            <a:endParaRPr lang="zh-CN" altLang="en-US" sz="2400" dirty="0">
              <a:latin typeface="微软雅黑" pitchFamily="34" charset="-122"/>
              <a:ea typeface="微软雅黑"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155448"/>
            <a:ext cx="8572560" cy="1252728"/>
          </a:xfrm>
        </p:spPr>
        <p:txBody>
          <a:bodyPr>
            <a:normAutofit/>
          </a:bodyPr>
          <a:lstStyle/>
          <a:p>
            <a:r>
              <a:rPr lang="en-US" altLang="zh-CN" dirty="0" smtClean="0">
                <a:latin typeface="微软雅黑" pitchFamily="34" charset="-122"/>
                <a:ea typeface="微软雅黑" pitchFamily="34" charset="-122"/>
              </a:rPr>
              <a:t>2. </a:t>
            </a:r>
            <a:r>
              <a:rPr lang="zh-CN" altLang="en-US" dirty="0" smtClean="0">
                <a:latin typeface="微软雅黑" pitchFamily="34" charset="-122"/>
                <a:ea typeface="微软雅黑" pitchFamily="34" charset="-122"/>
              </a:rPr>
              <a:t>回答那个最重要的问题</a:t>
            </a:r>
            <a:endParaRPr lang="zh-CN" altLang="en-US" dirty="0">
              <a:solidFill>
                <a:srgbClr val="FF0000"/>
              </a:solidFill>
              <a:latin typeface="微软雅黑" pitchFamily="34" charset="-122"/>
              <a:ea typeface="微软雅黑" pitchFamily="34" charset="-122"/>
            </a:endParaRPr>
          </a:p>
        </p:txBody>
      </p:sp>
      <p:sp>
        <p:nvSpPr>
          <p:cNvPr id="3" name="内容占位符 2"/>
          <p:cNvSpPr>
            <a:spLocks noGrp="1"/>
          </p:cNvSpPr>
          <p:nvPr>
            <p:ph idx="1"/>
          </p:nvPr>
        </p:nvSpPr>
        <p:spPr>
          <a:xfrm>
            <a:off x="428596" y="1928802"/>
            <a:ext cx="8001056" cy="4429180"/>
          </a:xfrm>
        </p:spPr>
        <p:txBody>
          <a:bodyPr>
            <a:normAutofit/>
          </a:bodyPr>
          <a:lstStyle/>
          <a:p>
            <a:r>
              <a:rPr lang="zh-CN" altLang="en-US" sz="2400" dirty="0" smtClean="0"/>
              <a:t>问自己一个问题：“为什么我的听众要关注这个主意</a:t>
            </a:r>
            <a:r>
              <a:rPr lang="en-US" altLang="zh-CN" sz="2400" dirty="0" smtClean="0"/>
              <a:t>/</a:t>
            </a:r>
            <a:r>
              <a:rPr lang="zh-CN" altLang="en-US" sz="2400" dirty="0" smtClean="0"/>
              <a:t>信息</a:t>
            </a:r>
            <a:r>
              <a:rPr lang="en-US" altLang="zh-CN" sz="2400" dirty="0" smtClean="0"/>
              <a:t>/</a:t>
            </a:r>
            <a:r>
              <a:rPr lang="zh-CN" altLang="en-US" sz="2400" dirty="0" smtClean="0"/>
              <a:t>产品</a:t>
            </a:r>
            <a:r>
              <a:rPr lang="en-US" altLang="zh-CN" sz="2400" dirty="0" smtClean="0"/>
              <a:t>/</a:t>
            </a:r>
            <a:r>
              <a:rPr lang="zh-CN" altLang="en-US" sz="2400" dirty="0" smtClean="0"/>
              <a:t>服务？”</a:t>
            </a:r>
            <a:endParaRPr lang="en-US" altLang="zh-CN" sz="2400" dirty="0" smtClean="0"/>
          </a:p>
          <a:p>
            <a:r>
              <a:rPr lang="zh-CN" altLang="en-US" sz="2400" dirty="0" smtClean="0">
                <a:latin typeface="微软雅黑" pitchFamily="34" charset="-122"/>
                <a:ea typeface="微软雅黑" pitchFamily="34" charset="-122"/>
              </a:rPr>
              <a:t>如果你的听众从演讲中只能得到一件东西，你希望是什么？</a:t>
            </a:r>
            <a:endParaRPr lang="en-US" altLang="zh-CN" sz="2400" dirty="0" smtClean="0">
              <a:latin typeface="微软雅黑" pitchFamily="34" charset="-122"/>
              <a:ea typeface="微软雅黑" pitchFamily="34" charset="-122"/>
            </a:endParaRPr>
          </a:p>
          <a:p>
            <a:r>
              <a:rPr lang="zh-CN" altLang="en-US" sz="2400" dirty="0" smtClean="0"/>
              <a:t>摒</a:t>
            </a:r>
            <a:r>
              <a:rPr lang="zh-CN" altLang="en-US" sz="2400" dirty="0" smtClean="0"/>
              <a:t>弃那些专业术语和行话，提高信息的清晰度</a:t>
            </a:r>
            <a:endParaRPr lang="zh-CN" altLang="en-US" sz="2400" dirty="0">
              <a:latin typeface="微软雅黑" pitchFamily="34" charset="-122"/>
              <a:ea typeface="微软雅黑"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155448"/>
            <a:ext cx="8572560" cy="1252728"/>
          </a:xfrm>
        </p:spPr>
        <p:txBody>
          <a:bodyPr>
            <a:normAutofit/>
          </a:bodyPr>
          <a:lstStyle/>
          <a:p>
            <a:r>
              <a:rPr lang="en-US" altLang="zh-CN" dirty="0" smtClean="0">
                <a:latin typeface="微软雅黑" pitchFamily="34" charset="-122"/>
                <a:ea typeface="微软雅黑" pitchFamily="34" charset="-122"/>
              </a:rPr>
              <a:t>3. </a:t>
            </a:r>
            <a:r>
              <a:rPr lang="zh-CN" altLang="en-US" dirty="0" smtClean="0">
                <a:latin typeface="微软雅黑" pitchFamily="34" charset="-122"/>
                <a:ea typeface="微软雅黑" pitchFamily="34" charset="-122"/>
              </a:rPr>
              <a:t>我要成为救世主</a:t>
            </a:r>
            <a:endParaRPr lang="zh-CN" altLang="en-US" dirty="0">
              <a:solidFill>
                <a:srgbClr val="FF0000"/>
              </a:solidFill>
              <a:latin typeface="微软雅黑" pitchFamily="34" charset="-122"/>
              <a:ea typeface="微软雅黑" pitchFamily="34" charset="-122"/>
            </a:endParaRPr>
          </a:p>
        </p:txBody>
      </p:sp>
      <p:sp>
        <p:nvSpPr>
          <p:cNvPr id="3" name="内容占位符 2"/>
          <p:cNvSpPr>
            <a:spLocks noGrp="1"/>
          </p:cNvSpPr>
          <p:nvPr>
            <p:ph idx="1"/>
          </p:nvPr>
        </p:nvSpPr>
        <p:spPr>
          <a:xfrm>
            <a:off x="428596" y="1928802"/>
            <a:ext cx="8215370" cy="4429180"/>
          </a:xfrm>
        </p:spPr>
        <p:txBody>
          <a:bodyPr>
            <a:normAutofit/>
          </a:bodyPr>
          <a:lstStyle/>
          <a:p>
            <a:r>
              <a:rPr lang="zh-CN" altLang="en-US" sz="2400" dirty="0" smtClean="0">
                <a:latin typeface="微软雅黑" pitchFamily="34" charset="-122"/>
                <a:ea typeface="微软雅黑" pitchFamily="34" charset="-122"/>
              </a:rPr>
              <a:t>深入挖掘，以确定你挚爱的东西，问问自己：我究竟在提供什么服务？</a:t>
            </a:r>
            <a:endParaRPr lang="en-US" altLang="zh-CN" sz="2400" dirty="0" smtClean="0">
              <a:latin typeface="微软雅黑" pitchFamily="34" charset="-122"/>
              <a:ea typeface="微软雅黑" pitchFamily="34" charset="-122"/>
            </a:endParaRPr>
          </a:p>
          <a:p>
            <a:r>
              <a:rPr lang="zh-CN" altLang="en-US" sz="2400" dirty="0" smtClean="0"/>
              <a:t>你提供的服务不仅是一个媒体组合，是可以改善客户品牌，改善客户品牌价值的策略。一旦你找到自己挚爱的东西，请热情和他人分享</a:t>
            </a:r>
            <a:r>
              <a:rPr lang="en-US" altLang="zh-CN" sz="2400" dirty="0" smtClean="0"/>
              <a:t>…</a:t>
            </a:r>
          </a:p>
          <a:p>
            <a:r>
              <a:rPr lang="zh-CN" altLang="en-US" sz="2400" dirty="0" smtClean="0">
                <a:latin typeface="微软雅黑" pitchFamily="34" charset="-122"/>
                <a:ea typeface="微软雅黑" pitchFamily="34" charset="-122"/>
              </a:rPr>
              <a:t>请以救世主特有的激情，明确告诉你的客户为什么与他们的合作让你感到激动不已，你的激情会被听众牢记在心。</a:t>
            </a:r>
            <a:endParaRPr lang="zh-CN" altLang="en-US" sz="2400" dirty="0">
              <a:latin typeface="微软雅黑" pitchFamily="34" charset="-122"/>
              <a:ea typeface="微软雅黑"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155448"/>
            <a:ext cx="8572560" cy="1252728"/>
          </a:xfrm>
        </p:spPr>
        <p:txBody>
          <a:bodyPr>
            <a:normAutofit/>
          </a:bodyPr>
          <a:lstStyle/>
          <a:p>
            <a:r>
              <a:rPr lang="en-US" altLang="zh-CN" dirty="0" smtClean="0">
                <a:latin typeface="微软雅黑" pitchFamily="34" charset="-122"/>
                <a:ea typeface="微软雅黑" pitchFamily="34" charset="-122"/>
              </a:rPr>
              <a:t>4. </a:t>
            </a:r>
            <a:r>
              <a:rPr lang="zh-CN" altLang="en-US" dirty="0" smtClean="0">
                <a:latin typeface="微软雅黑" pitchFamily="34" charset="-122"/>
                <a:ea typeface="微软雅黑" pitchFamily="34" charset="-122"/>
              </a:rPr>
              <a:t>你需要一个短标题</a:t>
            </a:r>
            <a:endParaRPr lang="zh-CN" altLang="en-US" dirty="0">
              <a:solidFill>
                <a:srgbClr val="FF0000"/>
              </a:solidFill>
              <a:latin typeface="微软雅黑" pitchFamily="34" charset="-122"/>
              <a:ea typeface="微软雅黑" pitchFamily="34" charset="-122"/>
            </a:endParaRPr>
          </a:p>
        </p:txBody>
      </p:sp>
      <p:sp>
        <p:nvSpPr>
          <p:cNvPr id="3" name="内容占位符 2"/>
          <p:cNvSpPr>
            <a:spLocks noGrp="1"/>
          </p:cNvSpPr>
          <p:nvPr>
            <p:ph idx="1"/>
          </p:nvPr>
        </p:nvSpPr>
        <p:spPr>
          <a:xfrm>
            <a:off x="428596" y="1928802"/>
            <a:ext cx="8215370" cy="4429180"/>
          </a:xfrm>
        </p:spPr>
        <p:txBody>
          <a:bodyPr>
            <a:normAutofit/>
          </a:bodyPr>
          <a:lstStyle/>
          <a:p>
            <a:r>
              <a:rPr lang="zh-CN" altLang="en-US" sz="2400" dirty="0" smtClean="0">
                <a:latin typeface="微软雅黑" pitchFamily="34" charset="-122"/>
                <a:ea typeface="微软雅黑" pitchFamily="34" charset="-122"/>
              </a:rPr>
              <a:t>用一句话简明清晰的说明公司、产品和服务的愿景。</a:t>
            </a:r>
            <a:endParaRPr lang="en-US" altLang="zh-CN" sz="2400" dirty="0" smtClean="0">
              <a:latin typeface="微软雅黑" pitchFamily="34" charset="-122"/>
              <a:ea typeface="微软雅黑" pitchFamily="34" charset="-122"/>
            </a:endParaRPr>
          </a:p>
          <a:p>
            <a:r>
              <a:rPr lang="zh-CN" altLang="en-US" sz="2400" dirty="0" smtClean="0"/>
              <a:t>能</a:t>
            </a:r>
            <a:r>
              <a:rPr lang="zh-CN" altLang="en-US" sz="2400" dirty="0" smtClean="0"/>
              <a:t>够清楚的解释带给客户的利益</a:t>
            </a:r>
            <a:endParaRPr lang="en-US" altLang="zh-CN" sz="2400" dirty="0" smtClean="0"/>
          </a:p>
          <a:p>
            <a:r>
              <a:rPr lang="zh-CN" altLang="en-US" sz="2400" dirty="0" smtClean="0">
                <a:latin typeface="微软雅黑" pitchFamily="34" charset="-122"/>
                <a:ea typeface="微软雅黑" pitchFamily="34" charset="-122"/>
              </a:rPr>
              <a:t>记</a:t>
            </a:r>
            <a:r>
              <a:rPr lang="zh-CN" altLang="en-US" sz="2400" dirty="0" smtClean="0">
                <a:latin typeface="微软雅黑" pitchFamily="34" charset="-122"/>
                <a:ea typeface="微软雅黑" pitchFamily="34" charset="-122"/>
              </a:rPr>
              <a:t>住：你的标题是为你的听众提供一个更美好的关于未来的憧憬。和你无关，但和听众的利益息息相关</a:t>
            </a:r>
            <a:endParaRPr lang="zh-CN" altLang="en-US" sz="2400" dirty="0">
              <a:latin typeface="微软雅黑" pitchFamily="34" charset="-122"/>
              <a:ea typeface="微软雅黑"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155448"/>
            <a:ext cx="8572560" cy="1252728"/>
          </a:xfrm>
        </p:spPr>
        <p:txBody>
          <a:bodyPr>
            <a:normAutofit/>
          </a:bodyPr>
          <a:lstStyle/>
          <a:p>
            <a:r>
              <a:rPr lang="en-US" altLang="zh-CN" dirty="0" smtClean="0">
                <a:latin typeface="微软雅黑" pitchFamily="34" charset="-122"/>
                <a:ea typeface="微软雅黑" pitchFamily="34" charset="-122"/>
              </a:rPr>
              <a:t>5. </a:t>
            </a:r>
            <a:r>
              <a:rPr lang="zh-CN" altLang="en-US" dirty="0" smtClean="0"/>
              <a:t>通</a:t>
            </a:r>
            <a:r>
              <a:rPr lang="zh-CN" altLang="en-US" dirty="0" smtClean="0"/>
              <a:t>向未来的路</a:t>
            </a:r>
            <a:endParaRPr lang="zh-CN" altLang="en-US" dirty="0">
              <a:solidFill>
                <a:srgbClr val="FF0000"/>
              </a:solidFill>
              <a:latin typeface="微软雅黑" pitchFamily="34" charset="-122"/>
              <a:ea typeface="微软雅黑" pitchFamily="34" charset="-122"/>
            </a:endParaRPr>
          </a:p>
        </p:txBody>
      </p:sp>
      <p:sp>
        <p:nvSpPr>
          <p:cNvPr id="3" name="内容占位符 2"/>
          <p:cNvSpPr>
            <a:spLocks noGrp="1"/>
          </p:cNvSpPr>
          <p:nvPr>
            <p:ph idx="1"/>
          </p:nvPr>
        </p:nvSpPr>
        <p:spPr>
          <a:xfrm>
            <a:off x="428596" y="1928802"/>
            <a:ext cx="8215370" cy="4429180"/>
          </a:xfrm>
        </p:spPr>
        <p:txBody>
          <a:bodyPr>
            <a:normAutofit/>
          </a:bodyPr>
          <a:lstStyle/>
          <a:p>
            <a:r>
              <a:rPr lang="zh-CN" altLang="en-US" sz="2400" dirty="0" smtClean="0">
                <a:latin typeface="微软雅黑" pitchFamily="34" charset="-122"/>
                <a:ea typeface="微软雅黑" pitchFamily="34" charset="-122"/>
              </a:rPr>
              <a:t>创建一个要点清单，向观众重点介绍你的产品、服务或倡议</a:t>
            </a:r>
            <a:endParaRPr lang="en-US" altLang="zh-CN" sz="2400" dirty="0" smtClean="0">
              <a:latin typeface="微软雅黑" pitchFamily="34" charset="-122"/>
              <a:ea typeface="微软雅黑" pitchFamily="34" charset="-122"/>
            </a:endParaRPr>
          </a:p>
          <a:p>
            <a:r>
              <a:rPr lang="zh-CN" altLang="en-US" sz="2400" dirty="0" smtClean="0"/>
              <a:t>对要点进行归类，最后只剩下三大类或三组，这三组将形成你的演讲的口头刚要（路线图）</a:t>
            </a:r>
            <a:endParaRPr lang="en-US" altLang="zh-CN" sz="2400" dirty="0" smtClean="0"/>
          </a:p>
          <a:p>
            <a:r>
              <a:rPr lang="zh-CN" altLang="en-US" sz="2400" dirty="0" smtClean="0"/>
              <a:t>根</a:t>
            </a:r>
            <a:r>
              <a:rPr lang="zh-CN" altLang="en-US" sz="2400" dirty="0" smtClean="0"/>
              <a:t>据三大要点，运用修辞手打加强陈述效果。</a:t>
            </a:r>
            <a:endParaRPr lang="zh-CN" altLang="en-US" sz="2400" dirty="0">
              <a:latin typeface="微软雅黑" pitchFamily="34" charset="-122"/>
              <a:ea typeface="微软雅黑" pitchFamily="3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155448"/>
            <a:ext cx="8572560" cy="1252728"/>
          </a:xfrm>
        </p:spPr>
        <p:txBody>
          <a:bodyPr>
            <a:normAutofit/>
          </a:bodyPr>
          <a:lstStyle/>
          <a:p>
            <a:r>
              <a:rPr lang="en-US" altLang="zh-CN" dirty="0" smtClean="0">
                <a:latin typeface="微软雅黑" pitchFamily="34" charset="-122"/>
                <a:ea typeface="微软雅黑" pitchFamily="34" charset="-122"/>
              </a:rPr>
              <a:t>6. </a:t>
            </a:r>
            <a:r>
              <a:rPr lang="zh-CN" altLang="en-US" dirty="0" smtClean="0"/>
              <a:t>如何描述竞争者</a:t>
            </a:r>
            <a:endParaRPr lang="zh-CN" altLang="en-US" dirty="0">
              <a:solidFill>
                <a:srgbClr val="FF0000"/>
              </a:solidFill>
              <a:latin typeface="微软雅黑" pitchFamily="34" charset="-122"/>
              <a:ea typeface="微软雅黑" pitchFamily="34" charset="-122"/>
            </a:endParaRPr>
          </a:p>
        </p:txBody>
      </p:sp>
      <p:sp>
        <p:nvSpPr>
          <p:cNvPr id="3" name="内容占位符 2"/>
          <p:cNvSpPr>
            <a:spLocks noGrp="1"/>
          </p:cNvSpPr>
          <p:nvPr>
            <p:ph idx="1"/>
          </p:nvPr>
        </p:nvSpPr>
        <p:spPr>
          <a:xfrm>
            <a:off x="428596" y="1928802"/>
            <a:ext cx="8215370" cy="4429180"/>
          </a:xfrm>
        </p:spPr>
        <p:txBody>
          <a:bodyPr>
            <a:normAutofit/>
          </a:bodyPr>
          <a:lstStyle/>
          <a:p>
            <a:r>
              <a:rPr lang="zh-CN" altLang="en-US" sz="2400" dirty="0" smtClean="0">
                <a:latin typeface="微软雅黑" pitchFamily="34" charset="-122"/>
                <a:ea typeface="微软雅黑" pitchFamily="34" charset="-122"/>
              </a:rPr>
              <a:t>在演讲中尽早引入对手，在提出解决方案前先告诉客户根本问题所在，提出“为什么我们需要这个”</a:t>
            </a:r>
            <a:endParaRPr lang="en-US" altLang="zh-CN" sz="2400" dirty="0" smtClean="0">
              <a:latin typeface="微软雅黑" pitchFamily="34" charset="-122"/>
              <a:ea typeface="微软雅黑" pitchFamily="34" charset="-122"/>
            </a:endParaRPr>
          </a:p>
          <a:p>
            <a:pPr>
              <a:buNone/>
            </a:pPr>
            <a:r>
              <a:rPr lang="zh-CN" altLang="en-US" sz="2400" dirty="0" smtClean="0"/>
              <a:t>（详细描述问题，使其具体化）</a:t>
            </a:r>
            <a:endParaRPr lang="en-US" altLang="zh-CN" sz="2400" dirty="0" smtClean="0"/>
          </a:p>
          <a:p>
            <a:r>
              <a:rPr lang="zh-CN" altLang="en-US" sz="2400" dirty="0" smtClean="0">
                <a:latin typeface="微软雅黑" pitchFamily="34" charset="-122"/>
                <a:ea typeface="微软雅黑" pitchFamily="34" charset="-122"/>
              </a:rPr>
              <a:t>记</a:t>
            </a:r>
            <a:r>
              <a:rPr lang="zh-CN" altLang="en-US" sz="2400" dirty="0" smtClean="0">
                <a:latin typeface="微软雅黑" pitchFamily="34" charset="-122"/>
                <a:ea typeface="微软雅黑" pitchFamily="34" charset="-122"/>
              </a:rPr>
              <a:t>住：“你解决什么问题”尤为重要，客户不关心你是谁，关键是如何解决他们的问题</a:t>
            </a:r>
            <a:endParaRPr lang="zh-CN" altLang="en-US" sz="2400" dirty="0">
              <a:latin typeface="微软雅黑" pitchFamily="34" charset="-122"/>
              <a:ea typeface="微软雅黑"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155448"/>
            <a:ext cx="8572560" cy="1252728"/>
          </a:xfrm>
        </p:spPr>
        <p:txBody>
          <a:bodyPr>
            <a:normAutofit/>
          </a:bodyPr>
          <a:lstStyle/>
          <a:p>
            <a:r>
              <a:rPr lang="en-US" altLang="zh-CN" dirty="0" smtClean="0">
                <a:latin typeface="微软雅黑" pitchFamily="34" charset="-122"/>
                <a:ea typeface="微软雅黑" pitchFamily="34" charset="-122"/>
              </a:rPr>
              <a:t>7. </a:t>
            </a:r>
            <a:r>
              <a:rPr lang="zh-CN" altLang="en-US" dirty="0" smtClean="0"/>
              <a:t>揭秘战无不胜的英雄</a:t>
            </a:r>
            <a:endParaRPr lang="zh-CN" altLang="en-US" dirty="0">
              <a:solidFill>
                <a:srgbClr val="FF0000"/>
              </a:solidFill>
              <a:latin typeface="微软雅黑" pitchFamily="34" charset="-122"/>
              <a:ea typeface="微软雅黑" pitchFamily="34" charset="-122"/>
            </a:endParaRPr>
          </a:p>
        </p:txBody>
      </p:sp>
      <p:sp>
        <p:nvSpPr>
          <p:cNvPr id="3" name="内容占位符 2"/>
          <p:cNvSpPr>
            <a:spLocks noGrp="1"/>
          </p:cNvSpPr>
          <p:nvPr>
            <p:ph idx="1"/>
          </p:nvPr>
        </p:nvSpPr>
        <p:spPr>
          <a:xfrm>
            <a:off x="428596" y="1928802"/>
            <a:ext cx="8215370" cy="4429180"/>
          </a:xfrm>
        </p:spPr>
        <p:txBody>
          <a:bodyPr>
            <a:normAutofit/>
          </a:bodyPr>
          <a:lstStyle/>
          <a:p>
            <a:r>
              <a:rPr lang="zh-CN" altLang="en-US" sz="2400" dirty="0" smtClean="0"/>
              <a:t>描</a:t>
            </a:r>
            <a:r>
              <a:rPr lang="zh-CN" altLang="en-US" sz="2400" dirty="0" smtClean="0"/>
              <a:t>述行业（或产品）的现状，进一步阐述你的愿景</a:t>
            </a:r>
            <a:endParaRPr lang="en-US" altLang="zh-CN" sz="2400" dirty="0" smtClean="0"/>
          </a:p>
          <a:p>
            <a:r>
              <a:rPr lang="zh-CN" altLang="en-US" sz="2400" dirty="0" smtClean="0"/>
              <a:t>树</a:t>
            </a:r>
            <a:r>
              <a:rPr lang="zh-CN" altLang="en-US" sz="2400" dirty="0" smtClean="0"/>
              <a:t>立竞争对手，请尽量用简单平实的语言来描述你的服务如何能帮助客户解决问题</a:t>
            </a:r>
            <a:endParaRPr lang="en-US" altLang="zh-CN" sz="2400" dirty="0" smtClean="0"/>
          </a:p>
          <a:p>
            <a:r>
              <a:rPr lang="zh-CN" altLang="en-US" sz="2400" dirty="0" smtClean="0"/>
              <a:t>记</a:t>
            </a:r>
            <a:r>
              <a:rPr lang="zh-CN" altLang="en-US" sz="2400" dirty="0" smtClean="0"/>
              <a:t>住：乔布斯认为，你必须有一个想法，或树立一个靶子式的问题，或者发现一个有待纠正的错误，保持激情的坚持下去。</a:t>
            </a:r>
            <a:endParaRPr lang="zh-CN" altLang="en-US" sz="2400" dirty="0">
              <a:latin typeface="微软雅黑" pitchFamily="34" charset="-122"/>
              <a:ea typeface="微软雅黑"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34" y="3429000"/>
            <a:ext cx="7901014" cy="2571768"/>
          </a:xfrm>
        </p:spPr>
        <p:txBody>
          <a:bodyPr>
            <a:normAutofit/>
          </a:bodyPr>
          <a:lstStyle/>
          <a:p>
            <a:pPr marL="576072" indent="-457200">
              <a:buFont typeface="+mj-lt"/>
              <a:buAutoNum type="arabicPeriod"/>
            </a:pPr>
            <a:r>
              <a:rPr lang="zh-CN" altLang="en-US" sz="2000" dirty="0" smtClean="0">
                <a:latin typeface="微软雅黑" pitchFamily="34" charset="-122"/>
                <a:ea typeface="微软雅黑" pitchFamily="34" charset="-122"/>
              </a:rPr>
              <a:t>讲述一个故事或提出一个观点，激发观众的兴趣</a:t>
            </a:r>
            <a:endParaRPr lang="en-US" altLang="zh-CN" sz="2000" dirty="0" smtClean="0">
              <a:latin typeface="微软雅黑" pitchFamily="34" charset="-122"/>
              <a:ea typeface="微软雅黑" pitchFamily="34" charset="-122"/>
            </a:endParaRPr>
          </a:p>
          <a:p>
            <a:pPr marL="576072" indent="-457200">
              <a:buFont typeface="+mj-lt"/>
              <a:buAutoNum type="arabicPeriod"/>
            </a:pPr>
            <a:r>
              <a:rPr lang="zh-CN" altLang="en-US" sz="2000" dirty="0" smtClean="0"/>
              <a:t>抛</a:t>
            </a:r>
            <a:r>
              <a:rPr lang="zh-CN" altLang="en-US" sz="2000" dirty="0" smtClean="0"/>
              <a:t>出一个问题，必须得到解决或回答</a:t>
            </a:r>
            <a:endParaRPr lang="en-US" altLang="zh-CN" sz="2000" dirty="0" smtClean="0"/>
          </a:p>
          <a:p>
            <a:pPr marL="576072" indent="-457200">
              <a:buFont typeface="+mj-lt"/>
              <a:buAutoNum type="arabicPeriod"/>
            </a:pPr>
            <a:r>
              <a:rPr lang="zh-CN" altLang="en-US" sz="2000" dirty="0" smtClean="0">
                <a:latin typeface="微软雅黑" pitchFamily="34" charset="-122"/>
                <a:ea typeface="微软雅黑" pitchFamily="34" charset="-122"/>
              </a:rPr>
              <a:t>对</a:t>
            </a:r>
            <a:r>
              <a:rPr lang="zh-CN" altLang="en-US" sz="2000" dirty="0" smtClean="0">
                <a:latin typeface="微软雅黑" pitchFamily="34" charset="-122"/>
                <a:ea typeface="微软雅黑" pitchFamily="34" charset="-122"/>
              </a:rPr>
              <a:t>你提出的问题给出一个答案</a:t>
            </a:r>
            <a:endParaRPr lang="en-US" altLang="zh-CN" sz="2000" dirty="0" smtClean="0">
              <a:latin typeface="微软雅黑" pitchFamily="34" charset="-122"/>
              <a:ea typeface="微软雅黑" pitchFamily="34" charset="-122"/>
            </a:endParaRPr>
          </a:p>
          <a:p>
            <a:pPr marL="576072" indent="-457200">
              <a:buFont typeface="+mj-lt"/>
              <a:buAutoNum type="arabicPeriod"/>
            </a:pPr>
            <a:r>
              <a:rPr lang="zh-CN" altLang="en-US" sz="2000" dirty="0" smtClean="0"/>
              <a:t>描</a:t>
            </a:r>
            <a:r>
              <a:rPr lang="zh-CN" altLang="en-US" sz="2000" dirty="0" smtClean="0"/>
              <a:t>述采纳你的解决方案能带来的具体利益</a:t>
            </a:r>
            <a:endParaRPr lang="en-US" altLang="zh-CN" sz="2000" dirty="0" smtClean="0"/>
          </a:p>
          <a:p>
            <a:pPr marL="576072" indent="-457200">
              <a:buFont typeface="+mj-lt"/>
              <a:buAutoNum type="arabicPeriod"/>
            </a:pPr>
            <a:r>
              <a:rPr lang="zh-CN" altLang="en-US" sz="2000" dirty="0" smtClean="0"/>
              <a:t>号</a:t>
            </a:r>
            <a:r>
              <a:rPr lang="zh-CN" altLang="en-US" sz="2000" dirty="0" smtClean="0"/>
              <a:t>召听众行动起来！</a:t>
            </a:r>
            <a:endParaRPr lang="zh-CN" altLang="en-US" sz="2000" dirty="0">
              <a:latin typeface="微软雅黑" pitchFamily="34" charset="-122"/>
              <a:ea typeface="微软雅黑" pitchFamily="34" charset="-122"/>
            </a:endParaRPr>
          </a:p>
        </p:txBody>
      </p:sp>
      <p:sp>
        <p:nvSpPr>
          <p:cNvPr id="5" name="标题 4"/>
          <p:cNvSpPr>
            <a:spLocks noGrp="1"/>
          </p:cNvSpPr>
          <p:nvPr>
            <p:ph type="title"/>
          </p:nvPr>
        </p:nvSpPr>
        <p:spPr>
          <a:xfrm>
            <a:off x="500034" y="714356"/>
            <a:ext cx="8072494" cy="3071834"/>
          </a:xfrm>
        </p:spPr>
        <p:txBody>
          <a:bodyPr>
            <a:normAutofit fontScale="90000"/>
          </a:bodyPr>
          <a:lstStyle/>
          <a:p>
            <a:pPr lvl="0">
              <a:lnSpc>
                <a:spcPct val="150000"/>
              </a:lnSpc>
            </a:pPr>
            <a:r>
              <a:rPr lang="zh-CN" altLang="en-US" sz="5300" dirty="0" smtClean="0"/>
              <a:t>乔布斯演讲遵</a:t>
            </a:r>
            <a:r>
              <a:rPr lang="zh-CN" altLang="en-US" sz="5300" dirty="0" smtClean="0"/>
              <a:t>照：</a:t>
            </a:r>
            <a:r>
              <a:rPr lang="en-US" altLang="zh-CN" dirty="0" smtClean="0"/>
              <a:t/>
            </a:r>
            <a:br>
              <a:rPr lang="en-US" altLang="zh-CN" dirty="0" smtClean="0"/>
            </a:br>
            <a:r>
              <a:rPr lang="zh-CN" altLang="en-US" sz="4000" dirty="0" smtClean="0">
                <a:solidFill>
                  <a:srgbClr val="FF0000"/>
                </a:solidFill>
              </a:rPr>
              <a:t>亚</a:t>
            </a:r>
            <a:r>
              <a:rPr lang="zh-CN" altLang="en-US" sz="4000" dirty="0" smtClean="0">
                <a:solidFill>
                  <a:srgbClr val="FF0000"/>
                </a:solidFill>
              </a:rPr>
              <a:t>里士多德经典的五要素原则</a:t>
            </a:r>
            <a:r>
              <a:rPr lang="zh-CN" altLang="en-US" sz="4000" dirty="0" smtClean="0">
                <a:solidFill>
                  <a:srgbClr val="FF0000"/>
                </a:solidFill>
              </a:rPr>
              <a:t>，</a:t>
            </a:r>
            <a:r>
              <a:rPr lang="en-US" altLang="zh-CN" sz="4000" dirty="0" smtClean="0">
                <a:solidFill>
                  <a:srgbClr val="FF0000"/>
                </a:solidFill>
              </a:rPr>
              <a:t/>
            </a:r>
            <a:br>
              <a:rPr lang="en-US" altLang="zh-CN" sz="4000" dirty="0" smtClean="0">
                <a:solidFill>
                  <a:srgbClr val="FF0000"/>
                </a:solidFill>
              </a:rPr>
            </a:br>
            <a:r>
              <a:rPr lang="zh-CN" altLang="en-US" sz="4000" dirty="0" smtClean="0">
                <a:solidFill>
                  <a:srgbClr val="FF0000"/>
                </a:solidFill>
              </a:rPr>
              <a:t>树</a:t>
            </a:r>
            <a:r>
              <a:rPr lang="zh-CN" altLang="en-US" sz="4000" dirty="0" smtClean="0">
                <a:solidFill>
                  <a:srgbClr val="FF0000"/>
                </a:solidFill>
              </a:rPr>
              <a:t>立一个有说服力的观</a:t>
            </a:r>
            <a:r>
              <a:rPr lang="zh-CN" altLang="en-US" sz="4000" dirty="0" smtClean="0">
                <a:solidFill>
                  <a:srgbClr val="FF0000"/>
                </a:solidFill>
              </a:rPr>
              <a:t>点：</a:t>
            </a:r>
            <a:r>
              <a:rPr lang="zh-CN" altLang="en-US" dirty="0" smtClean="0">
                <a:solidFill>
                  <a:srgbClr val="FF0000"/>
                </a:solidFill>
              </a:rPr>
              <a:t/>
            </a:r>
            <a:br>
              <a:rPr lang="zh-CN" altLang="en-US" dirty="0" smtClean="0">
                <a:solidFill>
                  <a:srgbClr val="FF0000"/>
                </a:solidFill>
              </a:rPr>
            </a:br>
            <a:endParaRPr lang="zh-CN" altLang="en-US" dirty="0">
              <a:solidFill>
                <a:srgbClr val="FF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155448"/>
            <a:ext cx="8572560" cy="1252728"/>
          </a:xfrm>
        </p:spPr>
        <p:txBody>
          <a:bodyPr>
            <a:normAutofit/>
          </a:bodyPr>
          <a:lstStyle/>
          <a:p>
            <a:r>
              <a:rPr lang="en-US" altLang="zh-CN" dirty="0" smtClean="0">
                <a:latin typeface="微软雅黑" pitchFamily="34" charset="-122"/>
                <a:ea typeface="微软雅黑" pitchFamily="34" charset="-122"/>
              </a:rPr>
              <a:t>8. </a:t>
            </a:r>
            <a:r>
              <a:rPr lang="zh-CN" altLang="en-US" dirty="0" smtClean="0"/>
              <a:t>让</a:t>
            </a:r>
            <a:r>
              <a:rPr lang="en-US" altLang="zh-CN" dirty="0" err="1" smtClean="0"/>
              <a:t>ppt</a:t>
            </a:r>
            <a:r>
              <a:rPr lang="zh-CN" altLang="en-US" dirty="0" smtClean="0"/>
              <a:t>返璞归真</a:t>
            </a:r>
            <a:endParaRPr lang="zh-CN" altLang="en-US" dirty="0">
              <a:solidFill>
                <a:srgbClr val="FF0000"/>
              </a:solidFill>
              <a:latin typeface="微软雅黑" pitchFamily="34" charset="-122"/>
              <a:ea typeface="微软雅黑" pitchFamily="34" charset="-122"/>
            </a:endParaRPr>
          </a:p>
        </p:txBody>
      </p:sp>
      <p:sp>
        <p:nvSpPr>
          <p:cNvPr id="3" name="内容占位符 2"/>
          <p:cNvSpPr>
            <a:spLocks noGrp="1"/>
          </p:cNvSpPr>
          <p:nvPr>
            <p:ph idx="1"/>
          </p:nvPr>
        </p:nvSpPr>
        <p:spPr>
          <a:xfrm>
            <a:off x="428596" y="1928802"/>
            <a:ext cx="8215370" cy="4429180"/>
          </a:xfrm>
        </p:spPr>
        <p:txBody>
          <a:bodyPr>
            <a:normAutofit/>
          </a:bodyPr>
          <a:lstStyle/>
          <a:p>
            <a:r>
              <a:rPr lang="zh-CN" altLang="en-US" sz="2400" dirty="0" smtClean="0">
                <a:latin typeface="微软雅黑" pitchFamily="34" charset="-122"/>
                <a:ea typeface="微软雅黑" pitchFamily="34" charset="-122"/>
              </a:rPr>
              <a:t>避免使用标准的要点提示，应首选图片</a:t>
            </a:r>
            <a:endParaRPr lang="en-US" altLang="zh-CN" sz="2400" dirty="0" smtClean="0">
              <a:latin typeface="微软雅黑" pitchFamily="34" charset="-122"/>
              <a:ea typeface="微软雅黑" pitchFamily="34" charset="-122"/>
            </a:endParaRPr>
          </a:p>
          <a:p>
            <a:r>
              <a:rPr lang="zh-CN" altLang="en-US" sz="2400" dirty="0" smtClean="0"/>
              <a:t>聚</a:t>
            </a:r>
            <a:r>
              <a:rPr lang="zh-CN" altLang="en-US" sz="2400" dirty="0" smtClean="0"/>
              <a:t>焦图片，补充说明</a:t>
            </a:r>
            <a:endParaRPr lang="en-US" altLang="zh-CN" sz="2400" dirty="0" smtClean="0"/>
          </a:p>
          <a:p>
            <a:r>
              <a:rPr lang="zh-CN" altLang="en-US" sz="2400" dirty="0" smtClean="0">
                <a:latin typeface="微软雅黑" pitchFamily="34" charset="-122"/>
                <a:ea typeface="微软雅黑" pitchFamily="34" charset="-122"/>
              </a:rPr>
              <a:t>记</a:t>
            </a:r>
            <a:r>
              <a:rPr lang="zh-CN" altLang="en-US" sz="2400" dirty="0" smtClean="0">
                <a:latin typeface="微软雅黑" pitchFamily="34" charset="-122"/>
                <a:ea typeface="微软雅黑" pitchFamily="34" charset="-122"/>
              </a:rPr>
              <a:t>住：如果你无法简单解释，就说明你没有理解透彻</a:t>
            </a:r>
            <a:endParaRPr lang="zh-CN" altLang="en-US" sz="2400" dirty="0">
              <a:latin typeface="微软雅黑" pitchFamily="34" charset="-122"/>
              <a:ea typeface="微软雅黑" pitchFamily="3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155448"/>
            <a:ext cx="8572560" cy="1252728"/>
          </a:xfrm>
        </p:spPr>
        <p:txBody>
          <a:bodyPr>
            <a:normAutofit/>
          </a:bodyPr>
          <a:lstStyle/>
          <a:p>
            <a:r>
              <a:rPr lang="en-US" altLang="zh-CN" dirty="0" smtClean="0">
                <a:latin typeface="微软雅黑" pitchFamily="34" charset="-122"/>
                <a:ea typeface="微软雅黑" pitchFamily="34" charset="-122"/>
              </a:rPr>
              <a:t>9. </a:t>
            </a:r>
            <a:r>
              <a:rPr lang="zh-CN" altLang="en-US" dirty="0" smtClean="0"/>
              <a:t>精</a:t>
            </a:r>
            <a:r>
              <a:rPr lang="zh-CN" altLang="en-US" dirty="0" smtClean="0"/>
              <a:t>心修饰数字</a:t>
            </a:r>
            <a:endParaRPr lang="zh-CN" altLang="en-US" dirty="0">
              <a:solidFill>
                <a:srgbClr val="FF0000"/>
              </a:solidFill>
              <a:latin typeface="微软雅黑" pitchFamily="34" charset="-122"/>
              <a:ea typeface="微软雅黑" pitchFamily="34" charset="-122"/>
            </a:endParaRPr>
          </a:p>
        </p:txBody>
      </p:sp>
      <p:sp>
        <p:nvSpPr>
          <p:cNvPr id="3" name="内容占位符 2"/>
          <p:cNvSpPr>
            <a:spLocks noGrp="1"/>
          </p:cNvSpPr>
          <p:nvPr>
            <p:ph idx="1"/>
          </p:nvPr>
        </p:nvSpPr>
        <p:spPr>
          <a:xfrm>
            <a:off x="428596" y="1928802"/>
            <a:ext cx="8215370" cy="4429180"/>
          </a:xfrm>
        </p:spPr>
        <p:txBody>
          <a:bodyPr>
            <a:normAutofit/>
          </a:bodyPr>
          <a:lstStyle/>
          <a:p>
            <a:r>
              <a:rPr lang="zh-CN" altLang="en-US" sz="2400" dirty="0" smtClean="0">
                <a:latin typeface="微软雅黑" pitchFamily="34" charset="-122"/>
                <a:ea typeface="微软雅黑" pitchFamily="34" charset="-122"/>
              </a:rPr>
              <a:t>运用数据是演讲的关键主题。</a:t>
            </a:r>
            <a:endParaRPr lang="en-US" altLang="zh-CN" sz="2400" dirty="0" smtClean="0">
              <a:latin typeface="微软雅黑" pitchFamily="34" charset="-122"/>
              <a:ea typeface="微软雅黑" pitchFamily="34" charset="-122"/>
            </a:endParaRPr>
          </a:p>
          <a:p>
            <a:r>
              <a:rPr lang="zh-CN" altLang="en-US" sz="2400" dirty="0" smtClean="0"/>
              <a:t>不</a:t>
            </a:r>
            <a:r>
              <a:rPr lang="zh-CN" altLang="en-US" sz="2400" dirty="0" smtClean="0"/>
              <a:t>要一次性抛出太多数据，让听众难以接受</a:t>
            </a:r>
            <a:endParaRPr lang="en-US" altLang="zh-CN" sz="2400" dirty="0" smtClean="0"/>
          </a:p>
          <a:p>
            <a:r>
              <a:rPr lang="zh-CN" altLang="en-US" sz="2400" dirty="0" smtClean="0">
                <a:latin typeface="微软雅黑" pitchFamily="34" charset="-122"/>
                <a:ea typeface="微软雅黑" pitchFamily="34" charset="-122"/>
              </a:rPr>
              <a:t>数</a:t>
            </a:r>
            <a:r>
              <a:rPr lang="zh-CN" altLang="en-US" sz="2400" dirty="0" smtClean="0">
                <a:latin typeface="微软雅黑" pitchFamily="34" charset="-122"/>
                <a:ea typeface="微软雅黑" pitchFamily="34" charset="-122"/>
              </a:rPr>
              <a:t>据具体化并与读者建立关联</a:t>
            </a:r>
            <a:endParaRPr lang="en-US" altLang="zh-CN" sz="2400" dirty="0" smtClean="0">
              <a:latin typeface="微软雅黑" pitchFamily="34" charset="-122"/>
              <a:ea typeface="微软雅黑" pitchFamily="34" charset="-122"/>
            </a:endParaRPr>
          </a:p>
          <a:p>
            <a:r>
              <a:rPr lang="zh-CN" altLang="en-US" sz="2400" dirty="0" smtClean="0"/>
              <a:t>运</a:t>
            </a:r>
            <a:r>
              <a:rPr lang="zh-CN" altLang="en-US" sz="2400" dirty="0" smtClean="0"/>
              <a:t>用修辞手法，用比喻修饰你的数字</a:t>
            </a:r>
            <a:endParaRPr lang="zh-CN" altLang="en-US" sz="2400" dirty="0">
              <a:latin typeface="微软雅黑" pitchFamily="34" charset="-122"/>
              <a:ea typeface="微软雅黑" pitchFamily="3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155448"/>
            <a:ext cx="8572560" cy="1252728"/>
          </a:xfrm>
        </p:spPr>
        <p:txBody>
          <a:bodyPr>
            <a:normAutofit/>
          </a:bodyPr>
          <a:lstStyle/>
          <a:p>
            <a:r>
              <a:rPr lang="en-US" altLang="zh-CN" dirty="0" smtClean="0">
                <a:latin typeface="微软雅黑" pitchFamily="34" charset="-122"/>
                <a:ea typeface="微软雅黑" pitchFamily="34" charset="-122"/>
              </a:rPr>
              <a:t>10. </a:t>
            </a:r>
            <a:r>
              <a:rPr lang="zh-CN" altLang="en-US" dirty="0" smtClean="0"/>
              <a:t>那</a:t>
            </a:r>
            <a:r>
              <a:rPr lang="zh-CN" altLang="en-US" dirty="0" smtClean="0"/>
              <a:t>些超酷的词汇</a:t>
            </a:r>
            <a:endParaRPr lang="zh-CN" altLang="en-US" dirty="0">
              <a:solidFill>
                <a:srgbClr val="FF0000"/>
              </a:solidFill>
              <a:latin typeface="微软雅黑" pitchFamily="34" charset="-122"/>
              <a:ea typeface="微软雅黑" pitchFamily="34" charset="-122"/>
            </a:endParaRPr>
          </a:p>
        </p:txBody>
      </p:sp>
      <p:sp>
        <p:nvSpPr>
          <p:cNvPr id="3" name="内容占位符 2"/>
          <p:cNvSpPr>
            <a:spLocks noGrp="1"/>
          </p:cNvSpPr>
          <p:nvPr>
            <p:ph idx="1"/>
          </p:nvPr>
        </p:nvSpPr>
        <p:spPr>
          <a:xfrm>
            <a:off x="428596" y="1928802"/>
            <a:ext cx="8215370" cy="4429180"/>
          </a:xfrm>
        </p:spPr>
        <p:txBody>
          <a:bodyPr>
            <a:normAutofit/>
          </a:bodyPr>
          <a:lstStyle/>
          <a:p>
            <a:r>
              <a:rPr lang="zh-CN" altLang="en-US" sz="2400" dirty="0" smtClean="0">
                <a:latin typeface="微软雅黑" pitchFamily="34" charset="-122"/>
                <a:ea typeface="微软雅黑" pitchFamily="34" charset="-122"/>
              </a:rPr>
              <a:t>删除多余的语言、专业术语和行话</a:t>
            </a:r>
            <a:endParaRPr lang="en-US" altLang="zh-CN" sz="2400" dirty="0" smtClean="0">
              <a:latin typeface="微软雅黑" pitchFamily="34" charset="-122"/>
              <a:ea typeface="微软雅黑" pitchFamily="34" charset="-122"/>
            </a:endParaRPr>
          </a:p>
          <a:p>
            <a:r>
              <a:rPr lang="zh-CN" altLang="en-US" sz="2400" dirty="0" smtClean="0"/>
              <a:t>编</a:t>
            </a:r>
            <a:r>
              <a:rPr lang="zh-CN" altLang="en-US" sz="2400" dirty="0" smtClean="0"/>
              <a:t>辑、编辑、再编辑；删除、删除、再删除</a:t>
            </a:r>
            <a:endParaRPr lang="en-US" altLang="zh-CN" sz="2400" dirty="0" smtClean="0"/>
          </a:p>
          <a:p>
            <a:r>
              <a:rPr lang="zh-CN" altLang="en-US" sz="2400" dirty="0" smtClean="0">
                <a:latin typeface="微软雅黑" pitchFamily="34" charset="-122"/>
                <a:ea typeface="微软雅黑" pitchFamily="34" charset="-122"/>
              </a:rPr>
              <a:t>不</a:t>
            </a:r>
            <a:r>
              <a:rPr lang="zh-CN" altLang="en-US" sz="2400" dirty="0" smtClean="0">
                <a:latin typeface="微软雅黑" pitchFamily="34" charset="-122"/>
                <a:ea typeface="微软雅黑" pitchFamily="34" charset="-122"/>
              </a:rPr>
              <a:t>断分析语言的可理解性</a:t>
            </a:r>
            <a:endParaRPr lang="zh-CN" altLang="en-US" sz="2400" dirty="0">
              <a:latin typeface="微软雅黑" pitchFamily="34" charset="-122"/>
              <a:ea typeface="微软雅黑" pitchFamily="3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155448"/>
            <a:ext cx="8572560" cy="1252728"/>
          </a:xfrm>
        </p:spPr>
        <p:txBody>
          <a:bodyPr>
            <a:normAutofit/>
          </a:bodyPr>
          <a:lstStyle/>
          <a:p>
            <a:r>
              <a:rPr lang="en-US" altLang="zh-CN" dirty="0" smtClean="0">
                <a:latin typeface="微软雅黑" pitchFamily="34" charset="-122"/>
                <a:ea typeface="微软雅黑" pitchFamily="34" charset="-122"/>
              </a:rPr>
              <a:t>11. </a:t>
            </a:r>
            <a:r>
              <a:rPr lang="zh-CN" altLang="en-US" dirty="0" smtClean="0"/>
              <a:t>让演讲自然流畅</a:t>
            </a:r>
            <a:endParaRPr lang="zh-CN" altLang="en-US" dirty="0">
              <a:solidFill>
                <a:srgbClr val="FF0000"/>
              </a:solidFill>
              <a:latin typeface="微软雅黑" pitchFamily="34" charset="-122"/>
              <a:ea typeface="微软雅黑" pitchFamily="34" charset="-122"/>
            </a:endParaRPr>
          </a:p>
        </p:txBody>
      </p:sp>
      <p:sp>
        <p:nvSpPr>
          <p:cNvPr id="3" name="内容占位符 2"/>
          <p:cNvSpPr>
            <a:spLocks noGrp="1"/>
          </p:cNvSpPr>
          <p:nvPr>
            <p:ph idx="1"/>
          </p:nvPr>
        </p:nvSpPr>
        <p:spPr>
          <a:xfrm>
            <a:off x="428596" y="1928802"/>
            <a:ext cx="8215370" cy="4429180"/>
          </a:xfrm>
        </p:spPr>
        <p:txBody>
          <a:bodyPr>
            <a:normAutofit/>
          </a:bodyPr>
          <a:lstStyle/>
          <a:p>
            <a:r>
              <a:rPr lang="zh-CN" altLang="en-US" sz="2400" dirty="0" smtClean="0"/>
              <a:t>练</a:t>
            </a:r>
            <a:r>
              <a:rPr lang="zh-CN" altLang="en-US" sz="2400" dirty="0" smtClean="0"/>
              <a:t>习、练习、再练习</a:t>
            </a:r>
            <a:endParaRPr lang="en-US" altLang="zh-CN" sz="2400" dirty="0" smtClean="0"/>
          </a:p>
          <a:p>
            <a:r>
              <a:rPr lang="zh-CN" altLang="en-US" sz="2400" dirty="0" smtClean="0">
                <a:latin typeface="微软雅黑" pitchFamily="34" charset="-122"/>
                <a:ea typeface="微软雅黑" pitchFamily="34" charset="-122"/>
              </a:rPr>
              <a:t>准</a:t>
            </a:r>
            <a:r>
              <a:rPr lang="zh-CN" altLang="en-US" sz="2400" dirty="0" smtClean="0">
                <a:latin typeface="微软雅黑" pitchFamily="34" charset="-122"/>
                <a:ea typeface="微软雅黑" pitchFamily="34" charset="-122"/>
              </a:rPr>
              <a:t>确的知道自己要将的内容、要何时讲、要如何讲</a:t>
            </a:r>
            <a:endParaRPr lang="en-US" altLang="zh-CN" sz="2400" dirty="0" smtClean="0">
              <a:latin typeface="微软雅黑" pitchFamily="34" charset="-122"/>
              <a:ea typeface="微软雅黑" pitchFamily="34" charset="-122"/>
            </a:endParaRPr>
          </a:p>
          <a:p>
            <a:r>
              <a:rPr lang="zh-CN" altLang="en-US" sz="2400" dirty="0" smtClean="0"/>
              <a:t>记</a:t>
            </a:r>
            <a:r>
              <a:rPr lang="zh-CN" altLang="en-US" sz="2400" dirty="0" smtClean="0"/>
              <a:t>住：要在一个领域成为专家，至少要练习</a:t>
            </a:r>
            <a:r>
              <a:rPr lang="en-US" altLang="zh-CN" sz="2400" dirty="0" smtClean="0"/>
              <a:t>10000</a:t>
            </a:r>
            <a:r>
              <a:rPr lang="zh-CN" altLang="en-US" sz="2400" dirty="0" smtClean="0"/>
              <a:t>个小时</a:t>
            </a:r>
            <a:endParaRPr lang="zh-CN" altLang="en-US" sz="2400" dirty="0">
              <a:latin typeface="微软雅黑" pitchFamily="34" charset="-122"/>
              <a:ea typeface="微软雅黑" pitchFamily="3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1538" y="2500306"/>
            <a:ext cx="7286708" cy="1500198"/>
          </a:xfrm>
        </p:spPr>
        <p:txBody>
          <a:bodyPr>
            <a:noAutofit/>
          </a:bodyPr>
          <a:lstStyle/>
          <a:p>
            <a:pPr algn="ctr"/>
            <a:r>
              <a:rPr lang="zh-CN" altLang="en-US" sz="5400" dirty="0" smtClean="0">
                <a:solidFill>
                  <a:srgbClr val="FF0000"/>
                </a:solidFill>
                <a:latin typeface="微软雅黑" pitchFamily="34" charset="-122"/>
                <a:ea typeface="微软雅黑" pitchFamily="34" charset="-122"/>
              </a:rPr>
              <a:t>好学若饥，谦卑若愚！</a:t>
            </a:r>
            <a:endParaRPr lang="zh-CN" altLang="en-US" sz="5400" dirty="0">
              <a:solidFill>
                <a:srgbClr val="FF0000"/>
              </a:solidFill>
              <a:latin typeface="微软雅黑" pitchFamily="34" charset="-122"/>
              <a:ea typeface="微软雅黑"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1538" y="2890652"/>
            <a:ext cx="7286676" cy="1252728"/>
          </a:xfrm>
        </p:spPr>
        <p:txBody>
          <a:bodyPr>
            <a:normAutofit/>
          </a:bodyPr>
          <a:lstStyle/>
          <a:p>
            <a:pPr algn="ctr"/>
            <a:r>
              <a:rPr lang="zh-CN" altLang="en-US" sz="6000" dirty="0" smtClean="0">
                <a:solidFill>
                  <a:srgbClr val="FF0000"/>
                </a:solidFill>
                <a:latin typeface="微软雅黑" pitchFamily="34" charset="-122"/>
                <a:ea typeface="微软雅黑" pitchFamily="34" charset="-122"/>
              </a:rPr>
              <a:t>伟大演讲的</a:t>
            </a:r>
            <a:r>
              <a:rPr lang="en-US" altLang="zh-CN" sz="6000" dirty="0" smtClean="0">
                <a:solidFill>
                  <a:srgbClr val="FF0000"/>
                </a:solidFill>
                <a:latin typeface="微软雅黑" pitchFamily="34" charset="-122"/>
                <a:ea typeface="微软雅黑" pitchFamily="34" charset="-122"/>
              </a:rPr>
              <a:t>8</a:t>
            </a:r>
            <a:r>
              <a:rPr lang="zh-CN" altLang="en-US" sz="6000" dirty="0" smtClean="0">
                <a:solidFill>
                  <a:srgbClr val="FF0000"/>
                </a:solidFill>
                <a:latin typeface="微软雅黑" pitchFamily="34" charset="-122"/>
                <a:ea typeface="微软雅黑" pitchFamily="34" charset="-122"/>
              </a:rPr>
              <a:t>要素？</a:t>
            </a:r>
            <a:endParaRPr lang="zh-CN" altLang="en-US" sz="6000" dirty="0">
              <a:solidFill>
                <a:srgbClr val="FF0000"/>
              </a:solidFill>
              <a:latin typeface="微软雅黑" pitchFamily="34" charset="-122"/>
              <a:ea typeface="微软雅黑"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155448"/>
            <a:ext cx="8572560" cy="1252728"/>
          </a:xfrm>
        </p:spPr>
        <p:txBody>
          <a:bodyPr/>
          <a:lstStyle/>
          <a:p>
            <a:r>
              <a:rPr lang="zh-CN" altLang="en-US" dirty="0" smtClean="0">
                <a:latin typeface="微软雅黑" pitchFamily="34" charset="-122"/>
                <a:ea typeface="微软雅黑" pitchFamily="34" charset="-122"/>
              </a:rPr>
              <a:t>伟大演讲</a:t>
            </a:r>
            <a:r>
              <a:rPr lang="en-US" altLang="zh-CN" dirty="0" smtClean="0">
                <a:latin typeface="微软雅黑" pitchFamily="34" charset="-122"/>
                <a:ea typeface="微软雅黑" pitchFamily="34" charset="-122"/>
              </a:rPr>
              <a:t>8</a:t>
            </a:r>
            <a:r>
              <a:rPr lang="zh-CN" altLang="en-US" dirty="0" smtClean="0">
                <a:latin typeface="微软雅黑" pitchFamily="34" charset="-122"/>
                <a:ea typeface="微软雅黑" pitchFamily="34" charset="-122"/>
              </a:rPr>
              <a:t>要素</a:t>
            </a:r>
            <a:r>
              <a:rPr lang="en-US" altLang="zh-CN" dirty="0" smtClean="0">
                <a:latin typeface="微软雅黑" pitchFamily="34" charset="-122"/>
                <a:ea typeface="微软雅黑" pitchFamily="34" charset="-122"/>
              </a:rPr>
              <a:t>:     </a:t>
            </a:r>
            <a:r>
              <a:rPr lang="zh-CN" altLang="en-US" dirty="0" smtClean="0">
                <a:solidFill>
                  <a:srgbClr val="FF0000"/>
                </a:solidFill>
                <a:latin typeface="微软雅黑" pitchFamily="34" charset="-122"/>
                <a:ea typeface="微软雅黑" pitchFamily="34" charset="-122"/>
              </a:rPr>
              <a:t>精悍的标题</a:t>
            </a:r>
            <a:endParaRPr lang="zh-CN" altLang="en-US" dirty="0">
              <a:solidFill>
                <a:srgbClr val="FF0000"/>
              </a:solidFill>
              <a:latin typeface="微软雅黑" pitchFamily="34" charset="-122"/>
              <a:ea typeface="微软雅黑" pitchFamily="34" charset="-122"/>
            </a:endParaRPr>
          </a:p>
        </p:txBody>
      </p:sp>
      <p:sp>
        <p:nvSpPr>
          <p:cNvPr id="3" name="内容占位符 2"/>
          <p:cNvSpPr>
            <a:spLocks noGrp="1"/>
          </p:cNvSpPr>
          <p:nvPr>
            <p:ph idx="1"/>
          </p:nvPr>
        </p:nvSpPr>
        <p:spPr>
          <a:xfrm>
            <a:off x="428596" y="1928802"/>
            <a:ext cx="8401080" cy="4429180"/>
          </a:xfrm>
        </p:spPr>
        <p:txBody>
          <a:bodyPr>
            <a:normAutofit/>
          </a:bodyPr>
          <a:lstStyle/>
          <a:p>
            <a:r>
              <a:rPr lang="zh-CN" altLang="zh-CN" sz="2400" dirty="0" smtClean="0">
                <a:latin typeface="微软雅黑" pitchFamily="34" charset="-122"/>
                <a:ea typeface="微软雅黑" pitchFamily="34" charset="-122"/>
              </a:rPr>
              <a:t>你</a:t>
            </a:r>
            <a:r>
              <a:rPr lang="zh-CN" altLang="zh-CN" sz="2400" dirty="0" smtClean="0">
                <a:latin typeface="微软雅黑" pitchFamily="34" charset="-122"/>
                <a:ea typeface="微软雅黑" pitchFamily="34" charset="-122"/>
              </a:rPr>
              <a:t>想带给观众的最伟大的想法是什么</a:t>
            </a:r>
            <a:r>
              <a:rPr lang="zh-CN" altLang="zh-CN"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r>
              <a:rPr lang="zh-CN" altLang="zh-CN" sz="2400" dirty="0" smtClean="0">
                <a:latin typeface="微软雅黑" pitchFamily="34" charset="-122"/>
                <a:ea typeface="微软雅黑" pitchFamily="34" charset="-122"/>
              </a:rPr>
              <a:t>注意</a:t>
            </a:r>
            <a:r>
              <a:rPr lang="en-US" altLang="zh-CN" sz="2400" dirty="0" smtClean="0">
                <a:latin typeface="微软雅黑" pitchFamily="34" charset="-122"/>
                <a:ea typeface="微软雅黑" pitchFamily="34" charset="-122"/>
              </a:rPr>
              <a:t>: </a:t>
            </a:r>
            <a:r>
              <a:rPr lang="zh-CN" altLang="zh-CN" sz="2400" dirty="0" smtClean="0">
                <a:latin typeface="微软雅黑" pitchFamily="34" charset="-122"/>
                <a:ea typeface="微软雅黑" pitchFamily="34" charset="-122"/>
              </a:rPr>
              <a:t>标</a:t>
            </a:r>
            <a:r>
              <a:rPr lang="zh-CN" altLang="zh-CN" sz="2400" dirty="0" smtClean="0">
                <a:latin typeface="微软雅黑" pitchFamily="34" charset="-122"/>
                <a:ea typeface="微软雅黑" pitchFamily="34" charset="-122"/>
              </a:rPr>
              <a:t>题应当简短易记，并以主谓宾的语序出现</a:t>
            </a:r>
            <a:r>
              <a:rPr lang="zh-CN" altLang="zh-CN"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lvl="1"/>
            <a:r>
              <a:rPr lang="en-US" altLang="zh-CN" sz="2000" dirty="0" smtClean="0">
                <a:latin typeface="微软雅黑" pitchFamily="34" charset="-122"/>
                <a:ea typeface="微软雅黑" pitchFamily="34" charset="-122"/>
              </a:rPr>
              <a:t>“</a:t>
            </a:r>
            <a:r>
              <a:rPr lang="zh-CN" altLang="zh-CN" sz="2000" dirty="0" smtClean="0">
                <a:latin typeface="微软雅黑" pitchFamily="34" charset="-122"/>
                <a:ea typeface="微软雅黑" pitchFamily="34" charset="-122"/>
              </a:rPr>
              <a:t>今天，苹果重新发明了手机！</a:t>
            </a:r>
            <a:r>
              <a:rPr lang="en-US" altLang="zh-CN" sz="2000" dirty="0" smtClean="0">
                <a:latin typeface="微软雅黑" pitchFamily="34" charset="-122"/>
                <a:ea typeface="微软雅黑" pitchFamily="34" charset="-122"/>
              </a:rPr>
              <a:t>”</a:t>
            </a:r>
            <a:endParaRPr lang="zh-CN" altLang="zh-CN" sz="2000" dirty="0" smtClean="0">
              <a:latin typeface="微软雅黑" pitchFamily="34" charset="-122"/>
              <a:ea typeface="微软雅黑" pitchFamily="34" charset="-122"/>
            </a:endParaRPr>
          </a:p>
          <a:p>
            <a:pPr lvl="1"/>
            <a:r>
              <a:rPr lang="en-US" altLang="zh-CN" sz="2000" dirty="0" smtClean="0">
                <a:latin typeface="微软雅黑" pitchFamily="34" charset="-122"/>
                <a:ea typeface="微软雅黑" pitchFamily="34" charset="-122"/>
              </a:rPr>
              <a:t>“</a:t>
            </a:r>
            <a:r>
              <a:rPr lang="zh-CN" altLang="zh-CN" sz="2000" dirty="0" smtClean="0">
                <a:latin typeface="微软雅黑" pitchFamily="34" charset="-122"/>
                <a:ea typeface="微软雅黑" pitchFamily="34" charset="-122"/>
              </a:rPr>
              <a:t>超薄苹果！超强功能！</a:t>
            </a:r>
            <a:r>
              <a:rPr lang="en-US" altLang="zh-CN" sz="2000" dirty="0" smtClean="0">
                <a:latin typeface="微软雅黑" pitchFamily="34" charset="-122"/>
                <a:ea typeface="微软雅黑" pitchFamily="34" charset="-122"/>
              </a:rPr>
              <a:t>”</a:t>
            </a:r>
            <a:endParaRPr lang="zh-CN" altLang="zh-CN" sz="2000" dirty="0" smtClean="0">
              <a:latin typeface="微软雅黑" pitchFamily="34" charset="-122"/>
              <a:ea typeface="微软雅黑" pitchFamily="34" charset="-122"/>
            </a:endParaRPr>
          </a:p>
          <a:p>
            <a:pPr lvl="1"/>
            <a:r>
              <a:rPr lang="en-US" altLang="zh-CN" sz="2000" dirty="0" smtClean="0">
                <a:latin typeface="微软雅黑" pitchFamily="34" charset="-122"/>
                <a:ea typeface="微软雅黑" pitchFamily="34" charset="-122"/>
              </a:rPr>
              <a:t>“</a:t>
            </a:r>
            <a:r>
              <a:rPr lang="zh-CN" altLang="zh-CN" sz="2000" dirty="0" smtClean="0">
                <a:latin typeface="微软雅黑" pitchFamily="34" charset="-122"/>
                <a:ea typeface="微软雅黑" pitchFamily="34" charset="-122"/>
              </a:rPr>
              <a:t>苹果发布 雪豹 新操作系统</a:t>
            </a:r>
            <a:r>
              <a:rPr lang="en-US" altLang="zh-CN" sz="2000" dirty="0" smtClean="0">
                <a:latin typeface="微软雅黑" pitchFamily="34" charset="-122"/>
                <a:ea typeface="微软雅黑" pitchFamily="34" charset="-122"/>
              </a:rPr>
              <a:t> ”</a:t>
            </a:r>
            <a:endParaRPr lang="zh-CN" altLang="zh-CN" sz="2000" dirty="0" smtClean="0">
              <a:latin typeface="微软雅黑" pitchFamily="34" charset="-122"/>
              <a:ea typeface="微软雅黑" pitchFamily="34" charset="-122"/>
            </a:endParaRPr>
          </a:p>
          <a:p>
            <a:pPr lvl="1"/>
            <a:r>
              <a:rPr lang="en-US" altLang="zh-CN" sz="2000" dirty="0" smtClean="0">
                <a:latin typeface="微软雅黑" pitchFamily="34" charset="-122"/>
                <a:ea typeface="微软雅黑" pitchFamily="34" charset="-122"/>
              </a:rPr>
              <a:t>“</a:t>
            </a:r>
            <a:r>
              <a:rPr lang="zh-CN" altLang="zh-CN" sz="2000" dirty="0" smtClean="0">
                <a:latin typeface="微软雅黑" pitchFamily="34" charset="-122"/>
                <a:ea typeface="微软雅黑" pitchFamily="34" charset="-122"/>
              </a:rPr>
              <a:t>苹果</a:t>
            </a:r>
            <a:r>
              <a:rPr lang="en-US" altLang="zh-CN" sz="2000" dirty="0" smtClean="0">
                <a:latin typeface="微软雅黑" pitchFamily="34" charset="-122"/>
                <a:ea typeface="微软雅黑" pitchFamily="34" charset="-122"/>
              </a:rPr>
              <a:t>iPod</a:t>
            </a:r>
            <a:r>
              <a:rPr lang="zh-CN" altLang="zh-CN" sz="2000" dirty="0" smtClean="0">
                <a:latin typeface="微软雅黑" pitchFamily="34" charset="-122"/>
                <a:ea typeface="微软雅黑" pitchFamily="34" charset="-122"/>
              </a:rPr>
              <a:t>瘦身</a:t>
            </a:r>
            <a:r>
              <a:rPr lang="en-US" altLang="zh-CN" sz="2000" dirty="0" smtClean="0">
                <a:latin typeface="微软雅黑" pitchFamily="34" charset="-122"/>
                <a:ea typeface="微软雅黑" pitchFamily="34" charset="-122"/>
              </a:rPr>
              <a:t>”</a:t>
            </a:r>
            <a:endParaRPr lang="zh-CN" altLang="en-US" sz="2000" dirty="0">
              <a:latin typeface="微软雅黑" pitchFamily="34" charset="-122"/>
              <a:ea typeface="微软雅黑"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155448"/>
            <a:ext cx="8572560" cy="1252728"/>
          </a:xfrm>
        </p:spPr>
        <p:txBody>
          <a:bodyPr/>
          <a:lstStyle/>
          <a:p>
            <a:r>
              <a:rPr lang="zh-CN" altLang="en-US" dirty="0" smtClean="0">
                <a:latin typeface="微软雅黑" pitchFamily="34" charset="-122"/>
                <a:ea typeface="微软雅黑" pitchFamily="34" charset="-122"/>
              </a:rPr>
              <a:t>伟大演讲</a:t>
            </a:r>
            <a:r>
              <a:rPr lang="en-US" altLang="zh-CN" dirty="0" smtClean="0">
                <a:latin typeface="微软雅黑" pitchFamily="34" charset="-122"/>
                <a:ea typeface="微软雅黑" pitchFamily="34" charset="-122"/>
              </a:rPr>
              <a:t>8</a:t>
            </a:r>
            <a:r>
              <a:rPr lang="zh-CN" altLang="en-US" dirty="0" smtClean="0">
                <a:latin typeface="微软雅黑" pitchFamily="34" charset="-122"/>
                <a:ea typeface="微软雅黑" pitchFamily="34" charset="-122"/>
              </a:rPr>
              <a:t>要素</a:t>
            </a:r>
            <a:r>
              <a:rPr lang="en-US" altLang="zh-CN" dirty="0" smtClean="0">
                <a:latin typeface="微软雅黑" pitchFamily="34" charset="-122"/>
                <a:ea typeface="微软雅黑" pitchFamily="34" charset="-122"/>
              </a:rPr>
              <a:t>:     </a:t>
            </a:r>
            <a:r>
              <a:rPr lang="zh-CN" altLang="en-US" dirty="0" smtClean="0">
                <a:solidFill>
                  <a:srgbClr val="FF0000"/>
                </a:solidFill>
                <a:latin typeface="微软雅黑" pitchFamily="34" charset="-122"/>
                <a:ea typeface="微软雅黑" pitchFamily="34" charset="-122"/>
              </a:rPr>
              <a:t>激情声明</a:t>
            </a:r>
            <a:endParaRPr lang="zh-CN" altLang="en-US" dirty="0">
              <a:solidFill>
                <a:srgbClr val="FF0000"/>
              </a:solidFill>
              <a:latin typeface="微软雅黑" pitchFamily="34" charset="-122"/>
              <a:ea typeface="微软雅黑" pitchFamily="34" charset="-122"/>
            </a:endParaRPr>
          </a:p>
        </p:txBody>
      </p:sp>
      <p:sp>
        <p:nvSpPr>
          <p:cNvPr id="3" name="内容占位符 2"/>
          <p:cNvSpPr>
            <a:spLocks noGrp="1"/>
          </p:cNvSpPr>
          <p:nvPr>
            <p:ph idx="1"/>
          </p:nvPr>
        </p:nvSpPr>
        <p:spPr>
          <a:xfrm>
            <a:off x="428596" y="1928802"/>
            <a:ext cx="8401080" cy="4429180"/>
          </a:xfrm>
        </p:spPr>
        <p:txBody>
          <a:bodyPr>
            <a:normAutofit/>
          </a:bodyPr>
          <a:lstStyle/>
          <a:p>
            <a:r>
              <a:rPr lang="en-US" altLang="zh-CN" sz="2400" dirty="0" smtClean="0">
                <a:latin typeface="微软雅黑" pitchFamily="34" charset="-122"/>
                <a:ea typeface="微软雅黑" pitchFamily="34" charset="-122"/>
              </a:rPr>
              <a:t>“</a:t>
            </a:r>
            <a:r>
              <a:rPr lang="zh-CN" altLang="zh-CN" sz="2400" dirty="0" smtClean="0">
                <a:latin typeface="微软雅黑" pitchFamily="34" charset="-122"/>
                <a:ea typeface="微软雅黑" pitchFamily="34" charset="-122"/>
              </a:rPr>
              <a:t>公共演讲之父</a:t>
            </a:r>
            <a:r>
              <a:rPr lang="en-US" altLang="zh-CN" sz="2400" dirty="0" smtClean="0">
                <a:latin typeface="微软雅黑" pitchFamily="34" charset="-122"/>
                <a:ea typeface="微软雅黑" pitchFamily="34" charset="-122"/>
              </a:rPr>
              <a:t>”</a:t>
            </a:r>
            <a:r>
              <a:rPr lang="zh-CN" altLang="zh-CN" sz="2400" dirty="0" smtClean="0">
                <a:latin typeface="微软雅黑" pitchFamily="34" charset="-122"/>
                <a:ea typeface="微软雅黑" pitchFamily="34" charset="-122"/>
              </a:rPr>
              <a:t>亚里士多德相信成功的演讲者都有一种</a:t>
            </a:r>
            <a:r>
              <a:rPr lang="en-US" altLang="zh-CN" sz="2400" dirty="0" smtClean="0">
                <a:latin typeface="微软雅黑" pitchFamily="34" charset="-122"/>
                <a:ea typeface="微软雅黑" pitchFamily="34" charset="-122"/>
              </a:rPr>
              <a:t>“</a:t>
            </a:r>
            <a:r>
              <a:rPr lang="zh-CN" altLang="zh-CN" sz="2400" dirty="0" smtClean="0">
                <a:latin typeface="微软雅黑" pitchFamily="34" charset="-122"/>
                <a:ea typeface="微软雅黑" pitchFamily="34" charset="-122"/>
              </a:rPr>
              <a:t>精神病态</a:t>
            </a:r>
            <a:r>
              <a:rPr lang="en-US" altLang="zh-CN" sz="2400" dirty="0" smtClean="0">
                <a:latin typeface="微软雅黑" pitchFamily="34" charset="-122"/>
                <a:ea typeface="微软雅黑" pitchFamily="34" charset="-122"/>
              </a:rPr>
              <a:t>”</a:t>
            </a:r>
            <a:r>
              <a:rPr lang="zh-CN" altLang="zh-CN" sz="2400" dirty="0" smtClean="0">
                <a:latin typeface="微软雅黑" pitchFamily="34" charset="-122"/>
                <a:ea typeface="微软雅黑" pitchFamily="34" charset="-122"/>
              </a:rPr>
              <a:t>，对演讲主题充满激</a:t>
            </a:r>
            <a:r>
              <a:rPr lang="zh-CN" altLang="zh-CN" sz="2400" dirty="0" smtClean="0">
                <a:latin typeface="微软雅黑" pitchFamily="34" charset="-122"/>
                <a:ea typeface="微软雅黑" pitchFamily="34" charset="-122"/>
              </a:rPr>
              <a:t>情</a:t>
            </a:r>
            <a:endParaRPr lang="en-US" altLang="zh-CN" sz="2400" dirty="0" smtClean="0">
              <a:latin typeface="微软雅黑" pitchFamily="34" charset="-122"/>
              <a:ea typeface="微软雅黑" pitchFamily="34" charset="-122"/>
            </a:endParaRPr>
          </a:p>
          <a:p>
            <a:r>
              <a:rPr lang="zh-CN" altLang="zh-CN" sz="2400" dirty="0" smtClean="0">
                <a:latin typeface="微软雅黑" pitchFamily="34" charset="-122"/>
                <a:ea typeface="微软雅黑" pitchFamily="34" charset="-122"/>
              </a:rPr>
              <a:t>请</a:t>
            </a:r>
            <a:r>
              <a:rPr lang="zh-CN" altLang="zh-CN" sz="2400" dirty="0" smtClean="0">
                <a:latin typeface="微软雅黑" pitchFamily="34" charset="-122"/>
                <a:ea typeface="微软雅黑" pitchFamily="34" charset="-122"/>
              </a:rPr>
              <a:t>花几分钟的时间填空，作为对演讲激情所作的声明</a:t>
            </a:r>
            <a:r>
              <a:rPr lang="zh-CN" altLang="zh-CN"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lvl="1"/>
            <a:r>
              <a:rPr lang="en-US" altLang="zh-CN" sz="2000" dirty="0" smtClean="0">
                <a:latin typeface="微软雅黑" pitchFamily="34" charset="-122"/>
                <a:ea typeface="微软雅黑" pitchFamily="34" charset="-122"/>
              </a:rPr>
              <a:t>“</a:t>
            </a:r>
            <a:r>
              <a:rPr lang="zh-CN" altLang="zh-CN" sz="2000" dirty="0" smtClean="0">
                <a:latin typeface="微软雅黑" pitchFamily="34" charset="-122"/>
                <a:ea typeface="微软雅黑" pitchFamily="34" charset="-122"/>
              </a:rPr>
              <a:t>我非常兴奋，因为此产品（公司、精神、功能等） 。</a:t>
            </a:r>
            <a:r>
              <a:rPr lang="en-US" altLang="zh-CN" sz="2000" dirty="0" smtClean="0">
                <a:latin typeface="微软雅黑" pitchFamily="34" charset="-122"/>
                <a:ea typeface="微软雅黑" pitchFamily="34" charset="-122"/>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155448"/>
            <a:ext cx="8572560" cy="1252728"/>
          </a:xfrm>
        </p:spPr>
        <p:txBody>
          <a:bodyPr>
            <a:normAutofit/>
          </a:bodyPr>
          <a:lstStyle/>
          <a:p>
            <a:r>
              <a:rPr lang="zh-CN" altLang="en-US" dirty="0" smtClean="0">
                <a:latin typeface="微软雅黑" pitchFamily="34" charset="-122"/>
                <a:ea typeface="微软雅黑" pitchFamily="34" charset="-122"/>
              </a:rPr>
              <a:t>伟大演讲</a:t>
            </a:r>
            <a:r>
              <a:rPr lang="en-US" altLang="zh-CN" dirty="0" smtClean="0">
                <a:latin typeface="微软雅黑" pitchFamily="34" charset="-122"/>
                <a:ea typeface="微软雅黑" pitchFamily="34" charset="-122"/>
              </a:rPr>
              <a:t>8</a:t>
            </a:r>
            <a:r>
              <a:rPr lang="zh-CN" altLang="en-US" dirty="0" smtClean="0">
                <a:latin typeface="微软雅黑" pitchFamily="34" charset="-122"/>
                <a:ea typeface="微软雅黑" pitchFamily="34" charset="-122"/>
              </a:rPr>
              <a:t>要素</a:t>
            </a:r>
            <a:r>
              <a:rPr lang="en-US" altLang="zh-CN" dirty="0" smtClean="0">
                <a:latin typeface="微软雅黑" pitchFamily="34" charset="-122"/>
                <a:ea typeface="微软雅黑" pitchFamily="34" charset="-122"/>
              </a:rPr>
              <a:t>:     </a:t>
            </a:r>
            <a:r>
              <a:rPr lang="en-US" altLang="zh-CN" dirty="0" smtClean="0">
                <a:solidFill>
                  <a:srgbClr val="FF0000"/>
                </a:solidFill>
                <a:latin typeface="微软雅黑" pitchFamily="34" charset="-122"/>
                <a:ea typeface="微软雅黑" pitchFamily="34" charset="-122"/>
              </a:rPr>
              <a:t>3</a:t>
            </a:r>
            <a:r>
              <a:rPr lang="zh-CN" altLang="en-US" dirty="0" smtClean="0">
                <a:solidFill>
                  <a:srgbClr val="FF0000"/>
                </a:solidFill>
                <a:latin typeface="微软雅黑" pitchFamily="34" charset="-122"/>
                <a:ea typeface="微软雅黑" pitchFamily="34" charset="-122"/>
              </a:rPr>
              <a:t>条关键信息</a:t>
            </a:r>
            <a:endParaRPr lang="zh-CN" altLang="en-US" dirty="0">
              <a:solidFill>
                <a:srgbClr val="FF0000"/>
              </a:solidFill>
              <a:latin typeface="微软雅黑" pitchFamily="34" charset="-122"/>
              <a:ea typeface="微软雅黑" pitchFamily="34" charset="-122"/>
            </a:endParaRPr>
          </a:p>
        </p:txBody>
      </p:sp>
      <p:sp>
        <p:nvSpPr>
          <p:cNvPr id="3" name="内容占位符 2"/>
          <p:cNvSpPr>
            <a:spLocks noGrp="1"/>
          </p:cNvSpPr>
          <p:nvPr>
            <p:ph idx="1"/>
          </p:nvPr>
        </p:nvSpPr>
        <p:spPr>
          <a:xfrm>
            <a:off x="428596" y="2000216"/>
            <a:ext cx="8143932" cy="4429180"/>
          </a:xfrm>
        </p:spPr>
        <p:txBody>
          <a:bodyPr>
            <a:normAutofit/>
          </a:bodyPr>
          <a:lstStyle/>
          <a:p>
            <a:r>
              <a:rPr lang="zh-CN" altLang="zh-CN" sz="2400" dirty="0" smtClean="0"/>
              <a:t>请</a:t>
            </a:r>
            <a:r>
              <a:rPr lang="zh-CN" altLang="zh-CN" sz="2400" dirty="0" smtClean="0"/>
              <a:t>写出</a:t>
            </a:r>
            <a:r>
              <a:rPr lang="en-US" altLang="zh-CN" sz="2400" dirty="0" smtClean="0"/>
              <a:t>3</a:t>
            </a:r>
            <a:r>
              <a:rPr lang="zh-CN" altLang="zh-CN" sz="2400" dirty="0" smtClean="0"/>
              <a:t>条你希望在场的听众接收到的信息，要做到使他们不用翻看笔记就能很容易地回想起信息的内容</a:t>
            </a:r>
            <a:r>
              <a:rPr lang="zh-CN" altLang="zh-CN" sz="2400" dirty="0" smtClean="0"/>
              <a:t>。</a:t>
            </a:r>
            <a:endParaRPr lang="en-US" altLang="zh-CN" sz="2400" dirty="0" smtClean="0"/>
          </a:p>
          <a:p>
            <a:r>
              <a:rPr lang="zh-CN" altLang="zh-CN" sz="2400" dirty="0" smtClean="0"/>
              <a:t>请记住</a:t>
            </a:r>
            <a:r>
              <a:rPr lang="zh-CN" altLang="en-US" sz="2400" dirty="0" smtClean="0"/>
              <a:t>：</a:t>
            </a:r>
            <a:r>
              <a:rPr lang="zh-CN" altLang="zh-CN" sz="2400" dirty="0" smtClean="0"/>
              <a:t>你</a:t>
            </a:r>
            <a:r>
              <a:rPr lang="zh-CN" altLang="zh-CN" sz="2400" dirty="0" smtClean="0"/>
              <a:t>的听众靠短时记忆能记住的只有</a:t>
            </a:r>
            <a:r>
              <a:rPr lang="en-US" altLang="zh-CN" sz="2400" dirty="0" smtClean="0"/>
              <a:t>3~4</a:t>
            </a:r>
            <a:r>
              <a:rPr lang="zh-CN" altLang="zh-CN" sz="2400" dirty="0" smtClean="0"/>
              <a:t>个要点。每个关键信息都必须有充分的素材来支持。</a:t>
            </a:r>
            <a:endParaRPr lang="zh-CN" altLang="zh-C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155448"/>
            <a:ext cx="8572560" cy="1252728"/>
          </a:xfrm>
        </p:spPr>
        <p:txBody>
          <a:bodyPr>
            <a:normAutofit/>
          </a:bodyPr>
          <a:lstStyle/>
          <a:p>
            <a:r>
              <a:rPr lang="zh-CN" altLang="en-US" dirty="0" smtClean="0">
                <a:latin typeface="微软雅黑" pitchFamily="34" charset="-122"/>
                <a:ea typeface="微软雅黑" pitchFamily="34" charset="-122"/>
              </a:rPr>
              <a:t>伟大演讲</a:t>
            </a:r>
            <a:r>
              <a:rPr lang="en-US" altLang="zh-CN" dirty="0" smtClean="0">
                <a:latin typeface="微软雅黑" pitchFamily="34" charset="-122"/>
                <a:ea typeface="微软雅黑" pitchFamily="34" charset="-122"/>
              </a:rPr>
              <a:t>8</a:t>
            </a:r>
            <a:r>
              <a:rPr lang="zh-CN" altLang="en-US" dirty="0" smtClean="0">
                <a:latin typeface="微软雅黑" pitchFamily="34" charset="-122"/>
                <a:ea typeface="微软雅黑" pitchFamily="34" charset="-122"/>
              </a:rPr>
              <a:t>要素</a:t>
            </a:r>
            <a:r>
              <a:rPr lang="en-US" altLang="zh-CN" dirty="0" smtClean="0">
                <a:latin typeface="微软雅黑" pitchFamily="34" charset="-122"/>
                <a:ea typeface="微软雅黑" pitchFamily="34" charset="-122"/>
              </a:rPr>
              <a:t>:     </a:t>
            </a:r>
            <a:r>
              <a:rPr lang="zh-CN" altLang="en-US" dirty="0" smtClean="0">
                <a:solidFill>
                  <a:srgbClr val="FF0000"/>
                </a:solidFill>
                <a:latin typeface="微软雅黑" pitchFamily="34" charset="-122"/>
                <a:ea typeface="微软雅黑" pitchFamily="34" charset="-122"/>
              </a:rPr>
              <a:t>隐喻和类比</a:t>
            </a:r>
            <a:endParaRPr lang="zh-CN" altLang="en-US" dirty="0">
              <a:solidFill>
                <a:srgbClr val="FF0000"/>
              </a:solidFill>
              <a:latin typeface="微软雅黑" pitchFamily="34" charset="-122"/>
              <a:ea typeface="微软雅黑" pitchFamily="34" charset="-122"/>
            </a:endParaRPr>
          </a:p>
        </p:txBody>
      </p:sp>
      <p:sp>
        <p:nvSpPr>
          <p:cNvPr id="3" name="内容占位符 2"/>
          <p:cNvSpPr>
            <a:spLocks noGrp="1"/>
          </p:cNvSpPr>
          <p:nvPr>
            <p:ph idx="1"/>
          </p:nvPr>
        </p:nvSpPr>
        <p:spPr>
          <a:xfrm>
            <a:off x="285720" y="1643050"/>
            <a:ext cx="8572528" cy="4857784"/>
          </a:xfrm>
        </p:spPr>
        <p:txBody>
          <a:bodyPr>
            <a:normAutofit lnSpcReduction="10000"/>
          </a:bodyPr>
          <a:lstStyle/>
          <a:p>
            <a:r>
              <a:rPr lang="zh-CN" altLang="zh-CN" sz="2800" dirty="0" smtClean="0"/>
              <a:t>何种修辞手法，令你的叙述更有吸引</a:t>
            </a:r>
            <a:r>
              <a:rPr lang="zh-CN" altLang="zh-CN" sz="2800" dirty="0" smtClean="0"/>
              <a:t>力</a:t>
            </a:r>
            <a:endParaRPr lang="en-US" altLang="zh-CN" sz="2800" dirty="0" smtClean="0"/>
          </a:p>
          <a:p>
            <a:pPr lvl="1"/>
            <a:r>
              <a:rPr lang="zh-CN" altLang="zh-CN" sz="2400" dirty="0" smtClean="0"/>
              <a:t>隐喻</a:t>
            </a:r>
            <a:r>
              <a:rPr lang="zh-CN" altLang="en-US" sz="2400" dirty="0" smtClean="0"/>
              <a:t>是</a:t>
            </a:r>
            <a:r>
              <a:rPr lang="zh-CN" altLang="zh-CN" sz="2400" dirty="0" smtClean="0"/>
              <a:t>创</a:t>
            </a:r>
            <a:r>
              <a:rPr lang="zh-CN" altLang="zh-CN" sz="2400" dirty="0" smtClean="0"/>
              <a:t>造者的经验</a:t>
            </a:r>
            <a:r>
              <a:rPr lang="zh-CN" altLang="zh-CN" sz="2400" dirty="0" smtClean="0"/>
              <a:t>和接</a:t>
            </a:r>
            <a:r>
              <a:rPr lang="zh-CN" altLang="zh-CN" sz="2400" dirty="0" smtClean="0"/>
              <a:t>受者的经验的相互融合</a:t>
            </a:r>
            <a:r>
              <a:rPr lang="zh-CN" altLang="zh-CN" sz="2400" dirty="0" smtClean="0"/>
              <a:t>。</a:t>
            </a:r>
            <a:endParaRPr lang="en-US" altLang="zh-CN" sz="2400" dirty="0" smtClean="0"/>
          </a:p>
          <a:p>
            <a:pPr lvl="2"/>
            <a:r>
              <a:rPr lang="zh-CN" altLang="en-US" sz="2000" dirty="0" smtClean="0"/>
              <a:t>例如：</a:t>
            </a:r>
            <a:r>
              <a:rPr lang="zh-CN" altLang="zh-CN" sz="2000" dirty="0" smtClean="0"/>
              <a:t> </a:t>
            </a:r>
            <a:r>
              <a:rPr lang="en-US" altLang="zh-CN" sz="2000" dirty="0" smtClean="0"/>
              <a:t>“</a:t>
            </a:r>
            <a:r>
              <a:rPr lang="zh-CN" altLang="zh-CN" sz="2000" dirty="0" smtClean="0"/>
              <a:t>电脑是我们所能想到的最出色的工具，苹果电脑就相当于</a:t>
            </a:r>
            <a:r>
              <a:rPr lang="en-US" altLang="zh-CN" sz="2000" dirty="0" smtClean="0"/>
              <a:t>21</a:t>
            </a:r>
            <a:r>
              <a:rPr lang="zh-CN" altLang="zh-CN" sz="2000" dirty="0" smtClean="0"/>
              <a:t>世纪人类的自行车。</a:t>
            </a:r>
            <a:r>
              <a:rPr lang="en-US" altLang="zh-CN" sz="2000" dirty="0" smtClean="0"/>
              <a:t>”</a:t>
            </a:r>
          </a:p>
          <a:p>
            <a:pPr lvl="1"/>
            <a:r>
              <a:rPr lang="zh-CN" altLang="zh-CN" sz="2400" dirty="0" smtClean="0"/>
              <a:t>类比是将特定事物附带的信息转移到其他特定事物之上的认知过程</a:t>
            </a:r>
            <a:r>
              <a:rPr lang="zh-CN" altLang="zh-CN" sz="2400" dirty="0" smtClean="0"/>
              <a:t>。</a:t>
            </a:r>
            <a:endParaRPr lang="en-US" altLang="zh-CN" sz="2400" dirty="0" smtClean="0"/>
          </a:p>
          <a:p>
            <a:pPr lvl="2"/>
            <a:r>
              <a:rPr lang="en-US" altLang="zh-CN" sz="2000" dirty="0" smtClean="0"/>
              <a:t>“</a:t>
            </a:r>
            <a:r>
              <a:rPr lang="zh-CN" altLang="zh-CN" sz="2000" dirty="0" smtClean="0"/>
              <a:t>微处理器就像是计算机的大脑</a:t>
            </a:r>
            <a:r>
              <a:rPr lang="en-US" altLang="zh-CN" sz="2000" dirty="0" smtClean="0"/>
              <a:t>”</a:t>
            </a:r>
          </a:p>
          <a:p>
            <a:pPr lvl="2"/>
            <a:r>
              <a:rPr lang="zh-CN" altLang="zh-CN" sz="2000" dirty="0" smtClean="0"/>
              <a:t>很</a:t>
            </a:r>
            <a:r>
              <a:rPr lang="zh-CN" altLang="zh-CN" sz="2000" dirty="0" smtClean="0"/>
              <a:t>多人说</a:t>
            </a:r>
            <a:r>
              <a:rPr lang="en-US" altLang="zh-CN" sz="2000" dirty="0" smtClean="0"/>
              <a:t>iTunes</a:t>
            </a:r>
            <a:r>
              <a:rPr lang="zh-CN" altLang="zh-CN" sz="2000" dirty="0" smtClean="0"/>
              <a:t>是他们最喜爱的</a:t>
            </a:r>
            <a:r>
              <a:rPr lang="en-US" altLang="zh-CN" sz="2000" dirty="0" smtClean="0"/>
              <a:t>Windows</a:t>
            </a:r>
            <a:r>
              <a:rPr lang="zh-CN" altLang="zh-CN" sz="2000" dirty="0" smtClean="0"/>
              <a:t>应用程序之一，</a:t>
            </a:r>
            <a:r>
              <a:rPr lang="en-US" altLang="zh-CN" sz="2000" dirty="0" smtClean="0"/>
              <a:t>“</a:t>
            </a:r>
            <a:r>
              <a:rPr lang="zh-CN" altLang="zh-CN" sz="2000" dirty="0" smtClean="0"/>
              <a:t>这简直就像给一个在炼狱中饱受煎熬的人递上一杯冰水</a:t>
            </a:r>
            <a:r>
              <a:rPr lang="en-US" altLang="zh-CN" sz="2000" dirty="0" smtClean="0"/>
              <a:t>”</a:t>
            </a:r>
            <a:r>
              <a:rPr lang="zh-CN" altLang="zh-CN" sz="2000" dirty="0" smtClean="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155448"/>
            <a:ext cx="8572560" cy="1252728"/>
          </a:xfrm>
        </p:spPr>
        <p:txBody>
          <a:bodyPr>
            <a:normAutofit/>
          </a:bodyPr>
          <a:lstStyle/>
          <a:p>
            <a:r>
              <a:rPr lang="zh-CN" altLang="en-US" dirty="0" smtClean="0">
                <a:latin typeface="微软雅黑" pitchFamily="34" charset="-122"/>
                <a:ea typeface="微软雅黑" pitchFamily="34" charset="-122"/>
              </a:rPr>
              <a:t>伟大演讲</a:t>
            </a:r>
            <a:r>
              <a:rPr lang="en-US" altLang="zh-CN" dirty="0" smtClean="0">
                <a:latin typeface="微软雅黑" pitchFamily="34" charset="-122"/>
                <a:ea typeface="微软雅黑" pitchFamily="34" charset="-122"/>
              </a:rPr>
              <a:t>8</a:t>
            </a:r>
            <a:r>
              <a:rPr lang="zh-CN" altLang="en-US" dirty="0" smtClean="0">
                <a:latin typeface="微软雅黑" pitchFamily="34" charset="-122"/>
                <a:ea typeface="微软雅黑" pitchFamily="34" charset="-122"/>
              </a:rPr>
              <a:t>要素</a:t>
            </a:r>
            <a:r>
              <a:rPr lang="en-US" altLang="zh-CN" dirty="0" smtClean="0">
                <a:latin typeface="微软雅黑" pitchFamily="34" charset="-122"/>
                <a:ea typeface="微软雅黑" pitchFamily="34" charset="-122"/>
              </a:rPr>
              <a:t>:     </a:t>
            </a:r>
            <a:r>
              <a:rPr lang="zh-CN" altLang="en-US" dirty="0" smtClean="0">
                <a:solidFill>
                  <a:srgbClr val="FF0000"/>
                </a:solidFill>
                <a:latin typeface="微软雅黑" pitchFamily="34" charset="-122"/>
                <a:ea typeface="微软雅黑" pitchFamily="34" charset="-122"/>
              </a:rPr>
              <a:t>加入视频资料</a:t>
            </a:r>
            <a:endParaRPr lang="zh-CN" altLang="en-US" dirty="0">
              <a:solidFill>
                <a:srgbClr val="FF0000"/>
              </a:solidFill>
              <a:latin typeface="微软雅黑" pitchFamily="34" charset="-122"/>
              <a:ea typeface="微软雅黑" pitchFamily="34" charset="-122"/>
            </a:endParaRPr>
          </a:p>
        </p:txBody>
      </p:sp>
      <p:sp>
        <p:nvSpPr>
          <p:cNvPr id="3" name="内容占位符 2"/>
          <p:cNvSpPr>
            <a:spLocks noGrp="1"/>
          </p:cNvSpPr>
          <p:nvPr>
            <p:ph idx="1"/>
          </p:nvPr>
        </p:nvSpPr>
        <p:spPr>
          <a:xfrm>
            <a:off x="357158" y="1857364"/>
            <a:ext cx="8358246" cy="4714908"/>
          </a:xfrm>
        </p:spPr>
        <p:txBody>
          <a:bodyPr>
            <a:normAutofit/>
          </a:bodyPr>
          <a:lstStyle/>
          <a:p>
            <a:r>
              <a:rPr lang="zh-CN" altLang="zh-CN" sz="2400" dirty="0" smtClean="0"/>
              <a:t>很少有演讲者会将视频嵌入他们的演讲中，乔布斯则习惯于在演讲中频繁地播放视频剪辑</a:t>
            </a:r>
            <a:r>
              <a:rPr lang="zh-CN" altLang="zh-CN" sz="2400" dirty="0" smtClean="0"/>
              <a:t>。</a:t>
            </a:r>
            <a:endParaRPr lang="en-US" altLang="zh-CN" sz="2400" dirty="0" smtClean="0"/>
          </a:p>
          <a:p>
            <a:r>
              <a:rPr lang="zh-CN" altLang="en-US" sz="2400" dirty="0" smtClean="0"/>
              <a:t>在演讲材料中嵌入视频剪辑有助于你突出演讲的效果。你可以展示广告片段、员工感言、产品介绍或该产品使用时的场面，甚至是客户的肯定评价。</a:t>
            </a:r>
            <a:endParaRPr lang="zh-CN" altLang="zh-C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155448"/>
            <a:ext cx="8572560" cy="1252728"/>
          </a:xfrm>
        </p:spPr>
        <p:txBody>
          <a:bodyPr>
            <a:normAutofit/>
          </a:bodyPr>
          <a:lstStyle/>
          <a:p>
            <a:r>
              <a:rPr lang="zh-CN" altLang="en-US" dirty="0" smtClean="0">
                <a:latin typeface="微软雅黑" pitchFamily="34" charset="-122"/>
                <a:ea typeface="微软雅黑" pitchFamily="34" charset="-122"/>
              </a:rPr>
              <a:t>伟大演讲</a:t>
            </a:r>
            <a:r>
              <a:rPr lang="en-US" altLang="zh-CN" dirty="0" smtClean="0">
                <a:latin typeface="微软雅黑" pitchFamily="34" charset="-122"/>
                <a:ea typeface="微软雅黑" pitchFamily="34" charset="-122"/>
              </a:rPr>
              <a:t>8</a:t>
            </a:r>
            <a:r>
              <a:rPr lang="zh-CN" altLang="en-US" dirty="0" smtClean="0">
                <a:latin typeface="微软雅黑" pitchFamily="34" charset="-122"/>
                <a:ea typeface="微软雅黑" pitchFamily="34" charset="-122"/>
              </a:rPr>
              <a:t>要素</a:t>
            </a:r>
            <a:r>
              <a:rPr lang="en-US" altLang="zh-CN" dirty="0" smtClean="0">
                <a:latin typeface="微软雅黑" pitchFamily="34" charset="-122"/>
                <a:ea typeface="微软雅黑" pitchFamily="34" charset="-122"/>
              </a:rPr>
              <a:t>:     </a:t>
            </a:r>
            <a:r>
              <a:rPr lang="zh-CN" altLang="en-US" dirty="0" smtClean="0">
                <a:solidFill>
                  <a:srgbClr val="FF0000"/>
                </a:solidFill>
                <a:latin typeface="微软雅黑" pitchFamily="34" charset="-122"/>
                <a:ea typeface="微软雅黑" pitchFamily="34" charset="-122"/>
              </a:rPr>
              <a:t>图表和道具</a:t>
            </a:r>
            <a:endParaRPr lang="zh-CN" altLang="en-US" dirty="0">
              <a:solidFill>
                <a:srgbClr val="FF0000"/>
              </a:solidFill>
              <a:latin typeface="微软雅黑" pitchFamily="34" charset="-122"/>
              <a:ea typeface="微软雅黑" pitchFamily="34" charset="-122"/>
            </a:endParaRPr>
          </a:p>
        </p:txBody>
      </p:sp>
      <p:sp>
        <p:nvSpPr>
          <p:cNvPr id="3" name="内容占位符 2"/>
          <p:cNvSpPr>
            <a:spLocks noGrp="1"/>
          </p:cNvSpPr>
          <p:nvPr>
            <p:ph idx="1"/>
          </p:nvPr>
        </p:nvSpPr>
        <p:spPr>
          <a:xfrm>
            <a:off x="428596" y="1857364"/>
            <a:ext cx="8286808" cy="4714908"/>
          </a:xfrm>
        </p:spPr>
        <p:txBody>
          <a:bodyPr>
            <a:normAutofit/>
          </a:bodyPr>
          <a:lstStyle/>
          <a:p>
            <a:r>
              <a:rPr lang="zh-CN" altLang="en-US" sz="2400" dirty="0" smtClean="0"/>
              <a:t>学习者分为：视觉型、听觉型和运动知觉型</a:t>
            </a:r>
            <a:r>
              <a:rPr lang="zh-CN" altLang="zh-CN" sz="2400" dirty="0" smtClean="0"/>
              <a:t>。</a:t>
            </a:r>
            <a:endParaRPr lang="en-US" altLang="zh-CN" sz="2400" dirty="0" smtClean="0"/>
          </a:p>
          <a:p>
            <a:r>
              <a:rPr lang="zh-CN" altLang="en-US" sz="2400" dirty="0" smtClean="0"/>
              <a:t>精彩的演讲不仅仅是</a:t>
            </a:r>
            <a:r>
              <a:rPr lang="zh-CN" altLang="en-US" sz="2400" dirty="0" smtClean="0"/>
              <a:t>幻灯</a:t>
            </a:r>
            <a:r>
              <a:rPr lang="zh-CN" altLang="en-US" sz="2400" dirty="0" smtClean="0"/>
              <a:t>片、也可使用</a:t>
            </a:r>
            <a:r>
              <a:rPr lang="zh-CN" altLang="en-US" sz="2400" dirty="0" smtClean="0"/>
              <a:t>白</a:t>
            </a:r>
            <a:r>
              <a:rPr lang="zh-CN" altLang="en-US" sz="2400" dirty="0" smtClean="0"/>
              <a:t>纸、纸质图表、或小道具（实物），让观众的感觉更加直接和鲜活。</a:t>
            </a:r>
            <a:endParaRPr lang="zh-CN" altLang="zh-CN" sz="24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模块">
  <a:themeElements>
    <a:clrScheme name="模块">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模块">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模块">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112</TotalTime>
  <Words>2056</Words>
  <Application>Microsoft Office PowerPoint</Application>
  <PresentationFormat>全屏显示(4:3)</PresentationFormat>
  <Paragraphs>89</Paragraphs>
  <Slides>24</Slides>
  <Notes>0</Notes>
  <HiddenSlides>0</HiddenSlides>
  <MMClips>0</MMClips>
  <ScaleCrop>false</ScaleCrop>
  <HeadingPairs>
    <vt:vector size="4" baseType="variant">
      <vt:variant>
        <vt:lpstr>主题</vt:lpstr>
      </vt:variant>
      <vt:variant>
        <vt:i4>1</vt:i4>
      </vt:variant>
      <vt:variant>
        <vt:lpstr>幻灯片标题</vt:lpstr>
      </vt:variant>
      <vt:variant>
        <vt:i4>24</vt:i4>
      </vt:variant>
    </vt:vector>
  </HeadingPairs>
  <TitlesOfParts>
    <vt:vector size="25" baseType="lpstr">
      <vt:lpstr>模块</vt:lpstr>
      <vt:lpstr>《乔布斯魔力演讲》之精髓</vt:lpstr>
      <vt:lpstr>乔布斯演讲遵照： 亚里士多德经典的五要素原则， 树立一个有说服力的观点： </vt:lpstr>
      <vt:lpstr>伟大演讲的8要素？</vt:lpstr>
      <vt:lpstr>伟大演讲8要素:     精悍的标题</vt:lpstr>
      <vt:lpstr>伟大演讲8要素:     激情声明</vt:lpstr>
      <vt:lpstr>伟大演讲8要素:     3条关键信息</vt:lpstr>
      <vt:lpstr>伟大演讲8要素:     隐喻和类比</vt:lpstr>
      <vt:lpstr>伟大演讲8要素:     加入视频资料</vt:lpstr>
      <vt:lpstr>伟大演讲8要素:     图表和道具</vt:lpstr>
      <vt:lpstr>伟大演讲8要素:     例证</vt:lpstr>
      <vt:lpstr>伟大演讲8要素:     出示第三方认可</vt:lpstr>
      <vt:lpstr>如何充分准备？</vt:lpstr>
      <vt:lpstr>1. 好故事是成功的一半</vt:lpstr>
      <vt:lpstr>2. 回答那个最重要的问题</vt:lpstr>
      <vt:lpstr>3. 我要成为救世主</vt:lpstr>
      <vt:lpstr>4. 你需要一个短标题</vt:lpstr>
      <vt:lpstr>5. 通向未来的路</vt:lpstr>
      <vt:lpstr>6. 如何描述竞争者</vt:lpstr>
      <vt:lpstr>7. 揭秘战无不胜的英雄</vt:lpstr>
      <vt:lpstr>8. 让ppt返璞归真</vt:lpstr>
      <vt:lpstr>9. 精心修饰数字</vt:lpstr>
      <vt:lpstr>10. 那些超酷的词汇</vt:lpstr>
      <vt:lpstr>11. 让演讲自然流畅</vt:lpstr>
      <vt:lpstr>好学若饥，谦卑若愚！</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《乔布斯魔力演讲》之精髓</dc:title>
  <dc:creator>helloworld</dc:creator>
  <cp:lastModifiedBy>helloworld</cp:lastModifiedBy>
  <cp:revision>18</cp:revision>
  <dcterms:created xsi:type="dcterms:W3CDTF">2011-06-13T01:19:36Z</dcterms:created>
  <dcterms:modified xsi:type="dcterms:W3CDTF">2011-06-13T03:11:59Z</dcterms:modified>
</cp:coreProperties>
</file>