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751" r:id="rId3"/>
    <p:sldId id="752" r:id="rId4"/>
    <p:sldId id="777" r:id="rId5"/>
    <p:sldId id="779" r:id="rId6"/>
    <p:sldId id="753" r:id="rId7"/>
    <p:sldId id="754" r:id="rId8"/>
    <p:sldId id="756" r:id="rId9"/>
    <p:sldId id="781" r:id="rId10"/>
    <p:sldId id="757" r:id="rId11"/>
    <p:sldId id="778" r:id="rId12"/>
    <p:sldId id="780" r:id="rId13"/>
    <p:sldId id="758" r:id="rId14"/>
    <p:sldId id="761" r:id="rId15"/>
    <p:sldId id="759" r:id="rId16"/>
    <p:sldId id="763" r:id="rId17"/>
    <p:sldId id="765" r:id="rId18"/>
    <p:sldId id="766" r:id="rId19"/>
    <p:sldId id="771" r:id="rId20"/>
    <p:sldId id="767" r:id="rId21"/>
    <p:sldId id="772" r:id="rId22"/>
    <p:sldId id="768" r:id="rId23"/>
    <p:sldId id="773" r:id="rId24"/>
    <p:sldId id="769" r:id="rId25"/>
    <p:sldId id="782" r:id="rId26"/>
    <p:sldId id="770" r:id="rId27"/>
    <p:sldId id="77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78"/>
    <a:srgbClr val="3333CC"/>
    <a:srgbClr val="0066FF"/>
    <a:srgbClr val="FDFBD3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1" autoAdjust="0"/>
    <p:restoredTop sz="90577" autoAdjust="0"/>
  </p:normalViewPr>
  <p:slideViewPr>
    <p:cSldViewPr>
      <p:cViewPr varScale="1">
        <p:scale>
          <a:sx n="106" d="100"/>
          <a:sy n="106" d="100"/>
        </p:scale>
        <p:origin x="184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course will cover mathematical tools to solve feasibility and optimization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52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47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0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8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64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91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07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general form the problem is really hard to solve. How could we restrict</a:t>
            </a:r>
            <a:r>
              <a:rPr lang="en-US" baseline="0" dirty="0" smtClean="0"/>
              <a:t> the constraints or objective function to make the problem easier to solve?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250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988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Optimal</a:t>
            </a:r>
            <a:r>
              <a:rPr lang="en-US" baseline="0" dirty="0" smtClean="0"/>
              <a:t> mix of surgical departments optimizing cost constraints, constrained by beds and operating room time and staff</a:t>
            </a:r>
          </a:p>
          <a:p>
            <a:r>
              <a:rPr lang="en-US" baseline="0" dirty="0" smtClean="0"/>
              <a:t>Minimizing operating costs while meeting constraints, use linear constraints to represent conservation requirements</a:t>
            </a:r>
          </a:p>
          <a:p>
            <a:r>
              <a:rPr lang="en-US" baseline="0" dirty="0" smtClean="0"/>
              <a:t>Analyze worst case time for people to evacuate when some probabilities of failure and capacities of routes</a:t>
            </a:r>
          </a:p>
          <a:p>
            <a:r>
              <a:rPr lang="en-US" baseline="0" dirty="0" smtClean="0"/>
              <a:t>Route communication network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4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Math programming is an important field in Operations Research</a:t>
            </a:r>
          </a:p>
          <a:p>
            <a:r>
              <a:rPr lang="en-US" dirty="0" smtClean="0"/>
              <a:t>A lot of people ask what is operations research? </a:t>
            </a:r>
            <a:r>
              <a:rPr lang="en-US" dirty="0" err="1" smtClean="0"/>
              <a:t>Def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from society</a:t>
            </a:r>
            <a:endParaRPr lang="en-US" dirty="0" smtClean="0"/>
          </a:p>
          <a:p>
            <a:r>
              <a:rPr lang="en-US" dirty="0" smtClean="0"/>
              <a:t>Some</a:t>
            </a:r>
            <a:r>
              <a:rPr lang="en-US" baseline="0" dirty="0" smtClean="0"/>
              <a:t> recent applications of OR in the news which use math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7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81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for whether donor-</a:t>
            </a:r>
            <a:r>
              <a:rPr lang="en-US" dirty="0" err="1" smtClean="0"/>
              <a:t>receipient</a:t>
            </a:r>
            <a:r>
              <a:rPr lang="en-US" dirty="0" smtClean="0"/>
              <a:t> kidney transplanted, optimize expected</a:t>
            </a:r>
            <a:r>
              <a:rPr lang="en-US" baseline="0" dirty="0" smtClean="0"/>
              <a:t> life outcomes, limit on length of cycles and transportation</a:t>
            </a:r>
            <a:endParaRPr lang="en-US" dirty="0" smtClean="0"/>
          </a:p>
          <a:p>
            <a:r>
              <a:rPr lang="en-US" dirty="0" smtClean="0"/>
              <a:t>Determining bus routes</a:t>
            </a:r>
          </a:p>
          <a:p>
            <a:r>
              <a:rPr lang="en-US" dirty="0" smtClean="0"/>
              <a:t>Airline</a:t>
            </a:r>
            <a:r>
              <a:rPr lang="en-US" baseline="0" dirty="0" smtClean="0"/>
              <a:t> crew scheduling</a:t>
            </a:r>
            <a:endParaRPr lang="en-US" dirty="0" smtClean="0"/>
          </a:p>
          <a:p>
            <a:r>
              <a:rPr lang="en-US" dirty="0" smtClean="0"/>
              <a:t>Creating</a:t>
            </a:r>
            <a:r>
              <a:rPr lang="en-US" baseline="0" dirty="0" smtClean="0"/>
              <a:t> voting districts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8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95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restoration: D = A+E</a:t>
            </a:r>
            <a:r>
              <a:rPr lang="en-US" baseline="0" dirty="0" smtClean="0"/>
              <a:t> (E sparse, A low rank)</a:t>
            </a:r>
          </a:p>
          <a:p>
            <a:r>
              <a:rPr lang="en-US" baseline="0" dirty="0" smtClean="0"/>
              <a:t>Minimize rank(A) + lambda* l1-norm (E)</a:t>
            </a:r>
          </a:p>
          <a:p>
            <a:r>
              <a:rPr lang="en-US" dirty="0" err="1" smtClean="0"/>
              <a:t>s.t.</a:t>
            </a:r>
            <a:r>
              <a:rPr lang="en-US" baseline="0" dirty="0" smtClean="0"/>
              <a:t> D = A+E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Separate background and foreground</a:t>
            </a:r>
          </a:p>
          <a:p>
            <a:r>
              <a:rPr lang="en-US" baseline="0" dirty="0" smtClean="0"/>
              <a:t>Video, image, sound processing</a:t>
            </a:r>
          </a:p>
          <a:p>
            <a:r>
              <a:rPr lang="en-US" baseline="0" dirty="0" smtClean="0"/>
              <a:t>Linear regression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365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lose convexity, then the problem becomes</a:t>
            </a:r>
            <a:r>
              <a:rPr lang="en-US" baseline="0" dirty="0" smtClean="0"/>
              <a:t> much harder and our mathematical tools sort of explode.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80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traveling salesman problem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41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class we will let problems motivate the models and we’ll have to consider several things when</a:t>
            </a:r>
            <a:r>
              <a:rPr lang="en-US" baseline="0" dirty="0" smtClean="0"/>
              <a:t> we create and solve our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341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want workflow to become natural so that when you encounter a problem you feel comfortable approaching it. Project at end of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29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bus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3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encode this problem in a mathematical format</a:t>
            </a:r>
          </a:p>
          <a:p>
            <a:r>
              <a:rPr lang="en-US" dirty="0" smtClean="0"/>
              <a:t>X</a:t>
            </a:r>
            <a:r>
              <a:rPr lang="en-US" baseline="0" dirty="0" smtClean="0"/>
              <a:t> represents range and format of variables (&gt;= 0, integer)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44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x = x1</a:t>
            </a:r>
            <a:r>
              <a:rPr lang="en-US" baseline="0" dirty="0" smtClean="0"/>
              <a:t>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9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have up arrows after every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46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 to veg out when you run out of your favorite cookies! Luckily you have baking ingredients on hand </a:t>
            </a:r>
            <a:r>
              <a:rPr lang="mr-IN" dirty="0" smtClean="0"/>
              <a:t>–</a:t>
            </a:r>
            <a:r>
              <a:rPr lang="en-US" dirty="0" smtClean="0"/>
              <a:t> want to recreate the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0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thing we have is the</a:t>
            </a:r>
            <a:r>
              <a:rPr lang="en-US" baseline="0" dirty="0" smtClean="0"/>
              <a:t> label and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69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33131-76A5-42A0-BF8E-B774CBD27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02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534400" cy="28956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mr9" charset="0"/>
                <a:cs typeface="cmr9" charset="0"/>
              </a:rPr>
              <a:t>Intro to Optimization</a:t>
            </a:r>
            <a:endParaRPr lang="en-US" dirty="0">
              <a:ea typeface="cmr9" charset="0"/>
              <a:cs typeface="cmr9" charset="0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1905000" y="3261272"/>
            <a:ext cx="5334000" cy="115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tx1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Alice Paul </a:t>
            </a: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ea typeface="cmr9" charset="0"/>
              <a:cs typeface="cmr9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093" y="36331"/>
            <a:ext cx="46658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are the Variables?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816" y="2177625"/>
            <a:ext cx="38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Write down the variables.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816" y="1153681"/>
            <a:ext cx="792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of a problem represent a possible solution. These are the unknowns or what we have control over.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093" y="36331"/>
            <a:ext cx="46658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are the Variables?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816" y="2177625"/>
            <a:ext cx="38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Write down the variables.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816" y="1153681"/>
            <a:ext cx="792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of a problem represent a possible solution. These are the unknowns or what we have control over.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1715" y="2667000"/>
                <a:ext cx="7239784" cy="2442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𝑐h𝑜𝑐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𝑐h𝑖𝑝𝑠</m:t>
                        </m:r>
                      </m:sub>
                    </m:sSub>
                  </m:oMath>
                </a14:m>
                <a:r>
                  <a:rPr lang="en-US" dirty="0" smtClean="0"/>
                  <a:t> = amount of chocolate chips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𝑓𝑙𝑜𝑢𝑟</m:t>
                        </m:r>
                      </m:sub>
                    </m:sSub>
                  </m:oMath>
                </a14:m>
                <a:r>
                  <a:rPr lang="en-US" dirty="0" smtClean="0"/>
                  <a:t>  = amount of flour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amount of sugar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amount of brown sugar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</m:sub>
                    </m:sSub>
                  </m:oMath>
                </a14:m>
                <a:r>
                  <a:rPr lang="en-US" dirty="0" smtClean="0"/>
                  <a:t> = amount of eggs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𝑏𝑎𝑘𝑖𝑛𝑔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𝑠𝑜𝑑𝑎</m:t>
                        </m:r>
                      </m:sub>
                    </m:sSub>
                  </m:oMath>
                </a14:m>
                <a:r>
                  <a:rPr lang="en-US" dirty="0" smtClean="0"/>
                  <a:t> = amount of baking soda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𝑠𝑎𝑙𝑡</m:t>
                        </m:r>
                      </m:sub>
                    </m:sSub>
                  </m:oMath>
                </a14:m>
                <a:r>
                  <a:rPr lang="en-US" dirty="0" smtClean="0"/>
                  <a:t> = amount of salt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𝑣𝑎𝑛𝑖𝑙𝑙𝑎</m:t>
                        </m:r>
                      </m:sub>
                    </m:sSub>
                  </m:oMath>
                </a14:m>
                <a:r>
                  <a:rPr lang="en-US" dirty="0" smtClean="0"/>
                  <a:t> = amount of vanilla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15" y="2667000"/>
                <a:ext cx="7239784" cy="2442272"/>
              </a:xfrm>
              <a:prstGeom prst="rect">
                <a:avLst/>
              </a:prstGeom>
              <a:blipFill>
                <a:blip r:embed="rId3"/>
                <a:stretch>
                  <a:fillRect t="-125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093" y="36331"/>
            <a:ext cx="46658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are the Variables?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816" y="2177625"/>
            <a:ext cx="38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Write down the variables.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816" y="1153681"/>
            <a:ext cx="792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of a problem represent a possible solution. These are the unknowns or what we have control over.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1715" y="2667000"/>
                <a:ext cx="7239784" cy="271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𝑐h𝑜𝑐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𝑐h𝑖𝑝𝑠</m:t>
                        </m:r>
                      </m:sub>
                    </m:sSub>
                  </m:oMath>
                </a14:m>
                <a:r>
                  <a:rPr lang="en-US" dirty="0" smtClean="0"/>
                  <a:t> = cups of chocolate chips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𝑓𝑙𝑜𝑢𝑟</m:t>
                        </m:r>
                      </m:sub>
                    </m:sSub>
                  </m:oMath>
                </a14:m>
                <a:r>
                  <a:rPr lang="en-US" dirty="0" smtClean="0"/>
                  <a:t>  = cups of flour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𝑏𝑢𝑡𝑡𝑒𝑟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sticks of butter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cups of sugar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cups of brown sugar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</m:sub>
                    </m:sSub>
                  </m:oMath>
                </a14:m>
                <a:r>
                  <a:rPr lang="en-US" dirty="0" smtClean="0"/>
                  <a:t> = number of eggs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𝑏𝑎𝑘𝑖𝑛𝑔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𝑠𝑜𝑑𝑎</m:t>
                        </m:r>
                      </m:sub>
                    </m:sSub>
                  </m:oMath>
                </a14:m>
                <a:r>
                  <a:rPr lang="en-US" dirty="0" smtClean="0"/>
                  <a:t> = tsp of baking soda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𝑠𝑎𝑙𝑡</m:t>
                        </m:r>
                      </m:sub>
                    </m:sSub>
                  </m:oMath>
                </a14:m>
                <a:r>
                  <a:rPr lang="en-US" dirty="0" smtClean="0"/>
                  <a:t> = tsp of salt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𝑣𝑎𝑛𝑖𝑙𝑙𝑎</m:t>
                        </m:r>
                      </m:sub>
                    </m:sSub>
                  </m:oMath>
                </a14:m>
                <a:r>
                  <a:rPr lang="en-US" dirty="0" smtClean="0"/>
                  <a:t> = tsp of vanilla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15" y="2667000"/>
                <a:ext cx="7239784" cy="2719271"/>
              </a:xfrm>
              <a:prstGeom prst="rect">
                <a:avLst/>
              </a:prstGeom>
              <a:blipFill>
                <a:blip r:embed="rId3"/>
                <a:stretch>
                  <a:fillRect t="-1121" b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8816" y="5616824"/>
            <a:ext cx="792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Important: </a:t>
            </a:r>
            <a:r>
              <a:rPr lang="en-US" dirty="0" smtClean="0"/>
              <a:t>clearly state the interpretation of the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8083" y="36331"/>
            <a:ext cx="541385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is a Feasible Solution?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5074" y="990600"/>
                <a:ext cx="7239784" cy="271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𝑐h𝑜𝑐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𝑐h𝑖𝑝𝑠</m:t>
                        </m:r>
                      </m:sub>
                    </m:sSub>
                  </m:oMath>
                </a14:m>
                <a:r>
                  <a:rPr lang="en-US" dirty="0" smtClean="0"/>
                  <a:t> = 3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𝑓𝑙𝑜𝑢𝑟</m:t>
                        </m:r>
                      </m:sub>
                    </m:sSub>
                  </m:oMath>
                </a14:m>
                <a:r>
                  <a:rPr lang="en-US" dirty="0" smtClean="0"/>
                  <a:t>  =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</m:sub>
                    </m:sSub>
                  </m:oMath>
                </a14:m>
                <a:r>
                  <a:rPr lang="en-US" dirty="0" smtClean="0"/>
                  <a:t> = 0.75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𝑏𝑠𝑢𝑔𝑎𝑟</m:t>
                        </m:r>
                      </m:sub>
                    </m:sSub>
                  </m:oMath>
                </a14:m>
                <a:r>
                  <a:rPr lang="en-US" dirty="0" smtClean="0"/>
                  <a:t> = 0.5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</m:sub>
                    </m:sSub>
                  </m:oMath>
                </a14:m>
                <a:r>
                  <a:rPr lang="en-US" dirty="0" smtClean="0"/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𝑏𝑎𝑘𝑖𝑛𝑔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𝑠𝑜𝑑𝑎</m:t>
                        </m:r>
                      </m:sub>
                    </m:sSub>
                  </m:oMath>
                </a14:m>
                <a:r>
                  <a:rPr lang="en-US" dirty="0" smtClean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𝑠𝑎𝑙𝑡</m:t>
                        </m:r>
                      </m:sub>
                    </m:sSub>
                  </m:oMath>
                </a14:m>
                <a:r>
                  <a:rPr lang="en-US" dirty="0" smtClean="0"/>
                  <a:t> = 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𝑣𝑎𝑛𝑖𝑙𝑙𝑎</m:t>
                        </m:r>
                      </m:sub>
                    </m:sSub>
                  </m:oMath>
                </a14:m>
                <a:r>
                  <a:rPr lang="en-US" dirty="0" smtClean="0"/>
                  <a:t> = 0.5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74" y="990600"/>
                <a:ext cx="7239784" cy="2719271"/>
              </a:xfrm>
              <a:prstGeom prst="rect">
                <a:avLst/>
              </a:prstGeom>
              <a:blipFill>
                <a:blip r:embed="rId3"/>
                <a:stretch>
                  <a:fillRect t="-1121" b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2775" y="411480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Is this solution feasible (valid)? What do we mean by a feasible solution?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775" y="4829047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What data do I need in order to write down the feasibility constraints?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62" y="36331"/>
            <a:ext cx="50765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are the Constraints?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816" y="1153681"/>
            <a:ext cx="792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constraints</a:t>
            </a:r>
            <a:r>
              <a:rPr lang="en-US" dirty="0" smtClean="0"/>
              <a:t> of a problem determine what solutions are feasible.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731" y="5638800"/>
            <a:ext cx="79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Write down the constraints using the above information and the variables we defined before. 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7" y="4312334"/>
            <a:ext cx="2803617" cy="114912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71766"/>
              </p:ext>
            </p:extLst>
          </p:nvPr>
        </p:nvGraphicFramePr>
        <p:xfrm>
          <a:off x="882257" y="1782315"/>
          <a:ext cx="7378700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676">
                  <a:extLst>
                    <a:ext uri="{9D8B030D-6E8A-4147-A177-3AD203B41FA5}">
                      <a16:colId xmlns="" xmlns:a16="http://schemas.microsoft.com/office/drawing/2014/main" val="4205934391"/>
                    </a:ext>
                  </a:extLst>
                </a:gridCol>
                <a:gridCol w="469698">
                  <a:extLst>
                    <a:ext uri="{9D8B030D-6E8A-4147-A177-3AD203B41FA5}">
                      <a16:colId xmlns="" xmlns:a16="http://schemas.microsoft.com/office/drawing/2014/main" val="2890539076"/>
                    </a:ext>
                  </a:extLst>
                </a:gridCol>
                <a:gridCol w="571254">
                  <a:extLst>
                    <a:ext uri="{9D8B030D-6E8A-4147-A177-3AD203B41FA5}">
                      <a16:colId xmlns="" xmlns:a16="http://schemas.microsoft.com/office/drawing/2014/main" val="783716371"/>
                    </a:ext>
                  </a:extLst>
                </a:gridCol>
                <a:gridCol w="469698">
                  <a:extLst>
                    <a:ext uri="{9D8B030D-6E8A-4147-A177-3AD203B41FA5}">
                      <a16:colId xmlns="" xmlns:a16="http://schemas.microsoft.com/office/drawing/2014/main" val="2049841928"/>
                    </a:ext>
                  </a:extLst>
                </a:gridCol>
                <a:gridCol w="736283">
                  <a:extLst>
                    <a:ext uri="{9D8B030D-6E8A-4147-A177-3AD203B41FA5}">
                      <a16:colId xmlns="" xmlns:a16="http://schemas.microsoft.com/office/drawing/2014/main" val="493582957"/>
                    </a:ext>
                  </a:extLst>
                </a:gridCol>
                <a:gridCol w="1104425">
                  <a:extLst>
                    <a:ext uri="{9D8B030D-6E8A-4147-A177-3AD203B41FA5}">
                      <a16:colId xmlns="" xmlns:a16="http://schemas.microsoft.com/office/drawing/2014/main" val="3709655372"/>
                    </a:ext>
                  </a:extLst>
                </a:gridCol>
                <a:gridCol w="837839">
                  <a:extLst>
                    <a:ext uri="{9D8B030D-6E8A-4147-A177-3AD203B41FA5}">
                      <a16:colId xmlns="" xmlns:a16="http://schemas.microsoft.com/office/drawing/2014/main" val="636038302"/>
                    </a:ext>
                  </a:extLst>
                </a:gridCol>
                <a:gridCol w="634727">
                  <a:extLst>
                    <a:ext uri="{9D8B030D-6E8A-4147-A177-3AD203B41FA5}">
                      <a16:colId xmlns="" xmlns:a16="http://schemas.microsoft.com/office/drawing/2014/main" val="178804149"/>
                    </a:ext>
                  </a:extLst>
                </a:gridCol>
                <a:gridCol w="622032">
                  <a:extLst>
                    <a:ext uri="{9D8B030D-6E8A-4147-A177-3AD203B41FA5}">
                      <a16:colId xmlns="" xmlns:a16="http://schemas.microsoft.com/office/drawing/2014/main" val="3964942349"/>
                    </a:ext>
                  </a:extLst>
                </a:gridCol>
                <a:gridCol w="714068">
                  <a:extLst>
                    <a:ext uri="{9D8B030D-6E8A-4147-A177-3AD203B41FA5}">
                      <a16:colId xmlns="" xmlns:a16="http://schemas.microsoft.com/office/drawing/2014/main" val="26405121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Calories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Fat (g)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Sat. Fat (g)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Cholesterol (mg)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Sodium (mg)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Carbs (g)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Sugar (g)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Protein (g)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6675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Cup Choc Chips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59426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Cup Flour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021505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Stick Butter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91.7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8375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Cup Sugar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528495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Cup Brown Sugar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66797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Egg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75631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Tsp Baking Soda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1258.6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474549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Tsp Salt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70182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Tsp Vanilla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38698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 Serving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417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463" y="36331"/>
            <a:ext cx="616309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What is the Objective Function?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132" y="106680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What is the objective function of the problem?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7" y="1781292"/>
            <a:ext cx="2803617" cy="1149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775" y="373380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a </a:t>
            </a:r>
            <a:r>
              <a:rPr lang="en-US" b="1" dirty="0" smtClean="0"/>
              <a:t>constraint program </a:t>
            </a:r>
            <a:r>
              <a:rPr lang="en-US" dirty="0" smtClean="0"/>
              <a:t>or </a:t>
            </a:r>
            <a:r>
              <a:rPr lang="en-US" b="1" dirty="0" smtClean="0"/>
              <a:t>feasibility problem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63157" y="1797239"/>
            <a:ext cx="1408452" cy="18396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849" y="583969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What </a:t>
            </a:r>
            <a:r>
              <a:rPr lang="en-US" dirty="0" smtClean="0"/>
              <a:t>else could we have made the objective function?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2286000"/>
            <a:ext cx="2395207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noProof="0" dirty="0" smtClean="0">
                <a:solidFill>
                  <a:schemeClr val="accent2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DEM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cookie pic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85253"/>
            <a:ext cx="1067495" cy="10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3550" y="36331"/>
            <a:ext cx="58629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General </a:t>
            </a: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Optimization Problem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77" y="1371600"/>
            <a:ext cx="4450466" cy="1828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731" y="563880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Think of other potential applications of optimization problems.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721" y="5981413"/>
            <a:ext cx="79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What restriction could we put on the objective function and/or constraints?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268" y="36331"/>
            <a:ext cx="30355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Linear Program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31" y="5638800"/>
            <a:ext cx="79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Was the problem we constructed a linear program?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54" y="1209536"/>
            <a:ext cx="79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optimization problem is a </a:t>
            </a:r>
            <a:r>
              <a:rPr lang="en-US" b="1" dirty="0" smtClean="0"/>
              <a:t>linear program </a:t>
            </a:r>
            <a:r>
              <a:rPr lang="en-US" dirty="0" smtClean="0"/>
              <a:t>if the objective function and constraints are linear functions of the variables.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38" y="2317044"/>
            <a:ext cx="3898900" cy="16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2078" y="36331"/>
            <a:ext cx="490589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Linear Program Examples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543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Hospital 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Gas Network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Emergency Evacuation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7736" y="36331"/>
            <a:ext cx="40545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Operations Research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775" y="10668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Operations Research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the application of scientific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mathematical methods to the study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analysis of problems involving complex systems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. (INFORMS)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6" y="4648200"/>
            <a:ext cx="75565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6" y="3018994"/>
            <a:ext cx="7556500" cy="1263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71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5226" y="36331"/>
            <a:ext cx="3219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Integer Program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09800"/>
            <a:ext cx="3822700" cy="165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132" y="990600"/>
            <a:ext cx="79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integer (linear) program </a:t>
            </a:r>
            <a:r>
              <a:rPr lang="en-US" dirty="0" smtClean="0"/>
              <a:t>is a linear program in which we are allowed to restrict all or some of the variables to be integer.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6731" y="5638800"/>
                <a:ext cx="7917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Question: </a:t>
                </a:r>
                <a:r>
                  <a:rPr lang="en-US" dirty="0" smtClean="0"/>
                  <a:t>Suppose we want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dirty="0" smtClean="0"/>
                  <a:t>to be 0 or 1. How can we write this as a mathematical constraint?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1" y="5638800"/>
                <a:ext cx="791766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1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0036" y="36331"/>
            <a:ext cx="50899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Integer Program Examples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543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Kidney transplants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Transportation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Matching problems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7853" y="36331"/>
            <a:ext cx="32343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Convex Program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132" y="990600"/>
            <a:ext cx="791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convex program </a:t>
            </a:r>
            <a:r>
              <a:rPr lang="en-US" dirty="0" smtClean="0"/>
              <a:t>is a math program in which we are minimizing a </a:t>
            </a:r>
            <a:r>
              <a:rPr lang="en-US" b="1" dirty="0" smtClean="0"/>
              <a:t>convex function </a:t>
            </a:r>
            <a:r>
              <a:rPr lang="en-US" dirty="0" smtClean="0"/>
              <a:t>and the set of feasible solutions is a </a:t>
            </a:r>
            <a:r>
              <a:rPr lang="en-US" b="1" dirty="0" smtClean="0"/>
              <a:t>convex set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52600" y="2362200"/>
            <a:ext cx="21336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>
            <a:off x="5105400" y="2438400"/>
            <a:ext cx="1752600" cy="1905000"/>
          </a:xfrm>
          <a:prstGeom prst="mo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4572000"/>
            <a:ext cx="93834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Convex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0" y="4572000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Convex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209800" y="3124200"/>
            <a:ext cx="1447800" cy="533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53200" y="2514600"/>
            <a:ext cx="0" cy="1752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2664" y="36331"/>
            <a:ext cx="51047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Convex Program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Image 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Signal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2200" y="36331"/>
            <a:ext cx="59456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General Nonlinear Program???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77" y="1371600"/>
            <a:ext cx="4450466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2200" y="36331"/>
            <a:ext cx="59456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General Nonlinear Program???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600" y="182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121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06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2800" y="5334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586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7"/>
            <a:endCxn id="6" idx="3"/>
          </p:cNvCxnSpPr>
          <p:nvPr/>
        </p:nvCxnSpPr>
        <p:spPr>
          <a:xfrm flipV="1">
            <a:off x="1250763" y="2088963"/>
            <a:ext cx="927474" cy="184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7" idx="2"/>
          </p:cNvCxnSpPr>
          <p:nvPr/>
        </p:nvCxnSpPr>
        <p:spPr>
          <a:xfrm flipV="1">
            <a:off x="2393763" y="1371600"/>
            <a:ext cx="654237" cy="50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8" idx="1"/>
          </p:cNvCxnSpPr>
          <p:nvPr/>
        </p:nvCxnSpPr>
        <p:spPr>
          <a:xfrm>
            <a:off x="3352800" y="1371600"/>
            <a:ext cx="2254437" cy="10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6"/>
          </p:cNvCxnSpPr>
          <p:nvPr/>
        </p:nvCxnSpPr>
        <p:spPr>
          <a:xfrm flipH="1">
            <a:off x="3505200" y="2514600"/>
            <a:ext cx="2057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12" idx="1"/>
          </p:cNvCxnSpPr>
          <p:nvPr/>
        </p:nvCxnSpPr>
        <p:spPr>
          <a:xfrm>
            <a:off x="3460563" y="2774763"/>
            <a:ext cx="2756274" cy="313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1" idx="3"/>
          </p:cNvCxnSpPr>
          <p:nvPr/>
        </p:nvCxnSpPr>
        <p:spPr>
          <a:xfrm flipV="1">
            <a:off x="6477000" y="5594163"/>
            <a:ext cx="730437" cy="4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9" idx="5"/>
          </p:cNvCxnSpPr>
          <p:nvPr/>
        </p:nvCxnSpPr>
        <p:spPr>
          <a:xfrm flipH="1" flipV="1">
            <a:off x="1250763" y="4146363"/>
            <a:ext cx="5912037" cy="134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2255" y="36331"/>
            <a:ext cx="4165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Other Considerations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543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-&gt;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 mindful of assumptions and </a:t>
            </a:r>
            <a:r>
              <a:rPr lang="en-US" sz="2400" dirty="0" smtClean="0"/>
              <a:t>simplifications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Optimization methods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Complexity and available </a:t>
            </a:r>
            <a:r>
              <a:rPr lang="en-US" sz="2400" dirty="0" smtClean="0"/>
              <a:t>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3727" y="36331"/>
            <a:ext cx="37226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Goal of this Course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6062" y="2590800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2701" y="2590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Gather Data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686001" y="4144349"/>
            <a:ext cx="2647122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86001" y="4144349"/>
            <a:ext cx="279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Formulate Model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682688" y="5697898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8827" y="569789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Solve &amp; Analyze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566382" y="3417163"/>
            <a:ext cx="919490" cy="38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549817" y="5008665"/>
            <a:ext cx="919490" cy="38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6123" y="1304707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5601" y="1293744"/>
            <a:ext cx="163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3641488" y="2030483"/>
            <a:ext cx="733689" cy="35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Up Arrow 15"/>
          <p:cNvSpPr/>
          <p:nvPr/>
        </p:nvSpPr>
        <p:spPr>
          <a:xfrm rot="16200000">
            <a:off x="3579312" y="2982951"/>
            <a:ext cx="5225553" cy="15456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486" y="36331"/>
            <a:ext cx="260302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Optimization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2775" y="2286000"/>
            <a:ext cx="3657600" cy="2667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3560" y="1851549"/>
            <a:ext cx="251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smtClean="0"/>
              <a:t>of Feasible Solutions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5737" y="260301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37" y="2603013"/>
                <a:ext cx="18678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7442" y="298110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42" y="2981105"/>
                <a:ext cx="1829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87650" y="3639553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50" y="3639553"/>
                <a:ext cx="16600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1700" y="4230209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00" y="4230209"/>
                <a:ext cx="1932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019800" y="1547336"/>
            <a:ext cx="198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Objective Function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34200" y="2044893"/>
            <a:ext cx="0" cy="31893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1782518" y="2741513"/>
            <a:ext cx="5151682" cy="23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3540441" y="2460473"/>
            <a:ext cx="3393759" cy="65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2354958" y="2739825"/>
            <a:ext cx="4593428" cy="162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41418" y="3828895"/>
            <a:ext cx="5178597" cy="50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975" y="6121887"/>
            <a:ext cx="47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Which solution should we return?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7136" y="36331"/>
            <a:ext cx="49957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Optimization </a:t>
            </a:r>
            <a:r>
              <a:rPr lang="en-US" sz="360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Formulation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974" y="6121887"/>
            <a:ext cx="50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What if we had a minimization problem?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609965"/>
            <a:ext cx="4453001" cy="1825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3999" y="1609965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843" y="38095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19243" y="3124200"/>
            <a:ext cx="395357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175260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065776" y="2133601"/>
            <a:ext cx="268223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3999" y="2625628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975" y="902663"/>
            <a:ext cx="487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Math programming formulation: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8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0511" y="36331"/>
            <a:ext cx="350897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A Simple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74" y="6121887"/>
            <a:ext cx="50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Question: </a:t>
            </a:r>
            <a:r>
              <a:rPr lang="en-US" dirty="0" smtClean="0"/>
              <a:t>Can you find the optimal solution?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16" y="1371600"/>
            <a:ext cx="3003699" cy="17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0715" y="36331"/>
            <a:ext cx="20085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Workflow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7261" y="2485051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3900" y="248505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Gather Data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67200" y="4038600"/>
            <a:ext cx="2647122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4038600"/>
            <a:ext cx="279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Formulate Model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263887" y="5592149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50026" y="559214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Solve &amp; Analyze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147581" y="3311414"/>
            <a:ext cx="919490" cy="38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131016" y="4902916"/>
            <a:ext cx="919490" cy="38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 rot="16200000">
            <a:off x="5170450" y="2726094"/>
            <a:ext cx="5225553" cy="15456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887" y="256344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need to know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4886" y="4115544"/>
            <a:ext cx="2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Problem Representation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4886" y="4891265"/>
            <a:ext cx="2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Algorithm/Recipe </a:t>
            </a:r>
            <a:r>
              <a:rPr lang="en-US" dirty="0" smtClean="0"/>
              <a:t>to Solve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622" y="5666196"/>
            <a:ext cx="2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3038061" y="274666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15309" y="4298038"/>
            <a:ext cx="983974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6052" y="5075852"/>
            <a:ext cx="2048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89313" y="5850862"/>
            <a:ext cx="1908313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47322" y="1198958"/>
            <a:ext cx="26670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6800" y="1187995"/>
            <a:ext cx="163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5222687" y="1924734"/>
            <a:ext cx="733689" cy="35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211" y="36331"/>
            <a:ext cx="387157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mr9" charset="0"/>
                <a:cs typeface="cmr9" charset="0"/>
              </a:rPr>
              <a:t> Urgent Dilemma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3" y="3733800"/>
            <a:ext cx="211455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23" y="2667000"/>
            <a:ext cx="11620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74" y="3505200"/>
            <a:ext cx="666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1066800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759" y="36331"/>
            <a:ext cx="297049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Group Exercise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8951" y="1730299"/>
            <a:ext cx="55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 groups of 2-3 discuss how you would describe the problem in English. You don’t need a mathematical model but try to be as specific as possible. Think about all the information you have available.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1905557" cy="3928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8951" y="3657600"/>
            <a:ext cx="55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goal is to find the recipe for these cookies.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759" y="36331"/>
            <a:ext cx="297049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prstClr val="white"/>
                </a:solidFill>
                <a:latin typeface="Calibri" panose="020F0502020204030204" pitchFamily="34" charset="0"/>
                <a:ea typeface="cmr9" charset="0"/>
                <a:cs typeface="cmr9" charset="0"/>
              </a:rPr>
              <a:t>Group Exercise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mr9" charset="0"/>
              <a:cs typeface="cmr9" charset="0"/>
            </a:endParaRPr>
          </a:p>
        </p:txBody>
      </p:sp>
      <p:sp>
        <p:nvSpPr>
          <p:cNvPr id="4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8951" y="1730299"/>
            <a:ext cx="556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Exercise: </a:t>
            </a:r>
            <a:r>
              <a:rPr lang="en-US" dirty="0" smtClean="0"/>
              <a:t>In groups of 2-3 discuss how you would describe the problem in English. You don’t need a mathematical model but try to be as specific as possible. Think about all the information you have available.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1905557" cy="3928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8951" y="3657600"/>
            <a:ext cx="556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goal is to find the recipe for these cookies such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use the ingredients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nutritional information matches the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proportion of ingredients match the label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8951" y="5268318"/>
            <a:ext cx="55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model is an </a:t>
            </a:r>
            <a:r>
              <a:rPr lang="en-US" b="1" dirty="0" smtClean="0"/>
              <a:t>abstraction</a:t>
            </a:r>
            <a:r>
              <a:rPr lang="en-US" dirty="0" smtClean="0"/>
              <a:t> of the actual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77266</TotalTime>
  <Words>1452</Words>
  <Application>Microsoft Macintosh PowerPoint</Application>
  <PresentationFormat>On-screen Show (4:3)</PresentationFormat>
  <Paragraphs>309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cmr9</vt:lpstr>
      <vt:lpstr>Mangal</vt:lpstr>
      <vt:lpstr>Arial</vt:lpstr>
      <vt:lpstr>Office Theme</vt:lpstr>
      <vt:lpstr>Intro to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Cornell University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B-Exam Talk</dc:title>
  <dc:subject/>
  <dc:creator>Alice Paul</dc:creator>
  <cp:keywords/>
  <dc:description/>
  <cp:lastModifiedBy>Alice Paul</cp:lastModifiedBy>
  <cp:revision>1071</cp:revision>
  <cp:lastPrinted>2017-09-28T17:15:14Z</cp:lastPrinted>
  <dcterms:created xsi:type="dcterms:W3CDTF">2015-04-30T01:39:07Z</dcterms:created>
  <dcterms:modified xsi:type="dcterms:W3CDTF">2018-02-10T22:30:02Z</dcterms:modified>
  <cp:category/>
</cp:coreProperties>
</file>